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Slab-regular.fntdata"/><Relationship Id="rId15" Type="http://schemas.openxmlformats.org/officeDocument/2006/relationships/font" Target="fonts/MavenPro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change the alignment of the title, while downloading as pdf it moves down.</a:t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67" name="Shape 67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1251970" y="889862"/>
            <a:ext cx="6636259" cy="3358450"/>
            <a:chOff x="1669293" y="1186483"/>
            <a:chExt cx="8848345" cy="4477933"/>
          </a:xfrm>
        </p:grpSpPr>
        <p:sp>
          <p:nvSpPr>
            <p:cNvPr id="87" name="Shape 8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ctrTitle"/>
          </p:nvPr>
        </p:nvSpPr>
        <p:spPr>
          <a:xfrm>
            <a:off x="1319427" y="1556628"/>
            <a:ext cx="6509936" cy="131154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100"/>
              <a:buFont typeface="Calibri"/>
              <a:buNone/>
              <a:defRPr b="0" i="0" sz="41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319428" y="2929700"/>
            <a:ext cx="6505070" cy="9919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97" name="Shape 97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19" name="Shape 1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666750" y="1754752"/>
            <a:ext cx="2625621" cy="1852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40659" y="602390"/>
            <a:ext cx="4702193" cy="17869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838835" y="2754122"/>
            <a:ext cx="4704016" cy="178768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130" name="Shape 130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152" name="Shape 15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type="title"/>
          </p:nvPr>
        </p:nvSpPr>
        <p:spPr>
          <a:xfrm>
            <a:off x="666473" y="1762444"/>
            <a:ext cx="2624234" cy="184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38835" y="602389"/>
            <a:ext cx="4711405" cy="393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162" name="Shape 162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2444659" y="889862"/>
            <a:ext cx="4249609" cy="3358450"/>
            <a:chOff x="3259545" y="1186483"/>
            <a:chExt cx="5666145" cy="4477933"/>
          </a:xfrm>
        </p:grpSpPr>
        <p:sp>
          <p:nvSpPr>
            <p:cNvPr id="182" name="Shape 182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2508162" y="1556048"/>
            <a:ext cx="4117668" cy="126704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508161" y="2885138"/>
            <a:ext cx="4117667" cy="1037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192" name="Shape 192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14" name="Shape 2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666751" y="1772936"/>
            <a:ext cx="2625621" cy="184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43853" y="602389"/>
            <a:ext cx="4698816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3843979" y="1116739"/>
            <a:ext cx="4698262" cy="1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3838990" y="2749415"/>
            <a:ext cx="4698311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4" type="body"/>
          </p:nvPr>
        </p:nvSpPr>
        <p:spPr>
          <a:xfrm>
            <a:off x="3838835" y="3263765"/>
            <a:ext cx="4699191" cy="12780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Shape 226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227" name="Shape 227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49" name="Shape 24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>
            <p:ph type="title"/>
          </p:nvPr>
        </p:nvSpPr>
        <p:spPr>
          <a:xfrm>
            <a:off x="666474" y="1762444"/>
            <a:ext cx="2625897" cy="184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3" name="Shape 253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Shape 261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262" name="Shape 262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4" name="Shape 28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Shape 287"/>
          <p:cNvSpPr txBox="1"/>
          <p:nvPr>
            <p:ph type="title"/>
          </p:nvPr>
        </p:nvSpPr>
        <p:spPr>
          <a:xfrm>
            <a:off x="666473" y="1764019"/>
            <a:ext cx="2625898" cy="91747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832487" y="602107"/>
            <a:ext cx="4706276" cy="393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666473" y="2685139"/>
            <a:ext cx="2625898" cy="9158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2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Shape 294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95" name="Shape 295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604002" y="1273748"/>
            <a:ext cx="4456155" cy="2602816"/>
            <a:chOff x="805336" y="1698331"/>
            <a:chExt cx="5941540" cy="3470421"/>
          </a:xfrm>
        </p:grpSpPr>
        <p:sp>
          <p:nvSpPr>
            <p:cNvPr id="315" name="Shape 3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Shape 318"/>
          <p:cNvSpPr/>
          <p:nvPr>
            <p:ph idx="2" type="pic"/>
          </p:nvPr>
        </p:nvSpPr>
        <p:spPr>
          <a:xfrm>
            <a:off x="5657633" y="0"/>
            <a:ext cx="3486367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664082" y="1770191"/>
            <a:ext cx="4332485" cy="88352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64082" y="2658759"/>
            <a:ext cx="4332485" cy="9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603504" y="4670298"/>
            <a:ext cx="445665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4371283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-313135" y="0"/>
            <a:ext cx="9438086" cy="5139928"/>
            <a:chOff x="-417513" y="0"/>
            <a:chExt cx="12584114" cy="6853238"/>
          </a:xfrm>
        </p:grpSpPr>
        <p:sp>
          <p:nvSpPr>
            <p:cNvPr id="326" name="Shape 326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348" name="Shape 34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Shape 351"/>
          <p:cNvSpPr txBox="1"/>
          <p:nvPr>
            <p:ph type="title"/>
          </p:nvPr>
        </p:nvSpPr>
        <p:spPr>
          <a:xfrm>
            <a:off x="666474" y="1762444"/>
            <a:ext cx="2625897" cy="1842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 rot="5400000">
            <a:off x="4214217" y="214310"/>
            <a:ext cx="3942817" cy="47062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3" name="Shape 353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Shape 357"/>
          <p:cNvGrpSpPr/>
          <p:nvPr/>
        </p:nvGrpSpPr>
        <p:grpSpPr>
          <a:xfrm flipH="1">
            <a:off x="0" y="0"/>
            <a:ext cx="9438086" cy="5139928"/>
            <a:chOff x="-417513" y="0"/>
            <a:chExt cx="12584114" cy="6853238"/>
          </a:xfrm>
        </p:grpSpPr>
        <p:sp>
          <p:nvSpPr>
            <p:cNvPr id="358" name="Shape 358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380" name="Shape 38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 txBox="1"/>
          <p:nvPr>
            <p:ph type="title"/>
          </p:nvPr>
        </p:nvSpPr>
        <p:spPr>
          <a:xfrm rot="5400000">
            <a:off x="6247360" y="1370661"/>
            <a:ext cx="1842331" cy="2625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 rot="5400000">
            <a:off x="981305" y="219588"/>
            <a:ext cx="3942977" cy="47014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68371" y="1768793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076237" y="596039"/>
            <a:ext cx="4462527" cy="39428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921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921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921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921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1255925" y="734050"/>
            <a:ext cx="651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71450" spcFirstLastPara="1" rIns="171450" wrap="square" tIns="1714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100"/>
              <a:buFont typeface="Calibri"/>
              <a:buNone/>
            </a:pPr>
            <a:r>
              <a:rPr lang="en" sz="3600">
                <a:solidFill>
                  <a:schemeClr val="lt2"/>
                </a:solidFill>
              </a:rPr>
              <a:t>Colorizing Grayscale Images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2360575" y="3528050"/>
            <a:ext cx="4548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Chandler, Poorwa, Prathyusha, Rakesh, Taruni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675" y="1789700"/>
            <a:ext cx="1475900" cy="14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8115" l="13861" r="4265" t="4333"/>
          <a:stretch/>
        </p:blipFill>
        <p:spPr>
          <a:xfrm>
            <a:off x="2350575" y="1790525"/>
            <a:ext cx="1475900" cy="1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4136225" y="2459550"/>
            <a:ext cx="8637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666750" y="1754752"/>
            <a:ext cx="2625621" cy="1852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</a:pPr>
            <a:r>
              <a:rPr lang="en">
                <a:solidFill>
                  <a:schemeClr val="lt2"/>
                </a:solidFill>
              </a:rPr>
              <a:t>Our Project’s Aim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657600" y="792900"/>
            <a:ext cx="48894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1778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 u="sng"/>
              <a:t>Description</a:t>
            </a:r>
            <a:r>
              <a:rPr lang="en"/>
              <a:t>:</a:t>
            </a:r>
            <a:endParaRPr/>
          </a:p>
          <a:p>
            <a:pPr indent="-88900" lvl="0" marL="1778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/>
              <a:t>Our project aims to reclaim the original colors of an image from grayscale. We want to create a machine learning model that functions as a tool for converting black and white images to color automatically. We will build and analyze several models for this purpose.</a:t>
            </a:r>
            <a:endParaRPr/>
          </a:p>
          <a:p>
            <a:pPr indent="-889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3657600" y="2626350"/>
            <a:ext cx="48261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 u="sng"/>
              <a:t>Motivation:</a:t>
            </a:r>
            <a:endParaRPr u="sng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AutoNum type="arabicPeriod"/>
            </a:pPr>
            <a:r>
              <a:rPr lang="en"/>
              <a:t>Black and white photos and movies.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Subreddit: /r/colorization</a:t>
            </a:r>
            <a:endParaRPr>
              <a:solidFill>
                <a:schemeClr val="accent2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AutoNum type="arabicPeriod"/>
            </a:pPr>
            <a:r>
              <a:rPr lang="en"/>
              <a:t>Storage of grayscale images and their use in image processing.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AutoNum type="arabicPeriod"/>
            </a:pPr>
            <a:r>
              <a:rPr lang="en"/>
              <a:t>MRI scans, satellite imagery, CCTV cameras, astronomical photography, or electron microscopy.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3840650" y="911850"/>
            <a:ext cx="47022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1778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 u="sng"/>
              <a:t>Data</a:t>
            </a:r>
            <a:r>
              <a:rPr lang="en"/>
              <a:t>:</a:t>
            </a:r>
            <a:endParaRPr/>
          </a:p>
          <a:p>
            <a:pPr indent="-88900" lvl="0" marL="1778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Font typeface="Noto Sans Symbols"/>
              <a:buNone/>
            </a:pPr>
            <a:r>
              <a:rPr lang="en">
                <a:solidFill>
                  <a:schemeClr val="accent2"/>
                </a:solidFill>
              </a:rPr>
              <a:t>Berkeley Segmentation Dataset</a:t>
            </a:r>
            <a:endParaRPr>
              <a:solidFill>
                <a:schemeClr val="accent2"/>
              </a:solidFill>
            </a:endParaRPr>
          </a:p>
          <a:p>
            <a:pPr indent="-889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"/>
              <a:t>ImageNet </a:t>
            </a:r>
            <a:endParaRPr/>
          </a:p>
          <a:p>
            <a:pPr indent="-889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"/>
              <a:t>Computational Visual Cognition Laboratory</a:t>
            </a:r>
            <a:endParaRPr/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666750" y="1678552"/>
            <a:ext cx="26256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000"/>
              <a:buFont typeface="Calibri"/>
              <a:buNone/>
            </a:pPr>
            <a:r>
              <a:rPr lang="en">
                <a:solidFill>
                  <a:schemeClr val="lt2"/>
                </a:solidFill>
              </a:rPr>
              <a:t>Approach</a:t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3839750" y="2300476"/>
            <a:ext cx="47040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177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Initial Thoughts</a:t>
            </a:r>
            <a:r>
              <a:rPr lang="en"/>
              <a:t>: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Char char="▪"/>
            </a:pPr>
            <a:r>
              <a:rPr lang="en"/>
              <a:t>Our plan is to create an initial baseline and then an advanced model.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Char char="▪"/>
            </a:pPr>
            <a:r>
              <a:rPr lang="en"/>
              <a:t>Algorithms we will experiment with are K-means clustering, Regression, SVM and CNN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Char char="▪"/>
            </a:pPr>
            <a:r>
              <a:rPr lang="en"/>
              <a:t>Compare results by testing accuracy</a:t>
            </a:r>
            <a:endParaRPr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300"/>
              <a:buChar char="▪"/>
            </a:pPr>
            <a:r>
              <a:rPr lang="en"/>
              <a:t>Number of accurate predicted pixels/number of actual pixels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