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a75241423_0_689: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1" name="Google Shape;121;g3a75241423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daa3e2217_0_13: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0" name="Google Shape;130;g3daa3e22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aa3e2217_0_19: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7" name="Google Shape;137;g3daa3e221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a75241423_0_694: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4" name="Google Shape;144;g3a75241423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daf54ccbc_0_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2" name="Google Shape;152;g3daf54cc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daf54ccbc_0_5: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9" name="Google Shape;159;g3daf54cc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da12cb884_0_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6" name="Google Shape;166;g3da12cb8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daf777e00_0_5: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3" name="Google Shape;173;g3daf777e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daf777e00_0_15: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3" name="Google Shape;183;g3daf777e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a75241423_0_699: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0" name="Google Shape;190;g3a75241423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a75241423_0_665: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5" name="Google Shape;65;g3a75241423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a75241423_0_709: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7" name="Google Shape;197;g3a75241423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a75241423_0_714: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4" name="Google Shape;204;g3a75241423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a75241423_0_72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1" name="Google Shape;211;g3a75241423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da12cb884_0_13: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8" name="Google Shape;218;g3da12cb88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da9bbe01a_0_1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3" name="Google Shape;233;g3da9bbe0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da9bbe01a_0_19: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5" name="Google Shape;245;g3da9bbe01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a75241423_0_726: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8" name="Google Shape;258;g3a75241423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daf54ccbc_2_41: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5" name="Google Shape;265;g3daf54ccbc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daf54ccbc_2_53: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3" name="Google Shape;273;g3daf54ccbc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daf54ccbc_2_48: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1" name="Google Shape;281;g3daf54ccbc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a75241423_0_672: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2" name="Google Shape;72;g3a75241423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daf54ccbc_2_36: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9" name="Google Shape;289;g3daf54ccbc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daa3e2217_0_25: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5" name="Google Shape;295;g3daa3e22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3daf54ccbc_2_59: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2" name="Google Shape;302;g3daf54ccbc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daf54ccbc_2_71: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9" name="Google Shape;309;g3daf54ccbc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daf54ccbc_2_75: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5" name="Google Shape;315;g3daf54ccb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a75241423_0_732: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1" name="Google Shape;321;g3a75241423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a866c7c42_0_11: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8" name="Google Shape;328;g3a866c7c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da12cb884_0_23: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9" name="Google Shape;79;g3da12cb88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da12cb884_0_29: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5" name="Google Shape;85;g3da12cb88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a75241423_0_684: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2" name="Google Shape;92;g3a75241423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a75241423_0_741: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0" name="Google Shape;100;g3a75241423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daa3e2217_0_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7" name="Google Shape;107;g3daa3e22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daa3e2217_0_6: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4" name="Google Shape;114;g3daa3e22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3807170"/>
            <a:ext cx="443589"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671258" y="1321067"/>
            <a:ext cx="7801500" cy="23067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4233168"/>
            <a:ext cx="78015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673700"/>
            <a:ext cx="8520600" cy="25209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43045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855000"/>
            <a:ext cx="7852200" cy="11481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701800"/>
            <a:ext cx="6227100" cy="5454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Google Shape;41;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441867"/>
            <a:ext cx="4045200" cy="228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3793601"/>
            <a:ext cx="4045200" cy="1794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hyperlink" Target="http://progress_bar_i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hyperlink" Target="http://progress_bar_i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hyperlink" Target="http://progress_bar_i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hyperlink" Target="http://progress_bar_i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hyperlink" Target="http://progress_bar_i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hyperlink" Target="http://progress_bar_i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progress_bar_i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hyperlink" Target="http://progress_bar_i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progress_bar_i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progress_bar_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progress_bar_i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progress_bar_i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slide6.xml"/><Relationship Id="rId4" Type="http://schemas.openxmlformats.org/officeDocument/2006/relationships/hyperlink" Target="http://progress_bar_i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progress_bar_i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hyperlink" Target="http://progress_bar_i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hyperlink" Target="http://progress_bar_i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phisco.github.io/tarjan.html" TargetMode="External"/><Relationship Id="rId4" Type="http://schemas.openxmlformats.org/officeDocument/2006/relationships/hyperlink" Target="https://phisco.github.io/nuutila.html" TargetMode="External"/><Relationship Id="rId10" Type="http://schemas.openxmlformats.org/officeDocument/2006/relationships/hyperlink" Target="http://progress_bar_id" TargetMode="External"/><Relationship Id="rId9" Type="http://schemas.openxmlformats.org/officeDocument/2006/relationships/image" Target="../media/image17.png"/><Relationship Id="rId5" Type="http://schemas.openxmlformats.org/officeDocument/2006/relationships/hyperlink" Target="https://phisco.github.io/pearce.html" TargetMode="External"/><Relationship Id="rId6" Type="http://schemas.openxmlformats.org/officeDocument/2006/relationships/hyperlink" Target="https://phisco.github.io/pearceNR.html" TargetMode="External"/><Relationship Id="rId7" Type="http://schemas.openxmlformats.org/officeDocument/2006/relationships/image" Target="../media/image18.png"/><Relationship Id="rId8"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progress_bar_i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hyperlink" Target="http://progress_bar_i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hyperlink" Target="http://progress_bar_i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hyperlink" Target="http://progress_bar_i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progress_bar_i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hyperlink" Target="http://progress_bar_i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progress_bar_i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hyperlink" Target="http://progress_bar_i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 Id="rId4" Type="http://schemas.openxmlformats.org/officeDocument/2006/relationships/hyperlink" Target="http://progress_bar_i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hyperlink" Target="http://progress_bar_i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progress_bar_i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hyperlink" Target="http://progress_bar_i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progress_bar_i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progress_bar_i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hyperlink" Target="http://progress_bar_i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progress_bar_i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hyperlink" Target="http://progress_bar_i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hyperlink" Target="http://progress_bar_i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67250" y="666375"/>
            <a:ext cx="8520600" cy="916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Advanced Algorithms project </a:t>
            </a:r>
            <a:endParaRPr sz="2400"/>
          </a:p>
        </p:txBody>
      </p:sp>
      <p:sp>
        <p:nvSpPr>
          <p:cNvPr id="60" name="Google Shape;60;p13"/>
          <p:cNvSpPr txBox="1"/>
          <p:nvPr>
            <p:ph idx="1" type="subTitle"/>
          </p:nvPr>
        </p:nvSpPr>
        <p:spPr>
          <a:xfrm>
            <a:off x="311700" y="1813980"/>
            <a:ext cx="8520600" cy="161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rPr lang="en-GB" sz="1800"/>
              <a:t>A comparison of three variations of the same algorithm to find strongly connected components in graphs</a:t>
            </a:r>
            <a:endParaRPr sz="1800"/>
          </a:p>
          <a:p>
            <a:pPr indent="0" lvl="0" marL="0" rtl="0" algn="r">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solidFill>
                <a:schemeClr val="dk2"/>
              </a:solidFill>
            </a:endParaRPr>
          </a:p>
          <a:p>
            <a:pPr indent="0" lvl="0" marL="0">
              <a:spcBef>
                <a:spcPts val="0"/>
              </a:spcBef>
              <a:spcAft>
                <a:spcPts val="0"/>
              </a:spcAft>
              <a:buNone/>
            </a:pPr>
            <a:r>
              <a:t/>
            </a:r>
            <a:endParaRPr sz="1800">
              <a:solidFill>
                <a:schemeClr val="dk2"/>
              </a:solidFill>
            </a:endParaRPr>
          </a:p>
          <a:p>
            <a:pPr indent="0" lvl="0" marL="0">
              <a:spcBef>
                <a:spcPts val="0"/>
              </a:spcBef>
              <a:spcAft>
                <a:spcPts val="0"/>
              </a:spcAft>
              <a:buNone/>
            </a:pPr>
            <a:r>
              <a:t/>
            </a:r>
            <a:endParaRPr sz="1800">
              <a:solidFill>
                <a:schemeClr val="dk2"/>
              </a:solidFill>
            </a:endParaRPr>
          </a:p>
          <a:p>
            <a:pPr indent="0" lvl="0" marL="0">
              <a:spcBef>
                <a:spcPts val="0"/>
              </a:spcBef>
              <a:spcAft>
                <a:spcPts val="0"/>
              </a:spcAft>
              <a:buNone/>
            </a:pPr>
            <a:r>
              <a:t/>
            </a:r>
            <a:endParaRPr sz="1800">
              <a:solidFill>
                <a:schemeClr val="dk2"/>
              </a:solidFill>
            </a:endParaRPr>
          </a:p>
          <a:p>
            <a:pPr indent="0" lvl="0" marL="0">
              <a:spcBef>
                <a:spcPts val="0"/>
              </a:spcBef>
              <a:spcAft>
                <a:spcPts val="0"/>
              </a:spcAft>
              <a:buNone/>
            </a:pPr>
            <a:r>
              <a:t/>
            </a:r>
            <a:endParaRPr sz="1800">
              <a:solidFill>
                <a:schemeClr val="dk2"/>
              </a:solidFill>
            </a:endParaRPr>
          </a:p>
          <a:p>
            <a:pPr indent="0" lvl="0" marL="0" rtl="0" algn="r">
              <a:spcBef>
                <a:spcPts val="0"/>
              </a:spcBef>
              <a:spcAft>
                <a:spcPts val="0"/>
              </a:spcAft>
              <a:buNone/>
            </a:pPr>
            <a:r>
              <a:t/>
            </a:r>
            <a:endParaRPr sz="1800">
              <a:solidFill>
                <a:schemeClr val="dk2"/>
              </a:solidFill>
            </a:endParaRPr>
          </a:p>
          <a:p>
            <a:pPr indent="0" lvl="0" marL="0" rtl="0" algn="r">
              <a:spcBef>
                <a:spcPts val="0"/>
              </a:spcBef>
              <a:spcAft>
                <a:spcPts val="0"/>
              </a:spcAft>
              <a:buNone/>
            </a:pPr>
            <a:r>
              <a:t/>
            </a:r>
            <a:endParaRPr sz="1800">
              <a:solidFill>
                <a:schemeClr val="dk2"/>
              </a:solidFill>
            </a:endParaRPr>
          </a:p>
          <a:p>
            <a:pPr indent="0" lvl="0" marL="0" rtl="0" algn="r">
              <a:spcBef>
                <a:spcPts val="0"/>
              </a:spcBef>
              <a:spcAft>
                <a:spcPts val="0"/>
              </a:spcAft>
              <a:buNone/>
            </a:pPr>
            <a:r>
              <a:t/>
            </a:r>
            <a:endParaRPr sz="1800">
              <a:solidFill>
                <a:schemeClr val="dk2"/>
              </a:solidFill>
            </a:endParaRPr>
          </a:p>
          <a:p>
            <a:pPr indent="0" lvl="0" marL="0" algn="r">
              <a:spcBef>
                <a:spcPts val="0"/>
              </a:spcBef>
              <a:spcAft>
                <a:spcPts val="0"/>
              </a:spcAft>
              <a:buNone/>
            </a:pPr>
            <a:r>
              <a:t/>
            </a:r>
            <a:endParaRPr sz="1800"/>
          </a:p>
          <a:p>
            <a:pPr indent="0" lvl="0" marL="0">
              <a:spcBef>
                <a:spcPts val="0"/>
              </a:spcBef>
              <a:spcAft>
                <a:spcPts val="0"/>
              </a:spcAft>
              <a:buNone/>
            </a:pPr>
            <a:r>
              <a:t/>
            </a:r>
            <a:endParaRPr sz="1800"/>
          </a:p>
        </p:txBody>
      </p:sp>
      <p:sp>
        <p:nvSpPr>
          <p:cNvPr id="61" name="Google Shape;61;p13"/>
          <p:cNvSpPr txBox="1"/>
          <p:nvPr>
            <p:ph idx="1" type="subTitle"/>
          </p:nvPr>
        </p:nvSpPr>
        <p:spPr>
          <a:xfrm>
            <a:off x="367250" y="4483755"/>
            <a:ext cx="8520600" cy="161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800"/>
          </a:p>
          <a:p>
            <a:pPr indent="0" lvl="0" marL="0" rtl="0">
              <a:spcBef>
                <a:spcPts val="0"/>
              </a:spcBef>
              <a:spcAft>
                <a:spcPts val="0"/>
              </a:spcAft>
              <a:buNone/>
            </a:pPr>
            <a:r>
              <a:rPr b="1" lang="en-GB" sz="1800">
                <a:solidFill>
                  <a:schemeClr val="dk2"/>
                </a:solidFill>
              </a:rPr>
              <a:t>Philippe Scorsolini</a:t>
            </a:r>
            <a:endParaRPr b="1" sz="1800">
              <a:solidFill>
                <a:schemeClr val="dk2"/>
              </a:solidFill>
            </a:endParaRPr>
          </a:p>
          <a:p>
            <a:pPr indent="0" lvl="0" marL="0" rtl="0">
              <a:spcBef>
                <a:spcPts val="0"/>
              </a:spcBef>
              <a:spcAft>
                <a:spcPts val="0"/>
              </a:spcAft>
              <a:buNone/>
            </a:pPr>
            <a:r>
              <a:rPr b="1" lang="en-GB" sz="1800">
                <a:solidFill>
                  <a:schemeClr val="dk2"/>
                </a:solidFill>
              </a:rPr>
              <a:t>Emanuele Ricciardelli</a:t>
            </a:r>
            <a:endParaRPr b="1" sz="1800"/>
          </a:p>
          <a:p>
            <a:pPr indent="0" lvl="0" marL="0" rtl="0">
              <a:spcBef>
                <a:spcPts val="0"/>
              </a:spcBef>
              <a:spcAft>
                <a:spcPts val="0"/>
              </a:spcAft>
              <a:buNone/>
            </a:pPr>
            <a:r>
              <a:t/>
            </a:r>
            <a:endParaRPr b="1" sz="1800">
              <a:solidFill>
                <a:schemeClr val="dk2"/>
              </a:solidFill>
            </a:endParaRPr>
          </a:p>
          <a:p>
            <a:pPr indent="0" lvl="0" marL="0" rtl="0">
              <a:spcBef>
                <a:spcPts val="0"/>
              </a:spcBef>
              <a:spcAft>
                <a:spcPts val="0"/>
              </a:spcAft>
              <a:buNone/>
            </a:pPr>
            <a:r>
              <a:t/>
            </a:r>
            <a:endParaRPr sz="1800"/>
          </a:p>
          <a:p>
            <a:pPr indent="0" lvl="0" marL="0" rtl="0">
              <a:spcBef>
                <a:spcPts val="0"/>
              </a:spcBef>
              <a:spcAft>
                <a:spcPts val="0"/>
              </a:spcAft>
              <a:buNone/>
            </a:pPr>
            <a:r>
              <a:t/>
            </a:r>
            <a:endParaRPr sz="1800"/>
          </a:p>
        </p:txBody>
      </p:sp>
      <p:pic>
        <p:nvPicPr>
          <p:cNvPr id="62" name="Google Shape;62;p13"/>
          <p:cNvPicPr preferRelativeResize="0"/>
          <p:nvPr/>
        </p:nvPicPr>
        <p:blipFill>
          <a:blip r:embed="rId3">
            <a:alphaModFix/>
          </a:blip>
          <a:stretch>
            <a:fillRect/>
          </a:stretch>
        </p:blipFill>
        <p:spPr>
          <a:xfrm>
            <a:off x="2915161" y="3144625"/>
            <a:ext cx="3313675" cy="1524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Nuutila</a:t>
            </a:r>
            <a:endParaRPr/>
          </a:p>
        </p:txBody>
      </p:sp>
      <p:sp>
        <p:nvSpPr>
          <p:cNvPr id="124" name="Google Shape;124;p22"/>
          <p:cNvSpPr txBox="1"/>
          <p:nvPr>
            <p:ph idx="1" type="body"/>
          </p:nvPr>
        </p:nvSpPr>
        <p:spPr>
          <a:xfrm>
            <a:off x="311700" y="1536625"/>
            <a:ext cx="38334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Needed structures:</a:t>
            </a:r>
            <a:endParaRPr/>
          </a:p>
          <a:p>
            <a:pPr indent="-342900" lvl="0" marL="457200" rtl="0">
              <a:spcBef>
                <a:spcPts val="1600"/>
              </a:spcBef>
              <a:spcAft>
                <a:spcPts val="0"/>
              </a:spcAft>
              <a:buSzPts val="1800"/>
              <a:buChar char="●"/>
            </a:pPr>
            <a:r>
              <a:rPr b="1" lang="en-GB"/>
              <a:t>Number</a:t>
            </a:r>
            <a:r>
              <a:rPr lang="en-GB"/>
              <a:t> int[V] : the visiting order </a:t>
            </a:r>
            <a:endParaRPr/>
          </a:p>
          <a:p>
            <a:pPr indent="-342900" lvl="0" marL="457200" rtl="0">
              <a:spcBef>
                <a:spcPts val="0"/>
              </a:spcBef>
              <a:spcAft>
                <a:spcPts val="0"/>
              </a:spcAft>
              <a:buSzPts val="1800"/>
              <a:buChar char="●"/>
            </a:pPr>
            <a:r>
              <a:rPr b="1" lang="en-GB"/>
              <a:t>InComponent</a:t>
            </a:r>
            <a:r>
              <a:rPr lang="en-GB"/>
              <a:t> bool[V] : store if vertex is already in a component or not</a:t>
            </a:r>
            <a:endParaRPr/>
          </a:p>
          <a:p>
            <a:pPr indent="-342900" lvl="0" marL="457200" rtl="0">
              <a:spcBef>
                <a:spcPts val="0"/>
              </a:spcBef>
              <a:spcAft>
                <a:spcPts val="0"/>
              </a:spcAft>
              <a:buSzPts val="1800"/>
              <a:buChar char="●"/>
            </a:pPr>
            <a:r>
              <a:rPr b="1" lang="en-GB"/>
              <a:t>Root</a:t>
            </a:r>
            <a:r>
              <a:rPr lang="en-GB"/>
              <a:t> int[V] : store the root of the component where the vertex is</a:t>
            </a:r>
            <a:endParaRPr/>
          </a:p>
          <a:p>
            <a:pPr indent="-342900" lvl="0" marL="457200" rtl="0">
              <a:spcBef>
                <a:spcPts val="0"/>
              </a:spcBef>
              <a:spcAft>
                <a:spcPts val="0"/>
              </a:spcAft>
              <a:buSzPts val="1800"/>
              <a:buChar char="●"/>
            </a:pPr>
            <a:r>
              <a:rPr b="1" lang="en-GB"/>
              <a:t>Stack</a:t>
            </a:r>
            <a:r>
              <a:rPr lang="en-GB"/>
              <a:t> : store vertices until they are not assigned to a component, avoid pushing if knows it will be popped immediately</a:t>
            </a:r>
            <a:endParaRPr/>
          </a:p>
        </p:txBody>
      </p:sp>
      <p:sp>
        <p:nvSpPr>
          <p:cNvPr id="125" name="Google Shape;125;p22"/>
          <p:cNvSpPr txBox="1"/>
          <p:nvPr>
            <p:ph idx="1" type="body"/>
          </p:nvPr>
        </p:nvSpPr>
        <p:spPr>
          <a:xfrm>
            <a:off x="4572000" y="3905625"/>
            <a:ext cx="4572000" cy="295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t>Time complexity</a:t>
            </a:r>
            <a:r>
              <a:rPr lang="en-GB"/>
              <a:t> : O( V + E )</a:t>
            </a:r>
            <a:endParaRPr/>
          </a:p>
          <a:p>
            <a:pPr indent="0" lvl="0" marL="0" rtl="0">
              <a:spcBef>
                <a:spcPts val="1600"/>
              </a:spcBef>
              <a:spcAft>
                <a:spcPts val="0"/>
              </a:spcAft>
              <a:buNone/>
            </a:pPr>
            <a:r>
              <a:rPr b="1" lang="en-GB"/>
              <a:t>Space complexity </a:t>
            </a:r>
            <a:r>
              <a:rPr lang="en-GB"/>
              <a:t>:  </a:t>
            </a:r>
            <a:endParaRPr/>
          </a:p>
          <a:p>
            <a:pPr indent="-342900" lvl="0" marL="457200" rtl="0">
              <a:spcBef>
                <a:spcPts val="1600"/>
              </a:spcBef>
              <a:spcAft>
                <a:spcPts val="0"/>
              </a:spcAft>
              <a:buSzPts val="1800"/>
              <a:buChar char="●"/>
            </a:pPr>
            <a:r>
              <a:rPr lang="en-GB"/>
              <a:t>O( V ) </a:t>
            </a:r>
            <a:endParaRPr/>
          </a:p>
          <a:p>
            <a:pPr indent="-342900" lvl="0" marL="457200" rtl="0">
              <a:spcBef>
                <a:spcPts val="0"/>
              </a:spcBef>
              <a:spcAft>
                <a:spcPts val="0"/>
              </a:spcAft>
              <a:buSzPts val="1800"/>
              <a:buChar char="●"/>
            </a:pPr>
            <a:r>
              <a:rPr lang="en-GB"/>
              <a:t>v</a:t>
            </a:r>
            <a:r>
              <a:rPr lang="en-GB"/>
              <a:t> </a:t>
            </a:r>
            <a:r>
              <a:rPr lang="en-GB"/>
              <a:t>* ( 1 + 4w ) ( specified in Pearce’s paper )</a:t>
            </a:r>
            <a:endParaRPr/>
          </a:p>
        </p:txBody>
      </p:sp>
      <p:pic>
        <p:nvPicPr>
          <p:cNvPr id="126" name="Google Shape;126;p22"/>
          <p:cNvPicPr preferRelativeResize="0"/>
          <p:nvPr/>
        </p:nvPicPr>
        <p:blipFill>
          <a:blip r:embed="rId3">
            <a:alphaModFix/>
          </a:blip>
          <a:stretch>
            <a:fillRect/>
          </a:stretch>
        </p:blipFill>
        <p:spPr>
          <a:xfrm>
            <a:off x="4144996" y="0"/>
            <a:ext cx="4999000" cy="3986299"/>
          </a:xfrm>
          <a:prstGeom prst="rect">
            <a:avLst/>
          </a:prstGeom>
          <a:noFill/>
          <a:ln>
            <a:noFill/>
          </a:ln>
        </p:spPr>
      </p:pic>
      <p:sp>
        <p:nvSpPr>
          <p:cNvPr id="127" name="Google Shape;127;p22">
            <a:hlinkClick r:id="rId4"/>
          </p:cNvPr>
          <p:cNvSpPr/>
          <p:nvPr/>
        </p:nvSpPr>
        <p:spPr>
          <a:xfrm>
            <a:off x="0" y="6731000"/>
            <a:ext cx="2286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Nuutila Example 1/2</a:t>
            </a:r>
            <a:endParaRPr/>
          </a:p>
        </p:txBody>
      </p:sp>
      <p:pic>
        <p:nvPicPr>
          <p:cNvPr id="133" name="Google Shape;133;p23"/>
          <p:cNvPicPr preferRelativeResize="0"/>
          <p:nvPr/>
        </p:nvPicPr>
        <p:blipFill>
          <a:blip r:embed="rId3">
            <a:alphaModFix/>
          </a:blip>
          <a:stretch>
            <a:fillRect/>
          </a:stretch>
        </p:blipFill>
        <p:spPr>
          <a:xfrm>
            <a:off x="528000" y="1140150"/>
            <a:ext cx="8088001" cy="5717851"/>
          </a:xfrm>
          <a:prstGeom prst="rect">
            <a:avLst/>
          </a:prstGeom>
          <a:noFill/>
          <a:ln>
            <a:noFill/>
          </a:ln>
        </p:spPr>
      </p:pic>
      <p:sp>
        <p:nvSpPr>
          <p:cNvPr id="134" name="Google Shape;134;p23">
            <a:hlinkClick r:id="rId4"/>
          </p:cNvPr>
          <p:cNvSpPr/>
          <p:nvPr/>
        </p:nvSpPr>
        <p:spPr>
          <a:xfrm>
            <a:off x="0" y="6731000"/>
            <a:ext cx="2540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Nuutila Example 2/2</a:t>
            </a:r>
            <a:endParaRPr/>
          </a:p>
        </p:txBody>
      </p:sp>
      <p:pic>
        <p:nvPicPr>
          <p:cNvPr id="140" name="Google Shape;140;p24"/>
          <p:cNvPicPr preferRelativeResize="0"/>
          <p:nvPr/>
        </p:nvPicPr>
        <p:blipFill>
          <a:blip r:embed="rId3">
            <a:alphaModFix/>
          </a:blip>
          <a:stretch>
            <a:fillRect/>
          </a:stretch>
        </p:blipFill>
        <p:spPr>
          <a:xfrm>
            <a:off x="536125" y="1151525"/>
            <a:ext cx="8071750" cy="5706375"/>
          </a:xfrm>
          <a:prstGeom prst="rect">
            <a:avLst/>
          </a:prstGeom>
          <a:noFill/>
          <a:ln>
            <a:noFill/>
          </a:ln>
        </p:spPr>
      </p:pic>
      <p:sp>
        <p:nvSpPr>
          <p:cNvPr id="141" name="Google Shape;141;p24">
            <a:hlinkClick r:id="rId4"/>
          </p:cNvPr>
          <p:cNvSpPr/>
          <p:nvPr/>
        </p:nvSpPr>
        <p:spPr>
          <a:xfrm>
            <a:off x="0" y="6731000"/>
            <a:ext cx="27939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Pearce</a:t>
            </a:r>
            <a:endParaRPr/>
          </a:p>
        </p:txBody>
      </p:sp>
      <p:sp>
        <p:nvSpPr>
          <p:cNvPr id="147" name="Google Shape;147;p25"/>
          <p:cNvSpPr txBox="1"/>
          <p:nvPr>
            <p:ph idx="1" type="body"/>
          </p:nvPr>
        </p:nvSpPr>
        <p:spPr>
          <a:xfrm>
            <a:off x="311700" y="1536625"/>
            <a:ext cx="42603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Needed structures :</a:t>
            </a:r>
            <a:endParaRPr/>
          </a:p>
          <a:p>
            <a:pPr indent="-342900" lvl="0" marL="457200" rtl="0">
              <a:spcBef>
                <a:spcPts val="1600"/>
              </a:spcBef>
              <a:spcAft>
                <a:spcPts val="0"/>
              </a:spcAft>
              <a:buSzPts val="1800"/>
              <a:buChar char="●"/>
            </a:pPr>
            <a:r>
              <a:rPr b="1" lang="en-GB"/>
              <a:t>Rindex</a:t>
            </a:r>
            <a:r>
              <a:rPr lang="en-GB"/>
              <a:t> int[V] : used to check if not visited yet (0) and also the component the vertex belongs to.</a:t>
            </a:r>
            <a:endParaRPr/>
          </a:p>
          <a:p>
            <a:pPr indent="-342900" lvl="0" marL="457200" rtl="0">
              <a:spcBef>
                <a:spcPts val="0"/>
              </a:spcBef>
              <a:spcAft>
                <a:spcPts val="0"/>
              </a:spcAft>
              <a:buSzPts val="1800"/>
              <a:buChar char="●"/>
            </a:pPr>
            <a:r>
              <a:rPr b="1" lang="en-GB"/>
              <a:t>Stack</a:t>
            </a:r>
            <a:r>
              <a:rPr lang="en-GB"/>
              <a:t> : store vertices until not popped to be assigned to a component. Last one not assigned</a:t>
            </a:r>
            <a:endParaRPr/>
          </a:p>
          <a:p>
            <a:pPr indent="0" lvl="0" marL="0" rtl="0">
              <a:spcBef>
                <a:spcPts val="1600"/>
              </a:spcBef>
              <a:spcAft>
                <a:spcPts val="0"/>
              </a:spcAft>
              <a:buNone/>
            </a:pPr>
            <a:r>
              <a:rPr b="1" lang="en-GB"/>
              <a:t>Time Complexity </a:t>
            </a:r>
            <a:r>
              <a:rPr lang="en-GB"/>
              <a:t>: O ( V + E )</a:t>
            </a:r>
            <a:endParaRPr/>
          </a:p>
          <a:p>
            <a:pPr indent="0" lvl="0" marL="0" rtl="0">
              <a:spcBef>
                <a:spcPts val="1600"/>
              </a:spcBef>
              <a:spcAft>
                <a:spcPts val="0"/>
              </a:spcAft>
              <a:buNone/>
            </a:pPr>
            <a:r>
              <a:rPr b="1" lang="en-GB"/>
              <a:t>Space Complexity</a:t>
            </a:r>
            <a:r>
              <a:rPr lang="en-GB"/>
              <a:t> (worst case) :</a:t>
            </a:r>
            <a:endParaRPr/>
          </a:p>
          <a:p>
            <a:pPr indent="-342900" lvl="0" marL="457200" rtl="0">
              <a:spcBef>
                <a:spcPts val="1600"/>
              </a:spcBef>
              <a:spcAft>
                <a:spcPts val="0"/>
              </a:spcAft>
              <a:buSzPts val="1800"/>
              <a:buChar char="●"/>
            </a:pPr>
            <a:r>
              <a:rPr lang="en-GB"/>
              <a:t>Non-recursive version : v * ( 1 + 3w)</a:t>
            </a:r>
            <a:endParaRPr/>
          </a:p>
        </p:txBody>
      </p:sp>
      <p:pic>
        <p:nvPicPr>
          <p:cNvPr id="148" name="Google Shape;148;p25"/>
          <p:cNvPicPr preferRelativeResize="0"/>
          <p:nvPr/>
        </p:nvPicPr>
        <p:blipFill>
          <a:blip r:embed="rId3">
            <a:alphaModFix/>
          </a:blip>
          <a:stretch>
            <a:fillRect/>
          </a:stretch>
        </p:blipFill>
        <p:spPr>
          <a:xfrm>
            <a:off x="4572000" y="0"/>
            <a:ext cx="4572000" cy="4578632"/>
          </a:xfrm>
          <a:prstGeom prst="rect">
            <a:avLst/>
          </a:prstGeom>
          <a:noFill/>
          <a:ln>
            <a:noFill/>
          </a:ln>
        </p:spPr>
      </p:pic>
      <p:sp>
        <p:nvSpPr>
          <p:cNvPr id="149" name="Google Shape;149;p25">
            <a:hlinkClick r:id="rId4"/>
          </p:cNvPr>
          <p:cNvSpPr/>
          <p:nvPr/>
        </p:nvSpPr>
        <p:spPr>
          <a:xfrm>
            <a:off x="0" y="6731000"/>
            <a:ext cx="3048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Pearce Example 1/2</a:t>
            </a:r>
            <a:endParaRPr/>
          </a:p>
        </p:txBody>
      </p:sp>
      <p:pic>
        <p:nvPicPr>
          <p:cNvPr id="155" name="Google Shape;155;p26"/>
          <p:cNvPicPr preferRelativeResize="0"/>
          <p:nvPr/>
        </p:nvPicPr>
        <p:blipFill rotWithShape="1">
          <a:blip r:embed="rId3">
            <a:alphaModFix/>
          </a:blip>
          <a:srcRect b="-1510" l="0" r="0" t="1510"/>
          <a:stretch/>
        </p:blipFill>
        <p:spPr>
          <a:xfrm>
            <a:off x="565037" y="1192500"/>
            <a:ext cx="8013921" cy="5665498"/>
          </a:xfrm>
          <a:prstGeom prst="rect">
            <a:avLst/>
          </a:prstGeom>
          <a:noFill/>
          <a:ln>
            <a:noFill/>
          </a:ln>
        </p:spPr>
      </p:pic>
      <p:sp>
        <p:nvSpPr>
          <p:cNvPr id="156" name="Google Shape;156;p26">
            <a:hlinkClick r:id="rId4"/>
          </p:cNvPr>
          <p:cNvSpPr/>
          <p:nvPr/>
        </p:nvSpPr>
        <p:spPr>
          <a:xfrm>
            <a:off x="0" y="6731000"/>
            <a:ext cx="3302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Pearce Example 2/2</a:t>
            </a:r>
            <a:endParaRPr/>
          </a:p>
        </p:txBody>
      </p:sp>
      <p:pic>
        <p:nvPicPr>
          <p:cNvPr id="162" name="Google Shape;162;p27"/>
          <p:cNvPicPr preferRelativeResize="0"/>
          <p:nvPr/>
        </p:nvPicPr>
        <p:blipFill>
          <a:blip r:embed="rId3">
            <a:alphaModFix/>
          </a:blip>
          <a:stretch>
            <a:fillRect/>
          </a:stretch>
        </p:blipFill>
        <p:spPr>
          <a:xfrm>
            <a:off x="528613" y="1141000"/>
            <a:ext cx="8086773" cy="5717001"/>
          </a:xfrm>
          <a:prstGeom prst="rect">
            <a:avLst/>
          </a:prstGeom>
          <a:noFill/>
          <a:ln>
            <a:noFill/>
          </a:ln>
        </p:spPr>
      </p:pic>
      <p:sp>
        <p:nvSpPr>
          <p:cNvPr id="163" name="Google Shape;163;p27">
            <a:hlinkClick r:id="rId4"/>
          </p:cNvPr>
          <p:cNvSpPr/>
          <p:nvPr/>
        </p:nvSpPr>
        <p:spPr>
          <a:xfrm>
            <a:off x="0" y="6731000"/>
            <a:ext cx="35559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Differences</a:t>
            </a:r>
            <a:endParaRPr/>
          </a:p>
        </p:txBody>
      </p:sp>
      <p:sp>
        <p:nvSpPr>
          <p:cNvPr id="169" name="Google Shape;169;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GB"/>
              <a:t>Space</a:t>
            </a:r>
            <a:r>
              <a:rPr lang="en-GB"/>
              <a:t> efficiency : </a:t>
            </a:r>
            <a:endParaRPr/>
          </a:p>
          <a:p>
            <a:pPr indent="-317500" lvl="1" marL="914400" rtl="0">
              <a:spcBef>
                <a:spcPts val="0"/>
              </a:spcBef>
              <a:spcAft>
                <a:spcPts val="0"/>
              </a:spcAft>
              <a:buSzPts val="1400"/>
              <a:buChar char="○"/>
            </a:pPr>
            <a:r>
              <a:rPr b="1" lang="en-GB"/>
              <a:t>Stack</a:t>
            </a:r>
            <a:r>
              <a:rPr lang="en-GB"/>
              <a:t> usage : </a:t>
            </a:r>
            <a:endParaRPr/>
          </a:p>
          <a:p>
            <a:pPr indent="-317500" lvl="2" marL="1371600" rtl="0">
              <a:spcBef>
                <a:spcPts val="0"/>
              </a:spcBef>
              <a:spcAft>
                <a:spcPts val="0"/>
              </a:spcAft>
              <a:buSzPts val="1400"/>
              <a:buChar char="■"/>
            </a:pPr>
            <a:r>
              <a:rPr b="1" lang="en-GB"/>
              <a:t>Tarjan’s</a:t>
            </a:r>
            <a:r>
              <a:rPr lang="en-GB"/>
              <a:t> pushes on the stack the vertices before checking if it’s necessary or not, pushing in the worst case all the vertices on the stack (long chain of vertices).</a:t>
            </a:r>
            <a:endParaRPr/>
          </a:p>
          <a:p>
            <a:pPr indent="-317500" lvl="2" marL="1371600" rtl="0">
              <a:spcBef>
                <a:spcPts val="0"/>
              </a:spcBef>
              <a:spcAft>
                <a:spcPts val="0"/>
              </a:spcAft>
              <a:buSzPts val="1400"/>
              <a:buChar char="■"/>
            </a:pPr>
            <a:r>
              <a:rPr b="1" lang="en-GB"/>
              <a:t>Nuutila’s</a:t>
            </a:r>
            <a:r>
              <a:rPr lang="en-GB"/>
              <a:t> avoids pushing on the stack nodes belonging to trivial components (single node components), achieving better performance when the graphs are sparse and pushes on the stack only during the backtracking phase, when it’s sure it’s not part of a trivial component. This way in case of a long chain no vertices at all are pushed on the stack.</a:t>
            </a:r>
            <a:endParaRPr/>
          </a:p>
          <a:p>
            <a:pPr indent="-317500" lvl="2" marL="1371600" rtl="0">
              <a:spcBef>
                <a:spcPts val="0"/>
              </a:spcBef>
              <a:spcAft>
                <a:spcPts val="0"/>
              </a:spcAft>
              <a:buSzPts val="1400"/>
              <a:buChar char="■"/>
            </a:pPr>
            <a:r>
              <a:rPr b="1" lang="en-GB"/>
              <a:t>Pearce’s </a:t>
            </a:r>
            <a:r>
              <a:rPr lang="en-GB"/>
              <a:t>further</a:t>
            </a:r>
            <a:r>
              <a:rPr b="1" lang="en-GB"/>
              <a:t> </a:t>
            </a:r>
            <a:r>
              <a:rPr lang="en-GB"/>
              <a:t>improves Nuutila’s approach using fewer auxiliary structures, rindex is used for multiple purposes (“already visited?”, “in component?”)..</a:t>
            </a:r>
            <a:endParaRPr/>
          </a:p>
          <a:p>
            <a:pPr indent="-342900" lvl="0" marL="457200" rtl="0">
              <a:spcBef>
                <a:spcPts val="0"/>
              </a:spcBef>
              <a:spcAft>
                <a:spcPts val="0"/>
              </a:spcAft>
              <a:buSzPts val="1800"/>
              <a:buChar char="●"/>
            </a:pPr>
            <a:r>
              <a:rPr b="1" lang="en-GB"/>
              <a:t>Time</a:t>
            </a:r>
            <a:r>
              <a:rPr lang="en-GB"/>
              <a:t> complexity remains the same due to the </a:t>
            </a:r>
            <a:r>
              <a:rPr b="1" lang="en-GB"/>
              <a:t>Depth First Search</a:t>
            </a:r>
            <a:r>
              <a:rPr lang="en-GB"/>
              <a:t> all three the algorithms perform.</a:t>
            </a:r>
            <a:endParaRPr/>
          </a:p>
        </p:txBody>
      </p:sp>
      <p:sp>
        <p:nvSpPr>
          <p:cNvPr id="170" name="Google Shape;170;p28">
            <a:hlinkClick r:id="rId3"/>
          </p:cNvPr>
          <p:cNvSpPr/>
          <p:nvPr/>
        </p:nvSpPr>
        <p:spPr>
          <a:xfrm>
            <a:off x="0" y="6731000"/>
            <a:ext cx="3810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 practical usage of Nuutila’s - Transitive Closure</a:t>
            </a:r>
            <a:endParaRPr/>
          </a:p>
        </p:txBody>
      </p:sp>
      <p:sp>
        <p:nvSpPr>
          <p:cNvPr id="176" name="Google Shape;176;p2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rPr lang="en-GB"/>
              <a:t>Original Graph								Transitive closure of the original</a:t>
            </a:r>
            <a:endParaRPr/>
          </a:p>
          <a:p>
            <a:pPr indent="0" lvl="0" marL="0">
              <a:spcBef>
                <a:spcPts val="1600"/>
              </a:spcBef>
              <a:spcAft>
                <a:spcPts val="1600"/>
              </a:spcAft>
              <a:buNone/>
            </a:pPr>
            <a:r>
              <a:rPr lang="en-GB"/>
              <a:t>A </a:t>
            </a:r>
            <a:r>
              <a:rPr b="1" lang="en-GB"/>
              <a:t>transitive closure</a:t>
            </a:r>
            <a:r>
              <a:rPr lang="en-GB"/>
              <a:t> of a graph is the one in which there exists an edge starting from vertex i to vertex j  if and only if vertex j “is reachable” from vertex i in the original graph, that is there is a (single or multi) hop path from vertex i to j.</a:t>
            </a:r>
            <a:endParaRPr/>
          </a:p>
        </p:txBody>
      </p:sp>
      <p:pic>
        <p:nvPicPr>
          <p:cNvPr id="177" name="Google Shape;177;p29"/>
          <p:cNvPicPr preferRelativeResize="0"/>
          <p:nvPr/>
        </p:nvPicPr>
        <p:blipFill>
          <a:blip r:embed="rId3">
            <a:alphaModFix/>
          </a:blip>
          <a:stretch>
            <a:fillRect/>
          </a:stretch>
        </p:blipFill>
        <p:spPr>
          <a:xfrm>
            <a:off x="5393776" y="1554726"/>
            <a:ext cx="3438525" cy="3057529"/>
          </a:xfrm>
          <a:prstGeom prst="rect">
            <a:avLst/>
          </a:prstGeom>
          <a:noFill/>
          <a:ln>
            <a:noFill/>
          </a:ln>
        </p:spPr>
      </p:pic>
      <p:pic>
        <p:nvPicPr>
          <p:cNvPr id="178" name="Google Shape;178;p29"/>
          <p:cNvPicPr preferRelativeResize="0"/>
          <p:nvPr/>
        </p:nvPicPr>
        <p:blipFill>
          <a:blip r:embed="rId4">
            <a:alphaModFix/>
          </a:blip>
          <a:stretch>
            <a:fillRect/>
          </a:stretch>
        </p:blipFill>
        <p:spPr>
          <a:xfrm>
            <a:off x="311688" y="1554713"/>
            <a:ext cx="3438525" cy="3057525"/>
          </a:xfrm>
          <a:prstGeom prst="rect">
            <a:avLst/>
          </a:prstGeom>
          <a:noFill/>
          <a:ln>
            <a:noFill/>
          </a:ln>
        </p:spPr>
      </p:pic>
      <p:sp>
        <p:nvSpPr>
          <p:cNvPr id="179" name="Google Shape;179;p29"/>
          <p:cNvSpPr/>
          <p:nvPr/>
        </p:nvSpPr>
        <p:spPr>
          <a:xfrm>
            <a:off x="3978900" y="2750338"/>
            <a:ext cx="1186200" cy="66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29">
            <a:hlinkClick r:id="rId5"/>
          </p:cNvPr>
          <p:cNvSpPr/>
          <p:nvPr/>
        </p:nvSpPr>
        <p:spPr>
          <a:xfrm>
            <a:off x="0" y="6731000"/>
            <a:ext cx="4064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Transitive Closure</a:t>
            </a:r>
            <a:endParaRPr/>
          </a:p>
        </p:txBody>
      </p:sp>
      <p:sp>
        <p:nvSpPr>
          <p:cNvPr id="186" name="Google Shape;186;p3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main idea of Nuutila is to compute the </a:t>
            </a:r>
            <a:r>
              <a:rPr b="1" lang="en-GB"/>
              <a:t>successor nodes,</a:t>
            </a:r>
            <a:r>
              <a:rPr lang="en-GB"/>
              <a:t>, that is the ones reachable via a path, only for the final candidate roots.</a:t>
            </a:r>
            <a:endParaRPr/>
          </a:p>
          <a:p>
            <a:pPr indent="0" lvl="0" marL="0" rtl="0">
              <a:spcBef>
                <a:spcPts val="1600"/>
              </a:spcBef>
              <a:spcAft>
                <a:spcPts val="0"/>
              </a:spcAft>
              <a:buNone/>
            </a:pPr>
            <a:r>
              <a:rPr lang="en-GB"/>
              <a:t>Taken a SCC called C, the set of successors </a:t>
            </a:r>
            <a:r>
              <a:rPr b="1" lang="en-GB"/>
              <a:t>succ[C] </a:t>
            </a:r>
            <a:r>
              <a:rPr lang="en-GB"/>
              <a:t>contains all the vertices in C and the </a:t>
            </a:r>
            <a:r>
              <a:rPr lang="en-GB"/>
              <a:t>candidate roots’ </a:t>
            </a:r>
            <a:r>
              <a:rPr lang="en-GB"/>
              <a:t>successors of SCC adjacent to C, that is reachable from a vertex v in C. </a:t>
            </a:r>
            <a:endParaRPr/>
          </a:p>
          <a:p>
            <a:pPr indent="0" lvl="0" marL="0" rtl="0">
              <a:spcBef>
                <a:spcPts val="1600"/>
              </a:spcBef>
              <a:spcAft>
                <a:spcPts val="0"/>
              </a:spcAft>
              <a:buNone/>
            </a:pPr>
            <a:r>
              <a:rPr lang="en-GB"/>
              <a:t>These are the benefits respect to other algorithms for transitive closure based on SCC:</a:t>
            </a:r>
            <a:endParaRPr/>
          </a:p>
          <a:p>
            <a:pPr indent="-342900" lvl="0" marL="457200" rtl="0">
              <a:spcBef>
                <a:spcPts val="1600"/>
              </a:spcBef>
              <a:spcAft>
                <a:spcPts val="0"/>
              </a:spcAft>
              <a:buSzPts val="1800"/>
              <a:buChar char="●"/>
            </a:pPr>
            <a:r>
              <a:rPr lang="en-GB"/>
              <a:t>All the outgoing edges are scanned only once (during the Depth-First Search) thanks to usage of suitable data structures</a:t>
            </a:r>
            <a:endParaRPr/>
          </a:p>
          <a:p>
            <a:pPr indent="-342900" lvl="0" marL="457200" rtl="0">
              <a:spcBef>
                <a:spcPts val="0"/>
              </a:spcBef>
              <a:spcAft>
                <a:spcPts val="0"/>
              </a:spcAft>
              <a:buSzPts val="1800"/>
              <a:buChar char="●"/>
            </a:pPr>
            <a:r>
              <a:rPr lang="en-GB"/>
              <a:t>The successors set is computed only for the final roots and not for all the vertices in the graph</a:t>
            </a:r>
            <a:endParaRPr/>
          </a:p>
        </p:txBody>
      </p:sp>
      <p:sp>
        <p:nvSpPr>
          <p:cNvPr id="187" name="Google Shape;187;p30">
            <a:hlinkClick r:id="rId3"/>
          </p:cNvPr>
          <p:cNvSpPr/>
          <p:nvPr/>
        </p:nvSpPr>
        <p:spPr>
          <a:xfrm>
            <a:off x="0" y="6731000"/>
            <a:ext cx="43179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Our implementations</a:t>
            </a:r>
            <a:endParaRPr/>
          </a:p>
          <a:p>
            <a:pPr indent="0" lvl="0" marL="0">
              <a:spcBef>
                <a:spcPts val="0"/>
              </a:spcBef>
              <a:spcAft>
                <a:spcPts val="0"/>
              </a:spcAft>
              <a:buNone/>
            </a:pPr>
            <a:r>
              <a:t/>
            </a:r>
            <a:endParaRPr/>
          </a:p>
        </p:txBody>
      </p:sp>
      <p:sp>
        <p:nvSpPr>
          <p:cNvPr id="193" name="Google Shape;193;p3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GB"/>
              <a:t>Languages</a:t>
            </a:r>
            <a:r>
              <a:rPr lang="en-GB"/>
              <a:t> : </a:t>
            </a:r>
            <a:endParaRPr/>
          </a:p>
          <a:p>
            <a:pPr indent="-317500" lvl="1" marL="914400" rtl="0">
              <a:spcBef>
                <a:spcPts val="0"/>
              </a:spcBef>
              <a:spcAft>
                <a:spcPts val="0"/>
              </a:spcAft>
              <a:buSzPts val="1400"/>
              <a:buChar char="○"/>
            </a:pPr>
            <a:r>
              <a:rPr lang="en-GB"/>
              <a:t>Algorithms implementations : </a:t>
            </a:r>
            <a:r>
              <a:rPr b="1" lang="en-GB"/>
              <a:t>C++ </a:t>
            </a:r>
            <a:r>
              <a:rPr lang="en-GB"/>
              <a:t>(Boost Graph Library)</a:t>
            </a:r>
            <a:endParaRPr/>
          </a:p>
          <a:p>
            <a:pPr indent="-317500" lvl="1" marL="914400" rtl="0">
              <a:spcBef>
                <a:spcPts val="0"/>
              </a:spcBef>
              <a:spcAft>
                <a:spcPts val="0"/>
              </a:spcAft>
              <a:buSzPts val="1400"/>
              <a:buChar char="○"/>
            </a:pPr>
            <a:r>
              <a:rPr lang="en-GB"/>
              <a:t>Visualization and results manipulation : </a:t>
            </a:r>
            <a:r>
              <a:rPr b="1" lang="en-GB"/>
              <a:t>Python</a:t>
            </a:r>
            <a:r>
              <a:rPr lang="en-GB"/>
              <a:t> ( jupyter notebooks, pandas, matplotlib, plotly)</a:t>
            </a:r>
            <a:endParaRPr/>
          </a:p>
          <a:p>
            <a:pPr indent="-317500" lvl="1" marL="914400" rtl="0">
              <a:spcBef>
                <a:spcPts val="0"/>
              </a:spcBef>
              <a:spcAft>
                <a:spcPts val="0"/>
              </a:spcAft>
              <a:buSzPts val="1400"/>
              <a:buChar char="○"/>
            </a:pPr>
            <a:r>
              <a:rPr lang="en-GB"/>
              <a:t>Testing automation and benchmarking : </a:t>
            </a:r>
            <a:r>
              <a:rPr b="1" lang="en-GB"/>
              <a:t>Bash</a:t>
            </a:r>
            <a:r>
              <a:rPr lang="en-GB"/>
              <a:t> scripts and some </a:t>
            </a:r>
            <a:r>
              <a:rPr b="1" lang="en-GB"/>
              <a:t>C++</a:t>
            </a:r>
            <a:r>
              <a:rPr lang="en-GB"/>
              <a:t> helper functions </a:t>
            </a:r>
            <a:endParaRPr/>
          </a:p>
          <a:p>
            <a:pPr indent="-342900" lvl="0" marL="457200" rtl="0">
              <a:spcBef>
                <a:spcPts val="0"/>
              </a:spcBef>
              <a:spcAft>
                <a:spcPts val="0"/>
              </a:spcAft>
              <a:buSzPts val="1800"/>
              <a:buChar char="●"/>
            </a:pPr>
            <a:r>
              <a:rPr b="1" lang="en-GB"/>
              <a:t>Tools</a:t>
            </a:r>
            <a:r>
              <a:rPr lang="en-GB"/>
              <a:t> :</a:t>
            </a:r>
            <a:endParaRPr/>
          </a:p>
          <a:p>
            <a:pPr indent="-317500" lvl="1" marL="914400" rtl="0">
              <a:spcBef>
                <a:spcPts val="0"/>
              </a:spcBef>
              <a:spcAft>
                <a:spcPts val="0"/>
              </a:spcAft>
              <a:buSzPts val="1400"/>
              <a:buChar char="○"/>
            </a:pPr>
            <a:r>
              <a:rPr lang="en-GB"/>
              <a:t>Time measures : </a:t>
            </a:r>
            <a:r>
              <a:rPr b="1" lang="en-GB"/>
              <a:t>boost::timer::auto_cpu_timer</a:t>
            </a:r>
            <a:endParaRPr b="1"/>
          </a:p>
          <a:p>
            <a:pPr indent="-317500" lvl="1" marL="914400" rtl="0">
              <a:spcBef>
                <a:spcPts val="0"/>
              </a:spcBef>
              <a:spcAft>
                <a:spcPts val="0"/>
              </a:spcAft>
              <a:buSzPts val="1400"/>
              <a:buChar char="○"/>
            </a:pPr>
            <a:r>
              <a:rPr lang="en-GB"/>
              <a:t>Memory profiling : </a:t>
            </a:r>
            <a:endParaRPr/>
          </a:p>
          <a:p>
            <a:pPr indent="-317500" lvl="2" marL="1371600" rtl="0">
              <a:spcBef>
                <a:spcPts val="0"/>
              </a:spcBef>
              <a:spcAft>
                <a:spcPts val="0"/>
              </a:spcAft>
              <a:buSzPts val="1400"/>
              <a:buChar char="■"/>
            </a:pPr>
            <a:r>
              <a:rPr b="1" lang="en-GB"/>
              <a:t>Valgrind</a:t>
            </a:r>
            <a:r>
              <a:rPr lang="en-GB"/>
              <a:t> (massif)</a:t>
            </a:r>
            <a:endParaRPr/>
          </a:p>
          <a:p>
            <a:pPr indent="-317500" lvl="2" marL="1371600" rtl="0">
              <a:spcBef>
                <a:spcPts val="0"/>
              </a:spcBef>
              <a:spcAft>
                <a:spcPts val="0"/>
              </a:spcAft>
              <a:buSzPts val="1400"/>
              <a:buChar char="■"/>
            </a:pPr>
            <a:r>
              <a:rPr b="1" lang="en-GB"/>
              <a:t>Heaptrack</a:t>
            </a:r>
            <a:endParaRPr b="1"/>
          </a:p>
          <a:p>
            <a:pPr indent="-342900" lvl="0" marL="457200" rtl="0">
              <a:spcBef>
                <a:spcPts val="0"/>
              </a:spcBef>
              <a:spcAft>
                <a:spcPts val="0"/>
              </a:spcAft>
              <a:buSzPts val="1800"/>
              <a:buChar char="●"/>
            </a:pPr>
            <a:r>
              <a:rPr b="1" lang="en-GB"/>
              <a:t>We have implemented : </a:t>
            </a:r>
            <a:endParaRPr b="1"/>
          </a:p>
          <a:p>
            <a:pPr indent="-317500" lvl="1" marL="914400" rtl="0">
              <a:spcBef>
                <a:spcPts val="0"/>
              </a:spcBef>
              <a:spcAft>
                <a:spcPts val="0"/>
              </a:spcAft>
              <a:buSzPts val="1400"/>
              <a:buChar char="○"/>
            </a:pPr>
            <a:r>
              <a:rPr lang="en-GB"/>
              <a:t>Tarjan’s </a:t>
            </a:r>
            <a:r>
              <a:rPr lang="en-GB"/>
              <a:t>STRONGCONNECT</a:t>
            </a:r>
            <a:endParaRPr/>
          </a:p>
          <a:p>
            <a:pPr indent="-317500" lvl="1" marL="914400" rtl="0">
              <a:spcBef>
                <a:spcPts val="0"/>
              </a:spcBef>
              <a:spcAft>
                <a:spcPts val="0"/>
              </a:spcAft>
              <a:buSzPts val="1400"/>
              <a:buChar char="○"/>
            </a:pPr>
            <a:r>
              <a:rPr lang="en-GB"/>
              <a:t>Nuutila’s :</a:t>
            </a:r>
            <a:endParaRPr/>
          </a:p>
          <a:p>
            <a:pPr indent="-317500" lvl="2" marL="1371600" rtl="0">
              <a:spcBef>
                <a:spcPts val="0"/>
              </a:spcBef>
              <a:spcAft>
                <a:spcPts val="0"/>
              </a:spcAft>
              <a:buSzPts val="1400"/>
              <a:buChar char="■"/>
            </a:pPr>
            <a:r>
              <a:rPr lang="en-GB"/>
              <a:t>Visit1</a:t>
            </a:r>
            <a:endParaRPr/>
          </a:p>
          <a:p>
            <a:pPr indent="-317500" lvl="2" marL="1371600" rtl="0">
              <a:spcBef>
                <a:spcPts val="0"/>
              </a:spcBef>
              <a:spcAft>
                <a:spcPts val="0"/>
              </a:spcAft>
              <a:buSzPts val="1400"/>
              <a:buChar char="■"/>
            </a:pPr>
            <a:r>
              <a:rPr lang="en-GB"/>
              <a:t>Transitive Closure example</a:t>
            </a:r>
            <a:endParaRPr/>
          </a:p>
          <a:p>
            <a:pPr indent="-317500" lvl="1" marL="914400" rtl="0">
              <a:spcBef>
                <a:spcPts val="0"/>
              </a:spcBef>
              <a:spcAft>
                <a:spcPts val="0"/>
              </a:spcAft>
              <a:buSzPts val="1400"/>
              <a:buChar char="○"/>
            </a:pPr>
            <a:r>
              <a:rPr lang="en-GB"/>
              <a:t>Pearce’s : </a:t>
            </a:r>
            <a:endParaRPr/>
          </a:p>
          <a:p>
            <a:pPr indent="-317500" lvl="2" marL="1371600" rtl="0">
              <a:spcBef>
                <a:spcPts val="0"/>
              </a:spcBef>
              <a:spcAft>
                <a:spcPts val="0"/>
              </a:spcAft>
              <a:buSzPts val="1400"/>
              <a:buChar char="■"/>
            </a:pPr>
            <a:r>
              <a:rPr lang="en-GB"/>
              <a:t>PEA_FIND_SCC2 (recursive)</a:t>
            </a:r>
            <a:endParaRPr/>
          </a:p>
          <a:p>
            <a:pPr indent="-317500" lvl="2" marL="1371600" rtl="0">
              <a:spcBef>
                <a:spcPts val="0"/>
              </a:spcBef>
              <a:spcAft>
                <a:spcPts val="0"/>
              </a:spcAft>
              <a:buSzPts val="1400"/>
              <a:buChar char="■"/>
            </a:pPr>
            <a:r>
              <a:rPr lang="en-GB"/>
              <a:t>PEA_FIND_SCC3 (non-recursive)</a:t>
            </a:r>
            <a:endParaRPr/>
          </a:p>
          <a:p>
            <a:pPr indent="0" lvl="0" marL="0" rtl="0">
              <a:spcBef>
                <a:spcPts val="1600"/>
              </a:spcBef>
              <a:spcAft>
                <a:spcPts val="1600"/>
              </a:spcAft>
              <a:buNone/>
            </a:pPr>
            <a:r>
              <a:t/>
            </a:r>
            <a:endParaRPr/>
          </a:p>
        </p:txBody>
      </p:sp>
      <p:sp>
        <p:nvSpPr>
          <p:cNvPr id="194" name="Google Shape;194;p31">
            <a:hlinkClick r:id="rId3"/>
          </p:cNvPr>
          <p:cNvSpPr/>
          <p:nvPr/>
        </p:nvSpPr>
        <p:spPr>
          <a:xfrm>
            <a:off x="0" y="6731000"/>
            <a:ext cx="4572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Index</a:t>
            </a:r>
            <a:endParaRPr/>
          </a:p>
        </p:txBody>
      </p:sp>
      <p:sp>
        <p:nvSpPr>
          <p:cNvPr id="68" name="Google Shape;68;p1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GB"/>
              <a:t>Context</a:t>
            </a:r>
            <a:endParaRPr/>
          </a:p>
          <a:p>
            <a:pPr indent="-342900" lvl="0" marL="457200" rtl="0">
              <a:spcBef>
                <a:spcPts val="0"/>
              </a:spcBef>
              <a:spcAft>
                <a:spcPts val="0"/>
              </a:spcAft>
              <a:buSzPts val="1800"/>
              <a:buAutoNum type="arabicPeriod"/>
            </a:pPr>
            <a:r>
              <a:rPr lang="en-GB"/>
              <a:t>Applications of SCC algorithms</a:t>
            </a:r>
            <a:endParaRPr/>
          </a:p>
          <a:p>
            <a:pPr indent="-342900" lvl="0" marL="457200" rtl="0">
              <a:spcBef>
                <a:spcPts val="0"/>
              </a:spcBef>
              <a:spcAft>
                <a:spcPts val="0"/>
              </a:spcAft>
              <a:buSzPts val="1800"/>
              <a:buAutoNum type="arabicPeriod"/>
            </a:pPr>
            <a:r>
              <a:rPr lang="en-GB"/>
              <a:t>Algorithms with examples</a:t>
            </a:r>
            <a:endParaRPr/>
          </a:p>
          <a:p>
            <a:pPr indent="-317500" lvl="1" marL="914400" rtl="0">
              <a:spcBef>
                <a:spcPts val="0"/>
              </a:spcBef>
              <a:spcAft>
                <a:spcPts val="0"/>
              </a:spcAft>
              <a:buSzPts val="1400"/>
              <a:buAutoNum type="alphaLcPeriod"/>
            </a:pPr>
            <a:r>
              <a:rPr lang="en-GB"/>
              <a:t>Tarjan’s Algorithm</a:t>
            </a:r>
            <a:endParaRPr/>
          </a:p>
          <a:p>
            <a:pPr indent="-317500" lvl="1" marL="914400" rtl="0">
              <a:spcBef>
                <a:spcPts val="0"/>
              </a:spcBef>
              <a:spcAft>
                <a:spcPts val="0"/>
              </a:spcAft>
              <a:buSzPts val="1400"/>
              <a:buAutoNum type="alphaLcPeriod"/>
            </a:pPr>
            <a:r>
              <a:rPr lang="en-GB"/>
              <a:t>Nuutila’s </a:t>
            </a:r>
            <a:r>
              <a:rPr lang="en-GB"/>
              <a:t>Algorithm</a:t>
            </a:r>
            <a:endParaRPr/>
          </a:p>
          <a:p>
            <a:pPr indent="-317500" lvl="1" marL="914400" rtl="0">
              <a:spcBef>
                <a:spcPts val="0"/>
              </a:spcBef>
              <a:spcAft>
                <a:spcPts val="0"/>
              </a:spcAft>
              <a:buSzPts val="1400"/>
              <a:buAutoNum type="alphaLcPeriod"/>
            </a:pPr>
            <a:r>
              <a:rPr lang="en-GB"/>
              <a:t>Pearce’s </a:t>
            </a:r>
            <a:r>
              <a:rPr lang="en-GB"/>
              <a:t>Algorithm</a:t>
            </a:r>
            <a:endParaRPr/>
          </a:p>
          <a:p>
            <a:pPr indent="-317500" lvl="1" marL="914400" rtl="0">
              <a:spcBef>
                <a:spcPts val="0"/>
              </a:spcBef>
              <a:spcAft>
                <a:spcPts val="0"/>
              </a:spcAft>
              <a:buSzPts val="1400"/>
              <a:buAutoNum type="alphaLcPeriod"/>
            </a:pPr>
            <a:r>
              <a:rPr lang="en-GB"/>
              <a:t>Differences</a:t>
            </a:r>
            <a:endParaRPr/>
          </a:p>
          <a:p>
            <a:pPr indent="-317500" lvl="1" marL="914400" rtl="0">
              <a:spcBef>
                <a:spcPts val="0"/>
              </a:spcBef>
              <a:spcAft>
                <a:spcPts val="0"/>
              </a:spcAft>
              <a:buSzPts val="1400"/>
              <a:buAutoNum type="alphaLcPeriod"/>
            </a:pPr>
            <a:r>
              <a:rPr lang="en-GB"/>
              <a:t>A practical usage of Nuutila’s - Transitive Closure</a:t>
            </a:r>
            <a:endParaRPr/>
          </a:p>
          <a:p>
            <a:pPr indent="-342900" lvl="0" marL="457200" rtl="0">
              <a:spcBef>
                <a:spcPts val="0"/>
              </a:spcBef>
              <a:spcAft>
                <a:spcPts val="0"/>
              </a:spcAft>
              <a:buSzPts val="1800"/>
              <a:buAutoNum type="arabicPeriod"/>
            </a:pPr>
            <a:r>
              <a:rPr lang="en-GB"/>
              <a:t>Our implementations</a:t>
            </a:r>
            <a:endParaRPr/>
          </a:p>
          <a:p>
            <a:pPr indent="-317500" lvl="1" marL="914400" rtl="0">
              <a:spcBef>
                <a:spcPts val="0"/>
              </a:spcBef>
              <a:spcAft>
                <a:spcPts val="0"/>
              </a:spcAft>
              <a:buSzPts val="1400"/>
              <a:buAutoNum type="alphaLcPeriod"/>
            </a:pPr>
            <a:r>
              <a:rPr lang="en-GB"/>
              <a:t>Algorithms</a:t>
            </a:r>
            <a:endParaRPr/>
          </a:p>
          <a:p>
            <a:pPr indent="-317500" lvl="1" marL="914400" rtl="0">
              <a:spcBef>
                <a:spcPts val="0"/>
              </a:spcBef>
              <a:spcAft>
                <a:spcPts val="0"/>
              </a:spcAft>
              <a:buSzPts val="1400"/>
              <a:buAutoNum type="alphaLcPeriod"/>
            </a:pPr>
            <a:r>
              <a:rPr lang="en-GB"/>
              <a:t>Modifications</a:t>
            </a:r>
            <a:endParaRPr/>
          </a:p>
          <a:p>
            <a:pPr indent="-317500" lvl="1" marL="914400" rtl="0">
              <a:spcBef>
                <a:spcPts val="0"/>
              </a:spcBef>
              <a:spcAft>
                <a:spcPts val="0"/>
              </a:spcAft>
              <a:buSzPts val="1400"/>
              <a:buAutoNum type="alphaLcPeriod"/>
            </a:pPr>
            <a:r>
              <a:rPr lang="en-GB"/>
              <a:t>Timing results</a:t>
            </a:r>
            <a:endParaRPr/>
          </a:p>
          <a:p>
            <a:pPr indent="-317500" lvl="1" marL="914400" marR="0" rtl="0" algn="l">
              <a:lnSpc>
                <a:spcPct val="115000"/>
              </a:lnSpc>
              <a:spcBef>
                <a:spcPts val="0"/>
              </a:spcBef>
              <a:spcAft>
                <a:spcPts val="0"/>
              </a:spcAft>
              <a:buClr>
                <a:schemeClr val="accent3"/>
              </a:buClr>
              <a:buSzPts val="1400"/>
              <a:buFont typeface="Average"/>
              <a:buAutoNum type="alphaLcPeriod"/>
            </a:pPr>
            <a:r>
              <a:rPr lang="en-GB"/>
              <a:t>Memory analysis</a:t>
            </a:r>
            <a:endParaRPr/>
          </a:p>
          <a:p>
            <a:pPr indent="-342900" lvl="0" marL="457200" rtl="0">
              <a:spcBef>
                <a:spcPts val="0"/>
              </a:spcBef>
              <a:spcAft>
                <a:spcPts val="0"/>
              </a:spcAft>
              <a:buSzPts val="1800"/>
              <a:buAutoNum type="arabicPeriod"/>
            </a:pPr>
            <a:r>
              <a:rPr lang="en-GB"/>
              <a:t>Conclusions</a:t>
            </a:r>
            <a:endParaRPr/>
          </a:p>
        </p:txBody>
      </p:sp>
      <p:sp>
        <p:nvSpPr>
          <p:cNvPr id="69" name="Google Shape;69;p14">
            <a:hlinkClick r:id="rId3"/>
          </p:cNvPr>
          <p:cNvSpPr/>
          <p:nvPr/>
        </p:nvSpPr>
        <p:spPr>
          <a:xfrm>
            <a:off x="0" y="6731000"/>
            <a:ext cx="254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Our implementations</a:t>
            </a:r>
            <a:endParaRPr/>
          </a:p>
        </p:txBody>
      </p:sp>
      <p:sp>
        <p:nvSpPr>
          <p:cNvPr id="200" name="Google Shape;200;p3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t>TarjanClass</a:t>
            </a:r>
            <a:r>
              <a:rPr lang="en-GB"/>
              <a:t>, </a:t>
            </a:r>
            <a:r>
              <a:rPr b="1" lang="en-GB"/>
              <a:t>NuutilaClass</a:t>
            </a:r>
            <a:r>
              <a:rPr lang="en-GB"/>
              <a:t>, </a:t>
            </a:r>
            <a:r>
              <a:rPr b="1" lang="en-GB"/>
              <a:t>PearceClass (recursive)</a:t>
            </a:r>
            <a:r>
              <a:rPr lang="en-GB"/>
              <a:t> that wrap all the needed structures and expose a method (</a:t>
            </a:r>
            <a:r>
              <a:rPr b="1" lang="en-GB"/>
              <a:t>tarjan_scc(), nuutila_scc(), pearce_scc()</a:t>
            </a:r>
            <a:r>
              <a:rPr lang="en-GB"/>
              <a:t>)</a:t>
            </a:r>
            <a:r>
              <a:rPr lang="en-GB"/>
              <a:t> returning a pointer to the structure used to associate components and vertices (components / root / rindex) </a:t>
            </a:r>
            <a:endParaRPr/>
          </a:p>
          <a:p>
            <a:pPr indent="0" lvl="0" marL="0" rtl="0">
              <a:spcBef>
                <a:spcPts val="1600"/>
              </a:spcBef>
              <a:spcAft>
                <a:spcPts val="0"/>
              </a:spcAft>
              <a:buNone/>
            </a:pPr>
            <a:r>
              <a:rPr lang="en-GB"/>
              <a:t>To check the correctness of our implementation we have compared them against the results given by the</a:t>
            </a:r>
            <a:r>
              <a:rPr b="1" lang="en-GB"/>
              <a:t> boost::strong_components</a:t>
            </a:r>
            <a:r>
              <a:rPr lang="en-GB"/>
              <a:t> function.</a:t>
            </a:r>
            <a:endParaRPr/>
          </a:p>
          <a:p>
            <a:pPr indent="0" lvl="0" marL="0">
              <a:spcBef>
                <a:spcPts val="1600"/>
              </a:spcBef>
              <a:spcAft>
                <a:spcPts val="1600"/>
              </a:spcAft>
              <a:buNone/>
            </a:pPr>
            <a:r>
              <a:rPr lang="en-GB"/>
              <a:t>We  have also implemented in the </a:t>
            </a:r>
            <a:r>
              <a:rPr b="1" lang="en-GB"/>
              <a:t>PearceNR </a:t>
            </a:r>
            <a:r>
              <a:rPr lang="en-GB"/>
              <a:t>class</a:t>
            </a:r>
            <a:r>
              <a:rPr b="1" lang="en-GB"/>
              <a:t>, </a:t>
            </a:r>
            <a:r>
              <a:rPr lang="en-GB"/>
              <a:t>the</a:t>
            </a:r>
            <a:r>
              <a:rPr b="1" lang="en-GB"/>
              <a:t> non recursive </a:t>
            </a:r>
            <a:r>
              <a:rPr lang="en-GB"/>
              <a:t>version of the algorithm proposed by Pearce, and in the </a:t>
            </a:r>
            <a:r>
              <a:rPr b="1" lang="en-GB"/>
              <a:t>TransitiveClosure </a:t>
            </a:r>
            <a:r>
              <a:rPr lang="en-GB"/>
              <a:t>class, the example given as an application of Nuutila’s algorithm for computing the transitive closure of a given graph.</a:t>
            </a:r>
            <a:endParaRPr/>
          </a:p>
        </p:txBody>
      </p:sp>
      <p:sp>
        <p:nvSpPr>
          <p:cNvPr id="201" name="Google Shape;201;p32">
            <a:hlinkClick r:id="rId3"/>
          </p:cNvPr>
          <p:cNvSpPr/>
          <p:nvPr/>
        </p:nvSpPr>
        <p:spPr>
          <a:xfrm>
            <a:off x="0" y="6731000"/>
            <a:ext cx="4826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Modifications to the proposed algorithms</a:t>
            </a:r>
            <a:endParaRPr/>
          </a:p>
        </p:txBody>
      </p:sp>
      <p:sp>
        <p:nvSpPr>
          <p:cNvPr id="207" name="Google Shape;207;p3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In order to effectively implement them, we had to add some data structures:</a:t>
            </a:r>
            <a:endParaRPr/>
          </a:p>
          <a:p>
            <a:pPr indent="-342900" lvl="0" marL="457200" rtl="0">
              <a:spcBef>
                <a:spcPts val="1600"/>
              </a:spcBef>
              <a:spcAft>
                <a:spcPts val="0"/>
              </a:spcAft>
              <a:buSzPts val="1800"/>
              <a:buChar char="●"/>
            </a:pPr>
            <a:r>
              <a:rPr lang="en-GB" u="sng">
                <a:solidFill>
                  <a:schemeClr val="hlink"/>
                </a:solidFill>
                <a:hlinkClick action="ppaction://hlinksldjump" r:id="rId3"/>
              </a:rPr>
              <a:t>Tarjan</a:t>
            </a:r>
            <a:r>
              <a:rPr lang="en-GB"/>
              <a:t> :</a:t>
            </a:r>
            <a:endParaRPr/>
          </a:p>
          <a:p>
            <a:pPr indent="-317500" lvl="1" marL="914400" rtl="0">
              <a:spcBef>
                <a:spcPts val="0"/>
              </a:spcBef>
              <a:spcAft>
                <a:spcPts val="0"/>
              </a:spcAft>
              <a:buSzPts val="1400"/>
              <a:buChar char="○"/>
            </a:pPr>
            <a:r>
              <a:rPr b="1" lang="en-GB"/>
              <a:t>sm</a:t>
            </a:r>
            <a:r>
              <a:rPr lang="en-GB"/>
              <a:t> (</a:t>
            </a:r>
            <a:r>
              <a:rPr lang="en-GB"/>
              <a:t>std::vector&lt;bool&gt;(V)</a:t>
            </a:r>
            <a:r>
              <a:rPr lang="en-GB"/>
              <a:t>) : used to check if a vertex is in the stack or not in linear time</a:t>
            </a:r>
            <a:endParaRPr/>
          </a:p>
          <a:p>
            <a:pPr indent="-317500" lvl="2" marL="1371600" rtl="0">
              <a:spcBef>
                <a:spcPts val="0"/>
              </a:spcBef>
              <a:spcAft>
                <a:spcPts val="0"/>
              </a:spcAft>
              <a:buSzPts val="1400"/>
              <a:buChar char="■"/>
            </a:pPr>
            <a:r>
              <a:rPr lang="en-GB"/>
              <a:t>std::vector&lt;bool&gt;(V) uses 1 bit per element, instead bool[V] uses 1 Byte per element, wasting 8 times more space than a vector</a:t>
            </a:r>
            <a:endParaRPr/>
          </a:p>
          <a:p>
            <a:pPr indent="-317500" lvl="1" marL="914400" rtl="0">
              <a:spcBef>
                <a:spcPts val="0"/>
              </a:spcBef>
              <a:spcAft>
                <a:spcPts val="0"/>
              </a:spcAft>
              <a:buSzPts val="1400"/>
              <a:buChar char="○"/>
            </a:pPr>
            <a:r>
              <a:rPr b="1" lang="en-GB"/>
              <a:t>ancestor</a:t>
            </a:r>
            <a:r>
              <a:rPr lang="en-GB"/>
              <a:t> (std::vector&lt;bool&gt;(V)) : used to check if a vertex is an ancestor of the current one in linear time</a:t>
            </a:r>
            <a:endParaRPr/>
          </a:p>
          <a:p>
            <a:pPr indent="-317500" lvl="1" marL="914400" rtl="0">
              <a:spcBef>
                <a:spcPts val="0"/>
              </a:spcBef>
              <a:spcAft>
                <a:spcPts val="0"/>
              </a:spcAft>
              <a:buSzPts val="1400"/>
              <a:buChar char="○"/>
            </a:pPr>
            <a:r>
              <a:rPr b="1" lang="en-GB"/>
              <a:t>c</a:t>
            </a:r>
            <a:r>
              <a:rPr b="1" lang="en-GB"/>
              <a:t>omp</a:t>
            </a:r>
            <a:r>
              <a:rPr lang="en-GB"/>
              <a:t> (std::vector&lt;int&gt;(V)) : used to store the component each vertex belongs to (not strictly specified)</a:t>
            </a:r>
            <a:endParaRPr/>
          </a:p>
          <a:p>
            <a:pPr indent="-342900" lvl="0" marL="457200" rtl="0">
              <a:spcBef>
                <a:spcPts val="0"/>
              </a:spcBef>
              <a:spcAft>
                <a:spcPts val="0"/>
              </a:spcAft>
              <a:buSzPts val="1800"/>
              <a:buChar char="●"/>
            </a:pPr>
            <a:r>
              <a:rPr lang="en-GB"/>
              <a:t>Nuutila:</a:t>
            </a:r>
            <a:endParaRPr/>
          </a:p>
          <a:p>
            <a:pPr indent="-317500" lvl="1" marL="914400" rtl="0">
              <a:spcBef>
                <a:spcPts val="0"/>
              </a:spcBef>
              <a:spcAft>
                <a:spcPts val="0"/>
              </a:spcAft>
              <a:buSzPts val="1400"/>
              <a:buChar char="○"/>
            </a:pPr>
            <a:r>
              <a:rPr lang="en-GB"/>
              <a:t>No additions</a:t>
            </a:r>
            <a:endParaRPr/>
          </a:p>
          <a:p>
            <a:pPr indent="-342900" lvl="0" marL="457200" rtl="0">
              <a:spcBef>
                <a:spcPts val="0"/>
              </a:spcBef>
              <a:spcAft>
                <a:spcPts val="0"/>
              </a:spcAft>
              <a:buSzPts val="1800"/>
              <a:buChar char="●"/>
            </a:pPr>
            <a:r>
              <a:rPr lang="en-GB"/>
              <a:t>Pearce:</a:t>
            </a:r>
            <a:endParaRPr/>
          </a:p>
          <a:p>
            <a:pPr indent="-317500" lvl="1" marL="914400" rtl="0">
              <a:spcBef>
                <a:spcPts val="0"/>
              </a:spcBef>
              <a:spcAft>
                <a:spcPts val="0"/>
              </a:spcAft>
              <a:buSzPts val="1400"/>
              <a:buChar char="○"/>
            </a:pPr>
            <a:r>
              <a:rPr lang="en-GB"/>
              <a:t>No additions</a:t>
            </a:r>
            <a:endParaRPr/>
          </a:p>
        </p:txBody>
      </p:sp>
      <p:sp>
        <p:nvSpPr>
          <p:cNvPr id="208" name="Google Shape;208;p33">
            <a:hlinkClick r:id="rId4"/>
          </p:cNvPr>
          <p:cNvSpPr/>
          <p:nvPr/>
        </p:nvSpPr>
        <p:spPr>
          <a:xfrm>
            <a:off x="0" y="6731000"/>
            <a:ext cx="50799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Timing results</a:t>
            </a:r>
            <a:endParaRPr/>
          </a:p>
        </p:txBody>
      </p:sp>
      <p:sp>
        <p:nvSpPr>
          <p:cNvPr id="214" name="Google Shape;214;p3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Generated graphs with 0 to 1000 vertices and 0 to 1000 edges using  </a:t>
            </a:r>
            <a:r>
              <a:rPr b="1" lang="en-GB"/>
              <a:t>boost::erdos_renyi_iterator </a:t>
            </a:r>
            <a:r>
              <a:rPr lang="en-GB"/>
              <a:t>(setS as outgoing edge container in order to avoid repeated edges)</a:t>
            </a:r>
            <a:endParaRPr/>
          </a:p>
          <a:p>
            <a:pPr indent="0" lvl="0" marL="0" rtl="0">
              <a:spcBef>
                <a:spcPts val="1600"/>
              </a:spcBef>
              <a:spcAft>
                <a:spcPts val="0"/>
              </a:spcAft>
              <a:buNone/>
            </a:pPr>
            <a:r>
              <a:rPr lang="en-GB"/>
              <a:t>We then have :</a:t>
            </a:r>
            <a:endParaRPr/>
          </a:p>
          <a:p>
            <a:pPr indent="-342900" lvl="0" marL="457200" rtl="0">
              <a:spcBef>
                <a:spcPts val="1600"/>
              </a:spcBef>
              <a:spcAft>
                <a:spcPts val="0"/>
              </a:spcAft>
              <a:buSzPts val="1800"/>
              <a:buAutoNum type="arabicPeriod"/>
            </a:pPr>
            <a:r>
              <a:rPr lang="en-GB"/>
              <a:t>run the executable over the generated graphs (multiple runs)</a:t>
            </a:r>
            <a:endParaRPr/>
          </a:p>
          <a:p>
            <a:pPr indent="-342900" lvl="0" marL="457200" rtl="0">
              <a:spcBef>
                <a:spcPts val="0"/>
              </a:spcBef>
              <a:spcAft>
                <a:spcPts val="0"/>
              </a:spcAft>
              <a:buSzPts val="1800"/>
              <a:buAutoNum type="arabicPeriod"/>
            </a:pPr>
            <a:r>
              <a:rPr lang="en-GB"/>
              <a:t>collected the results of </a:t>
            </a:r>
            <a:r>
              <a:rPr b="1" lang="en-GB" sz="1400"/>
              <a:t>boost::timer::auto_cpu_time</a:t>
            </a:r>
            <a:endParaRPr/>
          </a:p>
          <a:p>
            <a:pPr indent="-342900" lvl="0" marL="457200" rtl="0">
              <a:spcBef>
                <a:spcPts val="0"/>
              </a:spcBef>
              <a:spcAft>
                <a:spcPts val="0"/>
              </a:spcAft>
              <a:buSzPts val="1800"/>
              <a:buAutoNum type="arabicPeriod"/>
            </a:pPr>
            <a:r>
              <a:rPr lang="en-GB"/>
              <a:t>averaged them</a:t>
            </a:r>
            <a:endParaRPr/>
          </a:p>
          <a:p>
            <a:pPr indent="-342900" lvl="0" marL="457200" rtl="0">
              <a:spcBef>
                <a:spcPts val="0"/>
              </a:spcBef>
              <a:spcAft>
                <a:spcPts val="0"/>
              </a:spcAft>
              <a:buSzPts val="1800"/>
              <a:buAutoNum type="arabicPeriod"/>
            </a:pPr>
            <a:r>
              <a:rPr lang="en-GB"/>
              <a:t>Plotted both in (V+E,t) space and in (V,E,t)</a:t>
            </a:r>
            <a:endParaRPr/>
          </a:p>
          <a:p>
            <a:pPr indent="0" lvl="0" marL="0" rtl="0">
              <a:spcBef>
                <a:spcPts val="1600"/>
              </a:spcBef>
              <a:spcAft>
                <a:spcPts val="1600"/>
              </a:spcAft>
              <a:buNone/>
            </a:pPr>
            <a:r>
              <a:rPr lang="en-GB"/>
              <a:t>And as can be seen from the plots we have achieved a behaviour according to the </a:t>
            </a:r>
            <a:r>
              <a:rPr lang="en-GB"/>
              <a:t>specified </a:t>
            </a:r>
            <a:r>
              <a:rPr lang="en-GB"/>
              <a:t>theoretical complexity.</a:t>
            </a:r>
            <a:endParaRPr/>
          </a:p>
        </p:txBody>
      </p:sp>
      <p:sp>
        <p:nvSpPr>
          <p:cNvPr id="215" name="Google Shape;215;p34">
            <a:hlinkClick r:id="rId3"/>
          </p:cNvPr>
          <p:cNvSpPr/>
          <p:nvPr/>
        </p:nvSpPr>
        <p:spPr>
          <a:xfrm>
            <a:off x="0" y="6731000"/>
            <a:ext cx="5334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35"/>
          <p:cNvPicPr preferRelativeResize="0"/>
          <p:nvPr/>
        </p:nvPicPr>
        <p:blipFill>
          <a:blip r:embed="rId3">
            <a:alphaModFix/>
          </a:blip>
          <a:stretch>
            <a:fillRect/>
          </a:stretch>
        </p:blipFill>
        <p:spPr>
          <a:xfrm>
            <a:off x="1353300" y="0"/>
            <a:ext cx="7790693" cy="6731000"/>
          </a:xfrm>
          <a:prstGeom prst="rect">
            <a:avLst/>
          </a:prstGeom>
          <a:noFill/>
          <a:ln>
            <a:noFill/>
          </a:ln>
        </p:spPr>
      </p:pic>
      <p:sp>
        <p:nvSpPr>
          <p:cNvPr id="221" name="Google Shape;221;p35"/>
          <p:cNvSpPr txBox="1"/>
          <p:nvPr>
            <p:ph idx="1" type="body"/>
          </p:nvPr>
        </p:nvSpPr>
        <p:spPr>
          <a:xfrm>
            <a:off x="229200" y="175850"/>
            <a:ext cx="1124100" cy="509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a:t>Tarjan</a:t>
            </a:r>
            <a:endParaRPr/>
          </a:p>
        </p:txBody>
      </p:sp>
      <p:sp>
        <p:nvSpPr>
          <p:cNvPr id="222" name="Google Shape;222;p35"/>
          <p:cNvSpPr txBox="1"/>
          <p:nvPr>
            <p:ph idx="1" type="body"/>
          </p:nvPr>
        </p:nvSpPr>
        <p:spPr>
          <a:xfrm>
            <a:off x="229200" y="5092213"/>
            <a:ext cx="1124100" cy="509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a:t>Pearce non recursive</a:t>
            </a:r>
            <a:endParaRPr/>
          </a:p>
        </p:txBody>
      </p:sp>
      <p:sp>
        <p:nvSpPr>
          <p:cNvPr id="223" name="Google Shape;223;p35"/>
          <p:cNvSpPr txBox="1"/>
          <p:nvPr>
            <p:ph idx="1" type="body"/>
          </p:nvPr>
        </p:nvSpPr>
        <p:spPr>
          <a:xfrm>
            <a:off x="229200" y="3453425"/>
            <a:ext cx="1124100" cy="509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a:t>Pearce</a:t>
            </a:r>
            <a:endParaRPr/>
          </a:p>
        </p:txBody>
      </p:sp>
      <p:sp>
        <p:nvSpPr>
          <p:cNvPr id="224" name="Google Shape;224;p35"/>
          <p:cNvSpPr txBox="1"/>
          <p:nvPr>
            <p:ph idx="1" type="body"/>
          </p:nvPr>
        </p:nvSpPr>
        <p:spPr>
          <a:xfrm>
            <a:off x="229200" y="1836200"/>
            <a:ext cx="1124100" cy="509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a:t>Nuutila</a:t>
            </a:r>
            <a:endParaRPr/>
          </a:p>
        </p:txBody>
      </p:sp>
      <p:sp>
        <p:nvSpPr>
          <p:cNvPr id="225" name="Google Shape;225;p35"/>
          <p:cNvSpPr txBox="1"/>
          <p:nvPr/>
        </p:nvSpPr>
        <p:spPr>
          <a:xfrm>
            <a:off x="1425275" y="-46275"/>
            <a:ext cx="425700" cy="277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GB" sz="800"/>
              <a:t>μs</a:t>
            </a:r>
            <a:endParaRPr sz="800"/>
          </a:p>
        </p:txBody>
      </p:sp>
      <p:sp>
        <p:nvSpPr>
          <p:cNvPr id="226" name="Google Shape;226;p35"/>
          <p:cNvSpPr txBox="1"/>
          <p:nvPr/>
        </p:nvSpPr>
        <p:spPr>
          <a:xfrm>
            <a:off x="1353300" y="1485150"/>
            <a:ext cx="425700" cy="277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GB" sz="800"/>
              <a:t>μs</a:t>
            </a:r>
            <a:endParaRPr sz="800"/>
          </a:p>
        </p:txBody>
      </p:sp>
      <p:sp>
        <p:nvSpPr>
          <p:cNvPr id="227" name="Google Shape;227;p35"/>
          <p:cNvSpPr txBox="1"/>
          <p:nvPr/>
        </p:nvSpPr>
        <p:spPr>
          <a:xfrm>
            <a:off x="1353300" y="3151500"/>
            <a:ext cx="425700" cy="277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GB" sz="800"/>
              <a:t>μs</a:t>
            </a:r>
            <a:endParaRPr sz="800"/>
          </a:p>
        </p:txBody>
      </p:sp>
      <p:sp>
        <p:nvSpPr>
          <p:cNvPr id="228" name="Google Shape;228;p35"/>
          <p:cNvSpPr txBox="1"/>
          <p:nvPr/>
        </p:nvSpPr>
        <p:spPr>
          <a:xfrm>
            <a:off x="1353300" y="4814725"/>
            <a:ext cx="425700" cy="277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GB" sz="800"/>
              <a:t>μs</a:t>
            </a:r>
            <a:endParaRPr sz="800"/>
          </a:p>
        </p:txBody>
      </p:sp>
      <p:sp>
        <p:nvSpPr>
          <p:cNvPr id="229" name="Google Shape;229;p35"/>
          <p:cNvSpPr txBox="1"/>
          <p:nvPr/>
        </p:nvSpPr>
        <p:spPr>
          <a:xfrm>
            <a:off x="5218650" y="6532850"/>
            <a:ext cx="425700" cy="277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GB" sz="800"/>
              <a:t>v+e</a:t>
            </a:r>
            <a:endParaRPr sz="800"/>
          </a:p>
        </p:txBody>
      </p:sp>
      <p:sp>
        <p:nvSpPr>
          <p:cNvPr id="230" name="Google Shape;230;p35">
            <a:hlinkClick r:id="rId4"/>
          </p:cNvPr>
          <p:cNvSpPr/>
          <p:nvPr/>
        </p:nvSpPr>
        <p:spPr>
          <a:xfrm>
            <a:off x="0" y="6731000"/>
            <a:ext cx="5588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idx="1" type="body"/>
          </p:nvPr>
        </p:nvSpPr>
        <p:spPr>
          <a:xfrm>
            <a:off x="7219200" y="333450"/>
            <a:ext cx="1372800" cy="518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GB"/>
              <a:t>PearceNR</a:t>
            </a:r>
            <a:endParaRPr/>
          </a:p>
        </p:txBody>
      </p:sp>
      <p:pic>
        <p:nvPicPr>
          <p:cNvPr id="236" name="Google Shape;236;p36"/>
          <p:cNvPicPr preferRelativeResize="0"/>
          <p:nvPr/>
        </p:nvPicPr>
        <p:blipFill>
          <a:blip r:embed="rId3">
            <a:alphaModFix/>
          </a:blip>
          <a:stretch>
            <a:fillRect/>
          </a:stretch>
        </p:blipFill>
        <p:spPr>
          <a:xfrm>
            <a:off x="0" y="0"/>
            <a:ext cx="7219196" cy="6730999"/>
          </a:xfrm>
          <a:prstGeom prst="rect">
            <a:avLst/>
          </a:prstGeom>
          <a:noFill/>
          <a:ln>
            <a:noFill/>
          </a:ln>
        </p:spPr>
      </p:pic>
      <p:sp>
        <p:nvSpPr>
          <p:cNvPr id="237" name="Google Shape;237;p36"/>
          <p:cNvSpPr txBox="1"/>
          <p:nvPr>
            <p:ph idx="1" type="body"/>
          </p:nvPr>
        </p:nvSpPr>
        <p:spPr>
          <a:xfrm>
            <a:off x="7219200" y="1554813"/>
            <a:ext cx="1372800" cy="518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a:t>Tarjan</a:t>
            </a:r>
            <a:endParaRPr/>
          </a:p>
        </p:txBody>
      </p:sp>
      <p:sp>
        <p:nvSpPr>
          <p:cNvPr id="238" name="Google Shape;238;p36"/>
          <p:cNvSpPr txBox="1"/>
          <p:nvPr>
            <p:ph idx="1" type="body"/>
          </p:nvPr>
        </p:nvSpPr>
        <p:spPr>
          <a:xfrm>
            <a:off x="7219200" y="2776175"/>
            <a:ext cx="1372800" cy="518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a:t>Nuutila</a:t>
            </a:r>
            <a:endParaRPr/>
          </a:p>
        </p:txBody>
      </p:sp>
      <p:sp>
        <p:nvSpPr>
          <p:cNvPr id="239" name="Google Shape;239;p36"/>
          <p:cNvSpPr txBox="1"/>
          <p:nvPr>
            <p:ph idx="1" type="body"/>
          </p:nvPr>
        </p:nvSpPr>
        <p:spPr>
          <a:xfrm>
            <a:off x="7219200" y="3585675"/>
            <a:ext cx="1372800" cy="518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a:t>Pearce</a:t>
            </a:r>
            <a:endParaRPr/>
          </a:p>
        </p:txBody>
      </p:sp>
      <p:sp>
        <p:nvSpPr>
          <p:cNvPr id="240" name="Google Shape;240;p36"/>
          <p:cNvSpPr txBox="1"/>
          <p:nvPr/>
        </p:nvSpPr>
        <p:spPr>
          <a:xfrm>
            <a:off x="92525" y="37350"/>
            <a:ext cx="388800" cy="29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GB" sz="1100"/>
              <a:t>μs</a:t>
            </a:r>
            <a:endParaRPr sz="1000"/>
          </a:p>
        </p:txBody>
      </p:sp>
      <p:sp>
        <p:nvSpPr>
          <p:cNvPr id="241" name="Google Shape;241;p36"/>
          <p:cNvSpPr txBox="1"/>
          <p:nvPr/>
        </p:nvSpPr>
        <p:spPr>
          <a:xfrm>
            <a:off x="3590950" y="6515550"/>
            <a:ext cx="425700" cy="277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GB" sz="800"/>
              <a:t>v+e</a:t>
            </a:r>
            <a:endParaRPr sz="800"/>
          </a:p>
        </p:txBody>
      </p:sp>
      <p:sp>
        <p:nvSpPr>
          <p:cNvPr id="242" name="Google Shape;242;p36">
            <a:hlinkClick r:id="rId4"/>
          </p:cNvPr>
          <p:cNvSpPr/>
          <p:nvPr/>
        </p:nvSpPr>
        <p:spPr>
          <a:xfrm>
            <a:off x="0" y="6731000"/>
            <a:ext cx="58419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(V,E,t) space</a:t>
            </a:r>
            <a:endParaRPr/>
          </a:p>
        </p:txBody>
      </p:sp>
      <p:sp>
        <p:nvSpPr>
          <p:cNvPr id="248" name="Google Shape;248;p37"/>
          <p:cNvSpPr txBox="1"/>
          <p:nvPr>
            <p:ph idx="1" type="body"/>
          </p:nvPr>
        </p:nvSpPr>
        <p:spPr>
          <a:xfrm>
            <a:off x="311700" y="1536630"/>
            <a:ext cx="3285600" cy="1617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u="sng">
                <a:solidFill>
                  <a:schemeClr val="hlink"/>
                </a:solidFill>
                <a:hlinkClick r:id="rId3"/>
              </a:rPr>
              <a:t>Tarjan</a:t>
            </a:r>
            <a:endParaRPr/>
          </a:p>
          <a:p>
            <a:pPr indent="-342900" lvl="0" marL="457200" rtl="0">
              <a:spcBef>
                <a:spcPts val="0"/>
              </a:spcBef>
              <a:spcAft>
                <a:spcPts val="0"/>
              </a:spcAft>
              <a:buSzPts val="1800"/>
              <a:buChar char="●"/>
            </a:pPr>
            <a:r>
              <a:rPr lang="en-GB" u="sng">
                <a:solidFill>
                  <a:schemeClr val="hlink"/>
                </a:solidFill>
                <a:hlinkClick r:id="rId4"/>
              </a:rPr>
              <a:t>Nuutila</a:t>
            </a:r>
            <a:endParaRPr/>
          </a:p>
          <a:p>
            <a:pPr indent="-342900" lvl="0" marL="457200" rtl="0">
              <a:spcBef>
                <a:spcPts val="0"/>
              </a:spcBef>
              <a:spcAft>
                <a:spcPts val="0"/>
              </a:spcAft>
              <a:buSzPts val="1800"/>
              <a:buChar char="●"/>
            </a:pPr>
            <a:r>
              <a:rPr lang="en-GB" u="sng">
                <a:solidFill>
                  <a:schemeClr val="hlink"/>
                </a:solidFill>
                <a:hlinkClick r:id="rId5"/>
              </a:rPr>
              <a:t>Pearce</a:t>
            </a:r>
            <a:endParaRPr/>
          </a:p>
          <a:p>
            <a:pPr indent="-342900" lvl="0" marL="457200" rtl="0">
              <a:spcBef>
                <a:spcPts val="0"/>
              </a:spcBef>
              <a:spcAft>
                <a:spcPts val="0"/>
              </a:spcAft>
              <a:buSzPts val="1800"/>
              <a:buChar char="●"/>
            </a:pPr>
            <a:r>
              <a:rPr lang="en-GB" u="sng">
                <a:solidFill>
                  <a:schemeClr val="hlink"/>
                </a:solidFill>
                <a:hlinkClick r:id="rId6"/>
              </a:rPr>
              <a:t>Non recursive Pearce</a:t>
            </a:r>
            <a:endParaRPr/>
          </a:p>
          <a:p>
            <a:pPr indent="0" lvl="0" marL="0">
              <a:spcBef>
                <a:spcPts val="1600"/>
              </a:spcBef>
              <a:spcAft>
                <a:spcPts val="1600"/>
              </a:spcAft>
              <a:buNone/>
            </a:pPr>
            <a:r>
              <a:t/>
            </a:r>
            <a:endParaRPr/>
          </a:p>
        </p:txBody>
      </p:sp>
      <p:pic>
        <p:nvPicPr>
          <p:cNvPr id="249" name="Google Shape;249;p37"/>
          <p:cNvPicPr preferRelativeResize="0"/>
          <p:nvPr/>
        </p:nvPicPr>
        <p:blipFill>
          <a:blip r:embed="rId7">
            <a:alphaModFix/>
          </a:blip>
          <a:stretch>
            <a:fillRect/>
          </a:stretch>
        </p:blipFill>
        <p:spPr>
          <a:xfrm>
            <a:off x="446900" y="3153695"/>
            <a:ext cx="3403175" cy="3704304"/>
          </a:xfrm>
          <a:prstGeom prst="rect">
            <a:avLst/>
          </a:prstGeom>
          <a:noFill/>
          <a:ln>
            <a:noFill/>
          </a:ln>
        </p:spPr>
      </p:pic>
      <p:pic>
        <p:nvPicPr>
          <p:cNvPr id="250" name="Google Shape;250;p37"/>
          <p:cNvPicPr preferRelativeResize="0"/>
          <p:nvPr/>
        </p:nvPicPr>
        <p:blipFill>
          <a:blip r:embed="rId8">
            <a:alphaModFix/>
          </a:blip>
          <a:stretch>
            <a:fillRect/>
          </a:stretch>
        </p:blipFill>
        <p:spPr>
          <a:xfrm>
            <a:off x="5564100" y="3655750"/>
            <a:ext cx="3268207" cy="3075250"/>
          </a:xfrm>
          <a:prstGeom prst="rect">
            <a:avLst/>
          </a:prstGeom>
          <a:noFill/>
          <a:ln>
            <a:noFill/>
          </a:ln>
        </p:spPr>
      </p:pic>
      <p:pic>
        <p:nvPicPr>
          <p:cNvPr id="251" name="Google Shape;251;p37"/>
          <p:cNvPicPr preferRelativeResize="0"/>
          <p:nvPr/>
        </p:nvPicPr>
        <p:blipFill>
          <a:blip r:embed="rId9">
            <a:alphaModFix/>
          </a:blip>
          <a:stretch>
            <a:fillRect/>
          </a:stretch>
        </p:blipFill>
        <p:spPr>
          <a:xfrm>
            <a:off x="3597150" y="0"/>
            <a:ext cx="4924925" cy="3905625"/>
          </a:xfrm>
          <a:prstGeom prst="rect">
            <a:avLst/>
          </a:prstGeom>
          <a:noFill/>
          <a:ln>
            <a:noFill/>
          </a:ln>
        </p:spPr>
      </p:pic>
      <p:sp>
        <p:nvSpPr>
          <p:cNvPr id="252" name="Google Shape;252;p37"/>
          <p:cNvSpPr txBox="1"/>
          <p:nvPr/>
        </p:nvSpPr>
        <p:spPr>
          <a:xfrm>
            <a:off x="3680425" y="2443325"/>
            <a:ext cx="425700" cy="277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GB" sz="800"/>
              <a:t>μs</a:t>
            </a:r>
            <a:endParaRPr sz="800"/>
          </a:p>
        </p:txBody>
      </p:sp>
      <p:sp>
        <p:nvSpPr>
          <p:cNvPr id="253" name="Google Shape;253;p37"/>
          <p:cNvSpPr txBox="1"/>
          <p:nvPr/>
        </p:nvSpPr>
        <p:spPr>
          <a:xfrm>
            <a:off x="6985350" y="3049225"/>
            <a:ext cx="425700" cy="277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GB" sz="800"/>
              <a:t>v</a:t>
            </a:r>
            <a:endParaRPr sz="800"/>
          </a:p>
        </p:txBody>
      </p:sp>
      <p:sp>
        <p:nvSpPr>
          <p:cNvPr id="254" name="Google Shape;254;p37"/>
          <p:cNvSpPr txBox="1"/>
          <p:nvPr/>
        </p:nvSpPr>
        <p:spPr>
          <a:xfrm>
            <a:off x="5008825" y="3153700"/>
            <a:ext cx="425700" cy="277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GB" sz="800"/>
              <a:t>e</a:t>
            </a:r>
            <a:endParaRPr sz="800"/>
          </a:p>
        </p:txBody>
      </p:sp>
      <p:sp>
        <p:nvSpPr>
          <p:cNvPr id="255" name="Google Shape;255;p37">
            <a:hlinkClick r:id="rId10"/>
          </p:cNvPr>
          <p:cNvSpPr/>
          <p:nvPr/>
        </p:nvSpPr>
        <p:spPr>
          <a:xfrm>
            <a:off x="0" y="6731000"/>
            <a:ext cx="6096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Memory Analysis</a:t>
            </a:r>
            <a:endParaRPr/>
          </a:p>
        </p:txBody>
      </p:sp>
      <p:sp>
        <p:nvSpPr>
          <p:cNvPr id="261" name="Google Shape;261;p38"/>
          <p:cNvSpPr txBox="1"/>
          <p:nvPr>
            <p:ph idx="1" type="body"/>
          </p:nvPr>
        </p:nvSpPr>
        <p:spPr>
          <a:xfrm>
            <a:off x="311700" y="1129350"/>
            <a:ext cx="8520600" cy="424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Our aim was to confirm, generally speaking, what’s reported by the papers, so that Tarjan’s algorithm is less efficient than Nuutila’s and, in turn, the latter is less efficient than Pearce’s. </a:t>
            </a:r>
            <a:endParaRPr/>
          </a:p>
          <a:p>
            <a:pPr indent="0" lvl="0" marL="0" rtl="0">
              <a:spcBef>
                <a:spcPts val="1600"/>
              </a:spcBef>
              <a:spcAft>
                <a:spcPts val="0"/>
              </a:spcAft>
              <a:buNone/>
            </a:pPr>
            <a:r>
              <a:rPr lang="en-GB"/>
              <a:t>Despite the similar </a:t>
            </a:r>
            <a:r>
              <a:rPr lang="en-GB"/>
              <a:t>characteristics</a:t>
            </a:r>
            <a:r>
              <a:rPr lang="en-GB"/>
              <a:t>, Nuutila’s is less efficient because it uses more data structures to achieve the same results of Pearce’s.</a:t>
            </a:r>
            <a:endParaRPr/>
          </a:p>
          <a:p>
            <a:pPr indent="0" lvl="0" marL="0" rtl="0">
              <a:spcBef>
                <a:spcPts val="1600"/>
              </a:spcBef>
              <a:spcAft>
                <a:spcPts val="0"/>
              </a:spcAft>
              <a:buNone/>
            </a:pPr>
            <a:r>
              <a:rPr lang="en-GB"/>
              <a:t>At last, we tested how the iterative approach of Pearce impacts on the memory allocation w.r.t. to the other algorithms, expecting that, when a huge amount of recursive calls occur, it saves a lot of memory in terms of stack occupancy, nullifying the overhead introduced by the usage of more data structures.</a:t>
            </a:r>
            <a:endParaRPr/>
          </a:p>
          <a:p>
            <a:pPr indent="0" lvl="0" marL="0" rtl="0">
              <a:spcBef>
                <a:spcPts val="1600"/>
              </a:spcBef>
              <a:spcAft>
                <a:spcPts val="0"/>
              </a:spcAft>
              <a:buNone/>
            </a:pPr>
            <a:r>
              <a:rPr lang="en-GB"/>
              <a:t>What we did:</a:t>
            </a:r>
            <a:endParaRPr/>
          </a:p>
          <a:p>
            <a:pPr indent="-342900" lvl="0" marL="457200" rtl="0">
              <a:spcBef>
                <a:spcPts val="1600"/>
              </a:spcBef>
              <a:spcAft>
                <a:spcPts val="0"/>
              </a:spcAft>
              <a:buSzPts val="1800"/>
              <a:buChar char="●"/>
            </a:pPr>
            <a:r>
              <a:rPr lang="en-GB"/>
              <a:t>We used Valgrind’s Massif tool to measure heap and stack allocations’ peak for all the four algorithms, feeding the same test graphs.  In order to have a general result, we have tested with graphs that differ by an increasing (step fashion) number of vertex and different number of edges, for the same number of vertex.</a:t>
            </a:r>
            <a:endParaRPr/>
          </a:p>
          <a:p>
            <a:pPr indent="0" lvl="0" marL="457200" rtl="0">
              <a:spcBef>
                <a:spcPts val="1600"/>
              </a:spcBef>
              <a:spcAft>
                <a:spcPts val="0"/>
              </a:spcAft>
              <a:buNone/>
            </a:pPr>
            <a:r>
              <a:t/>
            </a:r>
            <a:endParaRPr/>
          </a:p>
          <a:p>
            <a:pPr indent="0" lvl="0" marL="457200" rtl="0">
              <a:spcBef>
                <a:spcPts val="1600"/>
              </a:spcBef>
              <a:spcAft>
                <a:spcPts val="0"/>
              </a:spcAft>
              <a:buNone/>
            </a:pPr>
            <a:r>
              <a:t/>
            </a:r>
            <a:endParaRPr/>
          </a:p>
          <a:p>
            <a:pPr indent="0" lvl="0" marL="0" rtl="0">
              <a:spcBef>
                <a:spcPts val="1600"/>
              </a:spcBef>
              <a:spcAft>
                <a:spcPts val="1600"/>
              </a:spcAft>
              <a:buNone/>
            </a:pPr>
            <a:r>
              <a:rPr lang="en-GB"/>
              <a:t> </a:t>
            </a:r>
            <a:endParaRPr/>
          </a:p>
        </p:txBody>
      </p:sp>
      <p:sp>
        <p:nvSpPr>
          <p:cNvPr id="262" name="Google Shape;262;p38">
            <a:hlinkClick r:id="rId3"/>
          </p:cNvPr>
          <p:cNvSpPr/>
          <p:nvPr/>
        </p:nvSpPr>
        <p:spPr>
          <a:xfrm>
            <a:off x="0" y="6731000"/>
            <a:ext cx="6350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Google Shape;267;p39"/>
          <p:cNvPicPr preferRelativeResize="0"/>
          <p:nvPr/>
        </p:nvPicPr>
        <p:blipFill rotWithShape="1">
          <a:blip r:embed="rId3">
            <a:alphaModFix/>
          </a:blip>
          <a:srcRect b="485" l="0" r="0" t="475"/>
          <a:stretch/>
        </p:blipFill>
        <p:spPr>
          <a:xfrm>
            <a:off x="0" y="0"/>
            <a:ext cx="4572001" cy="4572000"/>
          </a:xfrm>
          <a:prstGeom prst="rect">
            <a:avLst/>
          </a:prstGeom>
          <a:noFill/>
          <a:ln>
            <a:noFill/>
          </a:ln>
        </p:spPr>
      </p:pic>
      <p:pic>
        <p:nvPicPr>
          <p:cNvPr id="268" name="Google Shape;268;p39"/>
          <p:cNvPicPr preferRelativeResize="0"/>
          <p:nvPr/>
        </p:nvPicPr>
        <p:blipFill rotWithShape="1">
          <a:blip r:embed="rId4">
            <a:alphaModFix/>
          </a:blip>
          <a:srcRect b="0" l="0" r="0" t="0"/>
          <a:stretch/>
        </p:blipFill>
        <p:spPr>
          <a:xfrm>
            <a:off x="4428025" y="1969400"/>
            <a:ext cx="4715976" cy="4761600"/>
          </a:xfrm>
          <a:prstGeom prst="rect">
            <a:avLst/>
          </a:prstGeom>
          <a:noFill/>
          <a:ln>
            <a:noFill/>
          </a:ln>
        </p:spPr>
      </p:pic>
      <p:sp>
        <p:nvSpPr>
          <p:cNvPr id="269" name="Google Shape;269;p39"/>
          <p:cNvSpPr txBox="1"/>
          <p:nvPr/>
        </p:nvSpPr>
        <p:spPr>
          <a:xfrm>
            <a:off x="130000" y="4745350"/>
            <a:ext cx="4160400" cy="1917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1800">
                <a:solidFill>
                  <a:schemeClr val="accent3"/>
                </a:solidFill>
                <a:latin typeface="Average"/>
                <a:ea typeface="Average"/>
                <a:cs typeface="Average"/>
                <a:sym typeface="Average"/>
              </a:rPr>
              <a:t>Vertex Number:</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0"/>
              </a:spcAft>
              <a:buNone/>
            </a:pPr>
            <a:r>
              <a:rPr lang="en-GB" sz="1800">
                <a:solidFill>
                  <a:schemeClr val="accent3"/>
                </a:solidFill>
                <a:latin typeface="Average"/>
                <a:ea typeface="Average"/>
                <a:cs typeface="Average"/>
                <a:sym typeface="Average"/>
              </a:rPr>
              <a:t>250 (Above)</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0"/>
              </a:spcAft>
              <a:buNone/>
            </a:pPr>
            <a:r>
              <a:rPr lang="en-GB" sz="1800">
                <a:solidFill>
                  <a:schemeClr val="accent3"/>
                </a:solidFill>
                <a:latin typeface="Average"/>
                <a:ea typeface="Average"/>
                <a:cs typeface="Average"/>
                <a:sym typeface="Average"/>
              </a:rPr>
              <a:t>500 (Side)</a:t>
            </a:r>
            <a:endParaRPr sz="1800">
              <a:solidFill>
                <a:schemeClr val="accent3"/>
              </a:solidFill>
              <a:latin typeface="Average"/>
              <a:ea typeface="Average"/>
              <a:cs typeface="Average"/>
              <a:sym typeface="Average"/>
            </a:endParaRPr>
          </a:p>
          <a:p>
            <a:pPr indent="0" lvl="0" marL="0">
              <a:spcBef>
                <a:spcPts val="1600"/>
              </a:spcBef>
              <a:spcAft>
                <a:spcPts val="0"/>
              </a:spcAft>
              <a:buNone/>
            </a:pPr>
            <a:r>
              <a:t/>
            </a:r>
            <a:endParaRPr/>
          </a:p>
        </p:txBody>
      </p:sp>
      <p:sp>
        <p:nvSpPr>
          <p:cNvPr id="270" name="Google Shape;270;p39">
            <a:hlinkClick r:id="rId5"/>
          </p:cNvPr>
          <p:cNvSpPr/>
          <p:nvPr/>
        </p:nvSpPr>
        <p:spPr>
          <a:xfrm>
            <a:off x="0" y="6731000"/>
            <a:ext cx="66039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id="275" name="Google Shape;275;p40"/>
          <p:cNvPicPr preferRelativeResize="0"/>
          <p:nvPr/>
        </p:nvPicPr>
        <p:blipFill rotWithShape="1">
          <a:blip r:embed="rId3">
            <a:alphaModFix/>
          </a:blip>
          <a:srcRect b="0" l="0" r="0" t="0"/>
          <a:stretch/>
        </p:blipFill>
        <p:spPr>
          <a:xfrm>
            <a:off x="0" y="0"/>
            <a:ext cx="4572000" cy="4572000"/>
          </a:xfrm>
          <a:prstGeom prst="rect">
            <a:avLst/>
          </a:prstGeom>
          <a:noFill/>
          <a:ln>
            <a:noFill/>
          </a:ln>
        </p:spPr>
      </p:pic>
      <p:pic>
        <p:nvPicPr>
          <p:cNvPr id="276" name="Google Shape;276;p40"/>
          <p:cNvPicPr preferRelativeResize="0"/>
          <p:nvPr/>
        </p:nvPicPr>
        <p:blipFill rotWithShape="1">
          <a:blip r:embed="rId4">
            <a:alphaModFix/>
          </a:blip>
          <a:srcRect b="0" l="553" r="563" t="0"/>
          <a:stretch/>
        </p:blipFill>
        <p:spPr>
          <a:xfrm>
            <a:off x="4428025" y="1969400"/>
            <a:ext cx="4715976" cy="4761600"/>
          </a:xfrm>
          <a:prstGeom prst="rect">
            <a:avLst/>
          </a:prstGeom>
          <a:noFill/>
          <a:ln>
            <a:noFill/>
          </a:ln>
        </p:spPr>
      </p:pic>
      <p:sp>
        <p:nvSpPr>
          <p:cNvPr id="277" name="Google Shape;277;p40"/>
          <p:cNvSpPr txBox="1"/>
          <p:nvPr/>
        </p:nvSpPr>
        <p:spPr>
          <a:xfrm>
            <a:off x="130000" y="4745350"/>
            <a:ext cx="4160400" cy="1917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1800">
                <a:solidFill>
                  <a:schemeClr val="accent3"/>
                </a:solidFill>
                <a:latin typeface="Average"/>
                <a:ea typeface="Average"/>
                <a:cs typeface="Average"/>
                <a:sym typeface="Average"/>
              </a:rPr>
              <a:t>Vertex Number:</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0"/>
              </a:spcAft>
              <a:buNone/>
            </a:pPr>
            <a:r>
              <a:rPr lang="en-GB" sz="1800">
                <a:solidFill>
                  <a:schemeClr val="accent3"/>
                </a:solidFill>
                <a:latin typeface="Average"/>
                <a:ea typeface="Average"/>
                <a:cs typeface="Average"/>
                <a:sym typeface="Average"/>
              </a:rPr>
              <a:t>750 (Above)</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0"/>
              </a:spcAft>
              <a:buNone/>
            </a:pPr>
            <a:r>
              <a:rPr lang="en-GB" sz="1800">
                <a:solidFill>
                  <a:schemeClr val="accent3"/>
                </a:solidFill>
                <a:latin typeface="Average"/>
                <a:ea typeface="Average"/>
                <a:cs typeface="Average"/>
                <a:sym typeface="Average"/>
              </a:rPr>
              <a:t>1000 (Side)</a:t>
            </a:r>
            <a:endParaRPr sz="1800">
              <a:solidFill>
                <a:schemeClr val="accent3"/>
              </a:solidFill>
              <a:latin typeface="Average"/>
              <a:ea typeface="Average"/>
              <a:cs typeface="Average"/>
              <a:sym typeface="Average"/>
            </a:endParaRPr>
          </a:p>
          <a:p>
            <a:pPr indent="0" lvl="0" marL="0" rtl="0">
              <a:spcBef>
                <a:spcPts val="1600"/>
              </a:spcBef>
              <a:spcAft>
                <a:spcPts val="0"/>
              </a:spcAft>
              <a:buNone/>
            </a:pPr>
            <a:r>
              <a:t/>
            </a:r>
            <a:endParaRPr/>
          </a:p>
        </p:txBody>
      </p:sp>
      <p:sp>
        <p:nvSpPr>
          <p:cNvPr id="278" name="Google Shape;278;p40">
            <a:hlinkClick r:id="rId5"/>
          </p:cNvPr>
          <p:cNvSpPr/>
          <p:nvPr/>
        </p:nvSpPr>
        <p:spPr>
          <a:xfrm>
            <a:off x="0" y="6731000"/>
            <a:ext cx="6858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id="283" name="Google Shape;283;p41"/>
          <p:cNvPicPr preferRelativeResize="0"/>
          <p:nvPr/>
        </p:nvPicPr>
        <p:blipFill rotWithShape="1">
          <a:blip r:embed="rId3">
            <a:alphaModFix/>
          </a:blip>
          <a:srcRect b="0" l="0" r="0" t="0"/>
          <a:stretch/>
        </p:blipFill>
        <p:spPr>
          <a:xfrm>
            <a:off x="0" y="0"/>
            <a:ext cx="4572000" cy="4572000"/>
          </a:xfrm>
          <a:prstGeom prst="rect">
            <a:avLst/>
          </a:prstGeom>
          <a:noFill/>
          <a:ln>
            <a:noFill/>
          </a:ln>
        </p:spPr>
      </p:pic>
      <p:pic>
        <p:nvPicPr>
          <p:cNvPr id="284" name="Google Shape;284;p41"/>
          <p:cNvPicPr preferRelativeResize="0"/>
          <p:nvPr/>
        </p:nvPicPr>
        <p:blipFill rotWithShape="1">
          <a:blip r:embed="rId4">
            <a:alphaModFix/>
          </a:blip>
          <a:srcRect b="0" l="475" r="485" t="0"/>
          <a:stretch/>
        </p:blipFill>
        <p:spPr>
          <a:xfrm>
            <a:off x="4420325" y="1961625"/>
            <a:ext cx="4723674" cy="4769375"/>
          </a:xfrm>
          <a:prstGeom prst="rect">
            <a:avLst/>
          </a:prstGeom>
          <a:noFill/>
          <a:ln>
            <a:noFill/>
          </a:ln>
        </p:spPr>
      </p:pic>
      <p:sp>
        <p:nvSpPr>
          <p:cNvPr id="285" name="Google Shape;285;p41"/>
          <p:cNvSpPr txBox="1"/>
          <p:nvPr/>
        </p:nvSpPr>
        <p:spPr>
          <a:xfrm>
            <a:off x="130000" y="4745350"/>
            <a:ext cx="4160400" cy="1917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1800">
                <a:solidFill>
                  <a:schemeClr val="accent3"/>
                </a:solidFill>
                <a:latin typeface="Average"/>
                <a:ea typeface="Average"/>
                <a:cs typeface="Average"/>
                <a:sym typeface="Average"/>
              </a:rPr>
              <a:t>Vertex Number:</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0"/>
              </a:spcAft>
              <a:buNone/>
            </a:pPr>
            <a:r>
              <a:rPr lang="en-GB" sz="1800">
                <a:solidFill>
                  <a:schemeClr val="accent3"/>
                </a:solidFill>
                <a:latin typeface="Average"/>
                <a:ea typeface="Average"/>
                <a:cs typeface="Average"/>
                <a:sym typeface="Average"/>
              </a:rPr>
              <a:t>5000 (Above)</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0"/>
              </a:spcAft>
              <a:buNone/>
            </a:pPr>
            <a:r>
              <a:rPr lang="en-GB" sz="1800">
                <a:solidFill>
                  <a:schemeClr val="accent3"/>
                </a:solidFill>
                <a:latin typeface="Average"/>
                <a:ea typeface="Average"/>
                <a:cs typeface="Average"/>
                <a:sym typeface="Average"/>
              </a:rPr>
              <a:t>8000 (Side)</a:t>
            </a:r>
            <a:endParaRPr sz="1800">
              <a:solidFill>
                <a:schemeClr val="accent3"/>
              </a:solidFill>
              <a:latin typeface="Average"/>
              <a:ea typeface="Average"/>
              <a:cs typeface="Average"/>
              <a:sym typeface="Average"/>
            </a:endParaRPr>
          </a:p>
          <a:p>
            <a:pPr indent="0" lvl="0" marL="0" rtl="0">
              <a:spcBef>
                <a:spcPts val="1600"/>
              </a:spcBef>
              <a:spcAft>
                <a:spcPts val="0"/>
              </a:spcAft>
              <a:buNone/>
            </a:pPr>
            <a:r>
              <a:t/>
            </a:r>
            <a:endParaRPr/>
          </a:p>
        </p:txBody>
      </p:sp>
      <p:sp>
        <p:nvSpPr>
          <p:cNvPr id="286" name="Google Shape;286;p41">
            <a:hlinkClick r:id="rId5"/>
          </p:cNvPr>
          <p:cNvSpPr/>
          <p:nvPr/>
        </p:nvSpPr>
        <p:spPr>
          <a:xfrm>
            <a:off x="0" y="6731000"/>
            <a:ext cx="7112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Context</a:t>
            </a:r>
            <a:endParaRPr/>
          </a:p>
        </p:txBody>
      </p:sp>
      <p:sp>
        <p:nvSpPr>
          <p:cNvPr id="75" name="Google Shape;75;p1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aim of all the algorithms is to find Strongly Connected Components (</a:t>
            </a:r>
            <a:r>
              <a:rPr b="1" lang="en-GB"/>
              <a:t>SCC</a:t>
            </a:r>
            <a:r>
              <a:rPr lang="en-GB"/>
              <a:t>) in directed graphs, they all achieve it by performing a Depth-First Search (</a:t>
            </a:r>
            <a:r>
              <a:rPr b="1" lang="en-GB"/>
              <a:t>DFS</a:t>
            </a:r>
            <a:r>
              <a:rPr lang="en-GB"/>
              <a:t>) over the graphs.</a:t>
            </a:r>
            <a:endParaRPr/>
          </a:p>
          <a:p>
            <a:pPr indent="-342900" lvl="0" marL="457200" rtl="0">
              <a:spcBef>
                <a:spcPts val="1600"/>
              </a:spcBef>
              <a:spcAft>
                <a:spcPts val="0"/>
              </a:spcAft>
              <a:buSzPts val="1800"/>
              <a:buChar char="●"/>
            </a:pPr>
            <a:r>
              <a:rPr b="1" lang="en-GB"/>
              <a:t>SCC</a:t>
            </a:r>
            <a:r>
              <a:rPr lang="en-GB"/>
              <a:t> : A directed graph in which there is a </a:t>
            </a:r>
            <a:r>
              <a:rPr b="1" lang="en-GB"/>
              <a:t>path between all pairs of vertices</a:t>
            </a:r>
            <a:r>
              <a:rPr lang="en-GB"/>
              <a:t>. A strongly connected component of a directed graph is a maximal strongly connected subgraph.</a:t>
            </a:r>
            <a:endParaRPr/>
          </a:p>
          <a:p>
            <a:pPr indent="-342900" lvl="0" marL="457200" rtl="0">
              <a:spcBef>
                <a:spcPts val="0"/>
              </a:spcBef>
              <a:spcAft>
                <a:spcPts val="0"/>
              </a:spcAft>
              <a:buSzPts val="1800"/>
              <a:buChar char="●"/>
            </a:pPr>
            <a:r>
              <a:rPr b="1" lang="en-GB"/>
              <a:t>Trivial SCC</a:t>
            </a:r>
            <a:r>
              <a:rPr lang="en-GB"/>
              <a:t>: a SCC composed only by one vertex</a:t>
            </a:r>
            <a:endParaRPr/>
          </a:p>
          <a:p>
            <a:pPr indent="0" lvl="0" marL="0" rtl="0">
              <a:spcBef>
                <a:spcPts val="1600"/>
              </a:spcBef>
              <a:spcAft>
                <a:spcPts val="1600"/>
              </a:spcAft>
              <a:buNone/>
            </a:pPr>
            <a:r>
              <a:t/>
            </a:r>
            <a:endParaRPr b="1"/>
          </a:p>
        </p:txBody>
      </p:sp>
      <p:sp>
        <p:nvSpPr>
          <p:cNvPr id="76" name="Google Shape;76;p15">
            <a:hlinkClick r:id="rId3"/>
          </p:cNvPr>
          <p:cNvSpPr/>
          <p:nvPr/>
        </p:nvSpPr>
        <p:spPr>
          <a:xfrm>
            <a:off x="0" y="6731000"/>
            <a:ext cx="5079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Google Shape;291;p42"/>
          <p:cNvPicPr preferRelativeResize="0"/>
          <p:nvPr/>
        </p:nvPicPr>
        <p:blipFill rotWithShape="1">
          <a:blip r:embed="rId3">
            <a:alphaModFix/>
          </a:blip>
          <a:srcRect b="0" l="0" r="0" t="0"/>
          <a:stretch/>
        </p:blipFill>
        <p:spPr>
          <a:xfrm>
            <a:off x="1419975" y="447675"/>
            <a:ext cx="5962650" cy="5962650"/>
          </a:xfrm>
          <a:prstGeom prst="rect">
            <a:avLst/>
          </a:prstGeom>
          <a:noFill/>
          <a:ln>
            <a:noFill/>
          </a:ln>
        </p:spPr>
      </p:pic>
      <p:sp>
        <p:nvSpPr>
          <p:cNvPr id="292" name="Google Shape;292;p42">
            <a:hlinkClick r:id="rId4"/>
          </p:cNvPr>
          <p:cNvSpPr/>
          <p:nvPr/>
        </p:nvSpPr>
        <p:spPr>
          <a:xfrm>
            <a:off x="0" y="6731000"/>
            <a:ext cx="73659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Further Memory </a:t>
            </a:r>
            <a:r>
              <a:rPr lang="en-GB"/>
              <a:t>Analysis</a:t>
            </a:r>
            <a:endParaRPr/>
          </a:p>
        </p:txBody>
      </p:sp>
      <p:sp>
        <p:nvSpPr>
          <p:cNvPr id="298" name="Google Shape;298;p4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In order to assess if our implementations showed the same benefits described in Nuutila’s and Pearce’s paper, s.t. no “trivial” SCC’s vertex is pushed on the stack, we evaluated the heap peaks to measure the gap between Tarjan and the others in two special test cases, at the two ends of the spectrum:</a:t>
            </a:r>
            <a:endParaRPr/>
          </a:p>
          <a:p>
            <a:pPr indent="-342900" lvl="1" marL="914400" rtl="0">
              <a:spcBef>
                <a:spcPts val="1600"/>
              </a:spcBef>
              <a:spcAft>
                <a:spcPts val="0"/>
              </a:spcAft>
              <a:buSzPts val="1800"/>
              <a:buChar char="○"/>
            </a:pPr>
            <a:r>
              <a:rPr lang="en-GB" sz="1800"/>
              <a:t>Chain DAG : where all SCC are trivial</a:t>
            </a:r>
            <a:endParaRPr sz="1800"/>
          </a:p>
          <a:p>
            <a:pPr indent="-342900" lvl="1" marL="914400" rtl="0">
              <a:spcBef>
                <a:spcPts val="0"/>
              </a:spcBef>
              <a:spcAft>
                <a:spcPts val="0"/>
              </a:spcAft>
              <a:buSzPts val="1800"/>
              <a:buChar char="○"/>
            </a:pPr>
            <a:r>
              <a:rPr lang="en-GB" sz="1800"/>
              <a:t>Single Component Graph : all vertex in the same SCC</a:t>
            </a:r>
            <a:endParaRPr/>
          </a:p>
        </p:txBody>
      </p:sp>
      <p:sp>
        <p:nvSpPr>
          <p:cNvPr id="299" name="Google Shape;299;p43">
            <a:hlinkClick r:id="rId3"/>
          </p:cNvPr>
          <p:cNvSpPr/>
          <p:nvPr/>
        </p:nvSpPr>
        <p:spPr>
          <a:xfrm>
            <a:off x="0" y="6731000"/>
            <a:ext cx="7620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Google Shape;304;p44"/>
          <p:cNvPicPr preferRelativeResize="0"/>
          <p:nvPr/>
        </p:nvPicPr>
        <p:blipFill>
          <a:blip r:embed="rId3">
            <a:alphaModFix/>
          </a:blip>
          <a:stretch>
            <a:fillRect/>
          </a:stretch>
        </p:blipFill>
        <p:spPr>
          <a:xfrm>
            <a:off x="1466878" y="127000"/>
            <a:ext cx="6210243" cy="6604000"/>
          </a:xfrm>
          <a:prstGeom prst="rect">
            <a:avLst/>
          </a:prstGeom>
          <a:noFill/>
          <a:ln>
            <a:noFill/>
          </a:ln>
        </p:spPr>
      </p:pic>
      <p:sp>
        <p:nvSpPr>
          <p:cNvPr id="305" name="Google Shape;305;p44"/>
          <p:cNvSpPr txBox="1"/>
          <p:nvPr/>
        </p:nvSpPr>
        <p:spPr>
          <a:xfrm>
            <a:off x="1601100" y="175850"/>
            <a:ext cx="388800" cy="29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000"/>
              <a:t>B</a:t>
            </a:r>
            <a:endParaRPr sz="1000"/>
          </a:p>
        </p:txBody>
      </p:sp>
      <p:sp>
        <p:nvSpPr>
          <p:cNvPr id="306" name="Google Shape;306;p44">
            <a:hlinkClick r:id="rId4"/>
          </p:cNvPr>
          <p:cNvSpPr/>
          <p:nvPr/>
        </p:nvSpPr>
        <p:spPr>
          <a:xfrm>
            <a:off x="0" y="6731000"/>
            <a:ext cx="7874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p45"/>
          <p:cNvPicPr preferRelativeResize="0"/>
          <p:nvPr/>
        </p:nvPicPr>
        <p:blipFill rotWithShape="1">
          <a:blip r:embed="rId3">
            <a:alphaModFix/>
          </a:blip>
          <a:srcRect b="0" l="327" r="337" t="0"/>
          <a:stretch/>
        </p:blipFill>
        <p:spPr>
          <a:xfrm>
            <a:off x="1466875" y="127000"/>
            <a:ext cx="6210250" cy="6604000"/>
          </a:xfrm>
          <a:prstGeom prst="rect">
            <a:avLst/>
          </a:prstGeom>
          <a:noFill/>
          <a:ln>
            <a:noFill/>
          </a:ln>
        </p:spPr>
      </p:pic>
      <p:sp>
        <p:nvSpPr>
          <p:cNvPr id="312" name="Google Shape;312;p45">
            <a:hlinkClick r:id="rId4"/>
          </p:cNvPr>
          <p:cNvSpPr/>
          <p:nvPr/>
        </p:nvSpPr>
        <p:spPr>
          <a:xfrm>
            <a:off x="0" y="6731000"/>
            <a:ext cx="81279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Google Shape;317;p46"/>
          <p:cNvPicPr preferRelativeResize="0"/>
          <p:nvPr/>
        </p:nvPicPr>
        <p:blipFill rotWithShape="1">
          <a:blip r:embed="rId3">
            <a:alphaModFix/>
          </a:blip>
          <a:srcRect b="0" l="0" r="0" t="0"/>
          <a:stretch/>
        </p:blipFill>
        <p:spPr>
          <a:xfrm>
            <a:off x="1542878" y="127000"/>
            <a:ext cx="6058244" cy="6604000"/>
          </a:xfrm>
          <a:prstGeom prst="rect">
            <a:avLst/>
          </a:prstGeom>
          <a:noFill/>
          <a:ln>
            <a:noFill/>
          </a:ln>
        </p:spPr>
      </p:pic>
      <p:sp>
        <p:nvSpPr>
          <p:cNvPr id="318" name="Google Shape;318;p46">
            <a:hlinkClick r:id="rId4"/>
          </p:cNvPr>
          <p:cNvSpPr/>
          <p:nvPr/>
        </p:nvSpPr>
        <p:spPr>
          <a:xfrm>
            <a:off x="0" y="6731000"/>
            <a:ext cx="8382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Conclusions</a:t>
            </a:r>
            <a:endParaRPr/>
          </a:p>
        </p:txBody>
      </p:sp>
      <p:sp>
        <p:nvSpPr>
          <p:cNvPr id="324" name="Google Shape;324;p4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We have : </a:t>
            </a:r>
            <a:endParaRPr/>
          </a:p>
          <a:p>
            <a:pPr indent="-342900" lvl="0" marL="457200" rtl="0">
              <a:spcBef>
                <a:spcPts val="1600"/>
              </a:spcBef>
              <a:spcAft>
                <a:spcPts val="0"/>
              </a:spcAft>
              <a:buSzPts val="1800"/>
              <a:buChar char="●"/>
            </a:pPr>
            <a:r>
              <a:rPr lang="en-GB"/>
              <a:t>Implemented the algorithms</a:t>
            </a:r>
            <a:endParaRPr/>
          </a:p>
          <a:p>
            <a:pPr indent="-342900" lvl="0" marL="457200" rtl="0">
              <a:spcBef>
                <a:spcPts val="0"/>
              </a:spcBef>
              <a:spcAft>
                <a:spcPts val="0"/>
              </a:spcAft>
              <a:buSzPts val="1800"/>
              <a:buChar char="●"/>
            </a:pPr>
            <a:r>
              <a:rPr lang="en-GB"/>
              <a:t>Verified that our implementation respects time and space complexity</a:t>
            </a:r>
            <a:endParaRPr/>
          </a:p>
          <a:p>
            <a:pPr indent="-342900" lvl="0" marL="457200" rtl="0">
              <a:spcBef>
                <a:spcPts val="0"/>
              </a:spcBef>
              <a:spcAft>
                <a:spcPts val="0"/>
              </a:spcAft>
              <a:buSzPts val="1800"/>
              <a:buChar char="●"/>
            </a:pPr>
            <a:r>
              <a:rPr lang="en-GB"/>
              <a:t>Shown empirically the benefits between the 3 iteration of the algorithm</a:t>
            </a:r>
            <a:endParaRPr/>
          </a:p>
        </p:txBody>
      </p:sp>
      <p:sp>
        <p:nvSpPr>
          <p:cNvPr id="325" name="Google Shape;325;p47">
            <a:hlinkClick r:id="rId3"/>
          </p:cNvPr>
          <p:cNvSpPr/>
          <p:nvPr/>
        </p:nvSpPr>
        <p:spPr>
          <a:xfrm>
            <a:off x="0" y="6731000"/>
            <a:ext cx="8636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THANK YOU FOR YOUR ATTENTION!</a:t>
            </a:r>
            <a:endParaRPr/>
          </a:p>
        </p:txBody>
      </p:sp>
      <p:pic>
        <p:nvPicPr>
          <p:cNvPr id="331" name="Google Shape;331;p48"/>
          <p:cNvPicPr preferRelativeResize="0"/>
          <p:nvPr/>
        </p:nvPicPr>
        <p:blipFill>
          <a:blip r:embed="rId3">
            <a:alphaModFix/>
          </a:blip>
          <a:stretch>
            <a:fillRect/>
          </a:stretch>
        </p:blipFill>
        <p:spPr>
          <a:xfrm>
            <a:off x="2063400" y="1356875"/>
            <a:ext cx="5017200" cy="5066876"/>
          </a:xfrm>
          <a:prstGeom prst="rect">
            <a:avLst/>
          </a:prstGeom>
          <a:noFill/>
          <a:ln>
            <a:noFill/>
          </a:ln>
        </p:spPr>
      </p:pic>
      <p:sp>
        <p:nvSpPr>
          <p:cNvPr id="332" name="Google Shape;332;p48">
            <a:hlinkClick r:id="rId4"/>
          </p:cNvPr>
          <p:cNvSpPr/>
          <p:nvPr/>
        </p:nvSpPr>
        <p:spPr>
          <a:xfrm>
            <a:off x="0" y="6731000"/>
            <a:ext cx="9144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593375"/>
            <a:ext cx="8520600" cy="5498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s</a:t>
            </a:r>
            <a:r>
              <a:rPr lang="en-GB"/>
              <a:t>eminal work is presented by </a:t>
            </a:r>
            <a:r>
              <a:rPr b="1" lang="en-GB"/>
              <a:t>Tarjan</a:t>
            </a:r>
            <a:r>
              <a:rPr lang="en-GB"/>
              <a:t> in his “Depth-first search and linear graph algorithms” paper where the main approach is  illustrated:</a:t>
            </a:r>
            <a:endParaRPr/>
          </a:p>
          <a:p>
            <a:pPr indent="-342900" lvl="0" marL="457200" rtl="0">
              <a:spcBef>
                <a:spcPts val="1600"/>
              </a:spcBef>
              <a:spcAft>
                <a:spcPts val="0"/>
              </a:spcAft>
              <a:buSzPts val="1800"/>
              <a:buChar char="●"/>
            </a:pPr>
            <a:r>
              <a:rPr lang="en-GB"/>
              <a:t>“Corollary 10 : Let C be a strongly connected component in G. Then the vertices of C define a subtree of a tree in F, the spanning forest of G. The root of this subtree is called the </a:t>
            </a:r>
            <a:r>
              <a:rPr b="1" lang="en-GB"/>
              <a:t>root of the strongly connected component C</a:t>
            </a:r>
            <a:r>
              <a:rPr lang="en-GB"/>
              <a:t>.”</a:t>
            </a:r>
            <a:endParaRPr/>
          </a:p>
          <a:p>
            <a:pPr indent="-342900" lvl="0" marL="457200" rtl="0">
              <a:spcBef>
                <a:spcPts val="0"/>
              </a:spcBef>
              <a:spcAft>
                <a:spcPts val="0"/>
              </a:spcAft>
              <a:buSzPts val="1800"/>
              <a:buChar char="●"/>
            </a:pPr>
            <a:r>
              <a:rPr b="1" lang="en-GB"/>
              <a:t>Spanning forest </a:t>
            </a:r>
            <a:r>
              <a:rPr lang="en-GB"/>
              <a:t>generated by </a:t>
            </a:r>
            <a:r>
              <a:rPr b="1" lang="en-GB"/>
              <a:t>DFS</a:t>
            </a:r>
            <a:endParaRPr b="1"/>
          </a:p>
          <a:p>
            <a:pPr indent="-342900" lvl="0" marL="457200" rtl="0">
              <a:spcBef>
                <a:spcPts val="0"/>
              </a:spcBef>
              <a:spcAft>
                <a:spcPts val="0"/>
              </a:spcAft>
              <a:buSzPts val="1800"/>
              <a:buChar char="●"/>
            </a:pPr>
            <a:r>
              <a:rPr lang="en-GB"/>
              <a:t>The problem of</a:t>
            </a:r>
            <a:r>
              <a:rPr b="1" lang="en-GB"/>
              <a:t> finding the strongly connected components of a graph G thus reduces to the problem of finding the roots of the strongly connected components.</a:t>
            </a:r>
            <a:endParaRPr/>
          </a:p>
          <a:p>
            <a:pPr indent="0" lvl="0" marL="0" rtl="0">
              <a:spcBef>
                <a:spcPts val="1600"/>
              </a:spcBef>
              <a:spcAft>
                <a:spcPts val="1600"/>
              </a:spcAft>
              <a:buNone/>
            </a:pPr>
            <a:r>
              <a:rPr lang="en-GB"/>
              <a:t>The</a:t>
            </a:r>
            <a:r>
              <a:rPr b="1" lang="en-GB"/>
              <a:t> following works by Nuutila and Pearce</a:t>
            </a:r>
            <a:r>
              <a:rPr lang="en-GB"/>
              <a:t> adopt the same DFS approach but achieve better memory usages by optimizing the usage of data structures (or removing some of them) and avoiding useless operations such as stacking “trivial” components.</a:t>
            </a:r>
            <a:endParaRPr/>
          </a:p>
        </p:txBody>
      </p:sp>
      <p:sp>
        <p:nvSpPr>
          <p:cNvPr id="82" name="Google Shape;82;p16">
            <a:hlinkClick r:id="rId3"/>
          </p:cNvPr>
          <p:cNvSpPr/>
          <p:nvPr/>
        </p:nvSpPr>
        <p:spPr>
          <a:xfrm>
            <a:off x="0" y="6731000"/>
            <a:ext cx="762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Applications of SCC algorithms</a:t>
            </a:r>
            <a:endParaRPr/>
          </a:p>
        </p:txBody>
      </p:sp>
      <p:sp>
        <p:nvSpPr>
          <p:cNvPr id="88" name="Google Shape;88;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“...can help find the</a:t>
            </a:r>
            <a:r>
              <a:rPr b="1" lang="en-GB"/>
              <a:t> cyclic dependencies in a program</a:t>
            </a:r>
            <a:r>
              <a:rPr lang="en-GB"/>
              <a:t>. Given a dependency graph G(directed graph), the Strongly Connected Components which contains more than one node of G (if any), gives the cycles in the graph.”</a:t>
            </a:r>
            <a:endParaRPr/>
          </a:p>
          <a:p>
            <a:pPr indent="0" lvl="0" marL="0" rtl="0">
              <a:spcBef>
                <a:spcPts val="1600"/>
              </a:spcBef>
              <a:spcAft>
                <a:spcPts val="0"/>
              </a:spcAft>
              <a:buNone/>
            </a:pPr>
            <a:r>
              <a:rPr lang="en-GB"/>
              <a:t>“Finding Strongly Connected Components in a </a:t>
            </a:r>
            <a:r>
              <a:rPr b="1" lang="en-GB"/>
              <a:t>social network graph </a:t>
            </a:r>
            <a:r>
              <a:rPr lang="en-GB"/>
              <a:t>can give you information about the </a:t>
            </a:r>
            <a:r>
              <a:rPr b="1" lang="en-GB"/>
              <a:t>communities</a:t>
            </a:r>
            <a:r>
              <a:rPr lang="en-GB"/>
              <a:t> of people that have formed on those networks. Social Networks can study the evolution of those communities and getting to know what community a person belongs to may help getting better ads for him.”</a:t>
            </a:r>
            <a:endParaRPr/>
          </a:p>
          <a:p>
            <a:pPr indent="0" lvl="0" marL="0">
              <a:spcBef>
                <a:spcPts val="1600"/>
              </a:spcBef>
              <a:spcAft>
                <a:spcPts val="1600"/>
              </a:spcAft>
              <a:buNone/>
            </a:pPr>
            <a:r>
              <a:rPr lang="en-GB"/>
              <a:t>“... may be used to solve </a:t>
            </a:r>
            <a:r>
              <a:rPr b="1" lang="en-GB"/>
              <a:t>2-satisfiability problems </a:t>
            </a:r>
            <a:r>
              <a:rPr lang="en-GB"/>
              <a:t>(systems of Boolean variables with constraints on the values of pairs of variables): as Aspvall, Plass &amp; Tarjan (1979) showed, a 2-satisfiability instance is unsatisfiable if and only if there is a variable v such that v and its complement are both contained in the same strongly connected component of the implication graph of the instance”</a:t>
            </a:r>
            <a:endParaRPr/>
          </a:p>
        </p:txBody>
      </p:sp>
      <p:sp>
        <p:nvSpPr>
          <p:cNvPr id="89" name="Google Shape;89;p17">
            <a:hlinkClick r:id="rId3"/>
          </p:cNvPr>
          <p:cNvSpPr/>
          <p:nvPr/>
        </p:nvSpPr>
        <p:spPr>
          <a:xfrm>
            <a:off x="0" y="6731000"/>
            <a:ext cx="1016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593375"/>
            <a:ext cx="38850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Tarjan’s Algorithm</a:t>
            </a:r>
            <a:endParaRPr/>
          </a:p>
        </p:txBody>
      </p:sp>
      <p:sp>
        <p:nvSpPr>
          <p:cNvPr id="95" name="Google Shape;95;p18"/>
          <p:cNvSpPr txBox="1"/>
          <p:nvPr>
            <p:ph idx="1" type="body"/>
          </p:nvPr>
        </p:nvSpPr>
        <p:spPr>
          <a:xfrm>
            <a:off x="148075" y="1536625"/>
            <a:ext cx="4048500" cy="4960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t>Vine</a:t>
            </a:r>
            <a:r>
              <a:rPr lang="en-GB"/>
              <a:t> : edges running from one subtree to another in the tree.</a:t>
            </a:r>
            <a:endParaRPr/>
          </a:p>
          <a:p>
            <a:pPr indent="0" lvl="0" marL="0" rtl="0">
              <a:spcBef>
                <a:spcPts val="1600"/>
              </a:spcBef>
              <a:spcAft>
                <a:spcPts val="0"/>
              </a:spcAft>
              <a:buNone/>
            </a:pPr>
            <a:r>
              <a:rPr b="1" lang="en-GB"/>
              <a:t>Frond</a:t>
            </a:r>
            <a:r>
              <a:rPr lang="en-GB"/>
              <a:t> : edges running from descendants to ancestors in the tree.</a:t>
            </a:r>
            <a:endParaRPr/>
          </a:p>
          <a:p>
            <a:pPr indent="0" lvl="0" marL="0" rtl="0">
              <a:spcBef>
                <a:spcPts val="1600"/>
              </a:spcBef>
              <a:spcAft>
                <a:spcPts val="0"/>
              </a:spcAft>
              <a:buNone/>
            </a:pPr>
            <a:r>
              <a:rPr lang="en-GB"/>
              <a:t>Needed structures:</a:t>
            </a:r>
            <a:endParaRPr/>
          </a:p>
          <a:p>
            <a:pPr indent="-342900" lvl="0" marL="457200" rtl="0">
              <a:spcBef>
                <a:spcPts val="1600"/>
              </a:spcBef>
              <a:spcAft>
                <a:spcPts val="0"/>
              </a:spcAft>
              <a:buSzPts val="1800"/>
              <a:buChar char="●"/>
            </a:pPr>
            <a:r>
              <a:rPr b="1" lang="en-GB"/>
              <a:t>Number (int</a:t>
            </a:r>
            <a:r>
              <a:rPr lang="en-GB"/>
              <a:t>[V]) : store vertices visit order</a:t>
            </a:r>
            <a:endParaRPr/>
          </a:p>
          <a:p>
            <a:pPr indent="-342900" lvl="0" marL="457200" rtl="0">
              <a:spcBef>
                <a:spcPts val="0"/>
              </a:spcBef>
              <a:spcAft>
                <a:spcPts val="0"/>
              </a:spcAft>
              <a:buSzPts val="1800"/>
              <a:buChar char="●"/>
            </a:pPr>
            <a:r>
              <a:rPr b="1" lang="en-GB"/>
              <a:t>Lowpt (int</a:t>
            </a:r>
            <a:r>
              <a:rPr lang="en-GB"/>
              <a:t>[V]) : store value of lowest parent reached through a frond </a:t>
            </a:r>
            <a:endParaRPr/>
          </a:p>
          <a:p>
            <a:pPr indent="-342900" lvl="0" marL="457200" rtl="0">
              <a:spcBef>
                <a:spcPts val="0"/>
              </a:spcBef>
              <a:spcAft>
                <a:spcPts val="0"/>
              </a:spcAft>
              <a:buSzPts val="1800"/>
              <a:buChar char="●"/>
            </a:pPr>
            <a:r>
              <a:rPr b="1" lang="en-GB"/>
              <a:t>Lowvine </a:t>
            </a:r>
            <a:r>
              <a:rPr b="1" lang="en-GB"/>
              <a:t>(int</a:t>
            </a:r>
            <a:r>
              <a:rPr lang="en-GB"/>
              <a:t>[V])</a:t>
            </a:r>
            <a:r>
              <a:rPr lang="en-GB"/>
              <a:t> : store value of lowest node reached through a vine</a:t>
            </a:r>
            <a:endParaRPr/>
          </a:p>
          <a:p>
            <a:pPr indent="-342900" lvl="0" marL="457200" rtl="0">
              <a:spcBef>
                <a:spcPts val="0"/>
              </a:spcBef>
              <a:spcAft>
                <a:spcPts val="0"/>
              </a:spcAft>
              <a:buSzPts val="1800"/>
              <a:buChar char="●"/>
            </a:pPr>
            <a:r>
              <a:rPr b="1" lang="en-GB"/>
              <a:t>Stack</a:t>
            </a:r>
            <a:r>
              <a:rPr lang="en-GB"/>
              <a:t> : store vertices already visited but not yet in a component</a:t>
            </a:r>
            <a:endParaRPr/>
          </a:p>
        </p:txBody>
      </p:sp>
      <p:pic>
        <p:nvPicPr>
          <p:cNvPr id="96" name="Google Shape;96;p18"/>
          <p:cNvPicPr preferRelativeResize="0"/>
          <p:nvPr/>
        </p:nvPicPr>
        <p:blipFill>
          <a:blip r:embed="rId3">
            <a:alphaModFix/>
          </a:blip>
          <a:stretch>
            <a:fillRect/>
          </a:stretch>
        </p:blipFill>
        <p:spPr>
          <a:xfrm>
            <a:off x="4196755" y="0"/>
            <a:ext cx="4947240" cy="6858000"/>
          </a:xfrm>
          <a:prstGeom prst="rect">
            <a:avLst/>
          </a:prstGeom>
          <a:noFill/>
          <a:ln>
            <a:noFill/>
          </a:ln>
        </p:spPr>
      </p:pic>
      <p:sp>
        <p:nvSpPr>
          <p:cNvPr id="97" name="Google Shape;97;p18">
            <a:hlinkClick r:id="rId4"/>
          </p:cNvPr>
          <p:cNvSpPr/>
          <p:nvPr/>
        </p:nvSpPr>
        <p:spPr>
          <a:xfrm>
            <a:off x="0" y="6731000"/>
            <a:ext cx="12699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Tarjan’s Algorithm complexity</a:t>
            </a:r>
            <a:endParaRPr/>
          </a:p>
        </p:txBody>
      </p:sp>
      <p:sp>
        <p:nvSpPr>
          <p:cNvPr id="103" name="Google Shape;103;p1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t>Time complexity </a:t>
            </a:r>
            <a:r>
              <a:rPr lang="en-GB"/>
              <a:t>: O( V + E )</a:t>
            </a:r>
            <a:endParaRPr/>
          </a:p>
          <a:p>
            <a:pPr indent="0" lvl="0" marL="0" rtl="0">
              <a:spcBef>
                <a:spcPts val="1600"/>
              </a:spcBef>
              <a:spcAft>
                <a:spcPts val="0"/>
              </a:spcAft>
              <a:buNone/>
            </a:pPr>
            <a:r>
              <a:rPr b="1" lang="en-GB"/>
              <a:t>Space complexity </a:t>
            </a:r>
            <a:r>
              <a:rPr lang="en-GB"/>
              <a:t>:</a:t>
            </a:r>
            <a:r>
              <a:rPr lang="en-GB"/>
              <a:t> </a:t>
            </a:r>
            <a:endParaRPr/>
          </a:p>
          <a:p>
            <a:pPr indent="-342900" lvl="0" marL="457200" rtl="0">
              <a:spcBef>
                <a:spcPts val="1600"/>
              </a:spcBef>
              <a:spcAft>
                <a:spcPts val="0"/>
              </a:spcAft>
              <a:buSzPts val="1800"/>
              <a:buChar char="●"/>
            </a:pPr>
            <a:r>
              <a:rPr lang="en-GB"/>
              <a:t>O( V ) from Tarjan’s paper</a:t>
            </a:r>
            <a:endParaRPr/>
          </a:p>
          <a:p>
            <a:pPr indent="-342900" lvl="0" marL="457200" rtl="0">
              <a:spcBef>
                <a:spcPts val="0"/>
              </a:spcBef>
              <a:spcAft>
                <a:spcPts val="0"/>
              </a:spcAft>
              <a:buSzPts val="1800"/>
              <a:buChar char="●"/>
            </a:pPr>
            <a:r>
              <a:rPr lang="en-GB"/>
              <a:t>v * ( 2 + 5w ) ( specified in Pearce’s paper )</a:t>
            </a:r>
            <a:endParaRPr/>
          </a:p>
        </p:txBody>
      </p:sp>
      <p:sp>
        <p:nvSpPr>
          <p:cNvPr id="104" name="Google Shape;104;p19">
            <a:hlinkClick r:id="rId3"/>
          </p:cNvPr>
          <p:cNvSpPr/>
          <p:nvPr/>
        </p:nvSpPr>
        <p:spPr>
          <a:xfrm>
            <a:off x="0" y="6731000"/>
            <a:ext cx="15240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Tarjan Example 1/2</a:t>
            </a:r>
            <a:endParaRPr/>
          </a:p>
        </p:txBody>
      </p:sp>
      <p:pic>
        <p:nvPicPr>
          <p:cNvPr id="110" name="Google Shape;110;p20"/>
          <p:cNvPicPr preferRelativeResize="0"/>
          <p:nvPr/>
        </p:nvPicPr>
        <p:blipFill>
          <a:blip r:embed="rId3">
            <a:alphaModFix/>
          </a:blip>
          <a:stretch>
            <a:fillRect/>
          </a:stretch>
        </p:blipFill>
        <p:spPr>
          <a:xfrm>
            <a:off x="533225" y="1147549"/>
            <a:ext cx="8077538" cy="5710448"/>
          </a:xfrm>
          <a:prstGeom prst="rect">
            <a:avLst/>
          </a:prstGeom>
          <a:noFill/>
          <a:ln>
            <a:noFill/>
          </a:ln>
        </p:spPr>
      </p:pic>
      <p:sp>
        <p:nvSpPr>
          <p:cNvPr id="111" name="Google Shape;111;p20">
            <a:hlinkClick r:id="rId4"/>
          </p:cNvPr>
          <p:cNvSpPr/>
          <p:nvPr/>
        </p:nvSpPr>
        <p:spPr>
          <a:xfrm>
            <a:off x="0" y="6731000"/>
            <a:ext cx="17781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Tarjan Example 2/2</a:t>
            </a:r>
            <a:endParaRPr/>
          </a:p>
        </p:txBody>
      </p:sp>
      <p:pic>
        <p:nvPicPr>
          <p:cNvPr id="117" name="Google Shape;117;p21"/>
          <p:cNvPicPr preferRelativeResize="0"/>
          <p:nvPr/>
        </p:nvPicPr>
        <p:blipFill>
          <a:blip r:embed="rId3">
            <a:alphaModFix/>
          </a:blip>
          <a:stretch>
            <a:fillRect/>
          </a:stretch>
        </p:blipFill>
        <p:spPr>
          <a:xfrm>
            <a:off x="532950" y="1147125"/>
            <a:ext cx="8078100" cy="5710876"/>
          </a:xfrm>
          <a:prstGeom prst="rect">
            <a:avLst/>
          </a:prstGeom>
          <a:noFill/>
          <a:ln>
            <a:noFill/>
          </a:ln>
        </p:spPr>
      </p:pic>
      <p:sp>
        <p:nvSpPr>
          <p:cNvPr id="118" name="Google Shape;118;p21">
            <a:hlinkClick r:id="rId4"/>
          </p:cNvPr>
          <p:cNvSpPr/>
          <p:nvPr/>
        </p:nvSpPr>
        <p:spPr>
          <a:xfrm>
            <a:off x="0" y="6731000"/>
            <a:ext cx="2031900" cy="126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