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889"/>
    <a:srgbClr val="F9E4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8"/>
    <p:restoredTop sz="97173"/>
  </p:normalViewPr>
  <p:slideViewPr>
    <p:cSldViewPr snapToGrid="0">
      <p:cViewPr>
        <p:scale>
          <a:sx n="104" d="100"/>
          <a:sy n="104" d="100"/>
        </p:scale>
        <p:origin x="1784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D59642-6866-9F43-94BF-BB911DC3BFE4}" type="datetimeFigureOut">
              <a:rPr lang="de-DE" smtClean="0"/>
              <a:t>30.05.24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452A9-A1FA-3B4B-AE06-21940CA4CAA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86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200150" y="1143000"/>
            <a:ext cx="44577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452A9-A1FA-3B4B-AE06-21940CA4CAA9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64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6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7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6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4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35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8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4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13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6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7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74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D9B934D-E4B2-2177-F90C-239F645C44A6}"/>
              </a:ext>
            </a:extLst>
          </p:cNvPr>
          <p:cNvSpPr txBox="1"/>
          <p:nvPr userDrawn="1"/>
        </p:nvSpPr>
        <p:spPr>
          <a:xfrm rot="1610546">
            <a:off x="31463" y="6295557"/>
            <a:ext cx="601447" cy="442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75" b="1" dirty="0">
                <a:solidFill>
                  <a:srgbClr val="366889"/>
                </a:solidFill>
                <a:latin typeface="Helvetica Rounded" pitchFamily="2" charset="77"/>
              </a:rPr>
              <a:t>dxi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D4DEE4D-3BBD-2153-C433-10E30903D42D}"/>
              </a:ext>
            </a:extLst>
          </p:cNvPr>
          <p:cNvSpPr txBox="1"/>
          <p:nvPr userDrawn="1"/>
        </p:nvSpPr>
        <p:spPr>
          <a:xfrm rot="20545134">
            <a:off x="8779138" y="6206174"/>
            <a:ext cx="1061509" cy="442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75" b="1" dirty="0" err="1">
                <a:solidFill>
                  <a:srgbClr val="366889"/>
                </a:solidFill>
                <a:latin typeface="Helvetica Rounded" pitchFamily="2" charset="77"/>
              </a:rPr>
              <a:t>empxl</a:t>
            </a:r>
            <a:endParaRPr lang="de-DE" sz="2275" b="1" dirty="0">
              <a:solidFill>
                <a:srgbClr val="366889"/>
              </a:solidFill>
              <a:latin typeface="Helvetica Rounde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7828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EEBAA139-225B-D882-2D17-FF8043AC7878}"/>
              </a:ext>
            </a:extLst>
          </p:cNvPr>
          <p:cNvSpPr/>
          <p:nvPr/>
        </p:nvSpPr>
        <p:spPr>
          <a:xfrm>
            <a:off x="8019733" y="3988184"/>
            <a:ext cx="1897353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4B892D4-539E-E701-E693-8F57838435E7}"/>
              </a:ext>
            </a:extLst>
          </p:cNvPr>
          <p:cNvSpPr/>
          <p:nvPr/>
        </p:nvSpPr>
        <p:spPr>
          <a:xfrm>
            <a:off x="0" y="2190645"/>
            <a:ext cx="5839419" cy="1800000"/>
          </a:xfrm>
          <a:prstGeom prst="rect">
            <a:avLst/>
          </a:prstGeom>
          <a:solidFill>
            <a:srgbClr val="F9E4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75074D8-B316-1364-6458-2DC172850B17}"/>
              </a:ext>
            </a:extLst>
          </p:cNvPr>
          <p:cNvSpPr/>
          <p:nvPr/>
        </p:nvSpPr>
        <p:spPr>
          <a:xfrm>
            <a:off x="5841505" y="2190645"/>
            <a:ext cx="2169472" cy="1800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A3EE438E-98CB-58B1-CFE1-3B5890C3CF41}"/>
              </a:ext>
            </a:extLst>
          </p:cNvPr>
          <p:cNvSpPr/>
          <p:nvPr/>
        </p:nvSpPr>
        <p:spPr>
          <a:xfrm>
            <a:off x="8010335" y="2190645"/>
            <a:ext cx="1897353" cy="1800000"/>
          </a:xfrm>
          <a:prstGeom prst="rect">
            <a:avLst/>
          </a:prstGeom>
          <a:solidFill>
            <a:srgbClr val="F9E4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0" name="Gerade Verbindung 129">
            <a:extLst>
              <a:ext uri="{FF2B5EF4-FFF2-40B4-BE49-F238E27FC236}">
                <a16:creationId xmlns:a16="http://schemas.microsoft.com/office/drawing/2014/main" id="{6CAFF7A3-377C-8A7E-F021-745E2CE77AE4}"/>
              </a:ext>
            </a:extLst>
          </p:cNvPr>
          <p:cNvCxnSpPr/>
          <p:nvPr/>
        </p:nvCxnSpPr>
        <p:spPr>
          <a:xfrm flipH="1">
            <a:off x="-4715" y="2178895"/>
            <a:ext cx="9906000" cy="14387"/>
          </a:xfrm>
          <a:prstGeom prst="line">
            <a:avLst/>
          </a:prstGeom>
          <a:ln>
            <a:solidFill>
              <a:srgbClr val="3668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128">
            <a:extLst>
              <a:ext uri="{FF2B5EF4-FFF2-40B4-BE49-F238E27FC236}">
                <a16:creationId xmlns:a16="http://schemas.microsoft.com/office/drawing/2014/main" id="{8C3F7017-E70B-65AB-8B27-4BDDCDEF7F4F}"/>
              </a:ext>
            </a:extLst>
          </p:cNvPr>
          <p:cNvCxnSpPr/>
          <p:nvPr/>
        </p:nvCxnSpPr>
        <p:spPr>
          <a:xfrm flipH="1">
            <a:off x="0" y="3981053"/>
            <a:ext cx="9906000" cy="14387"/>
          </a:xfrm>
          <a:prstGeom prst="line">
            <a:avLst/>
          </a:prstGeom>
          <a:ln>
            <a:solidFill>
              <a:srgbClr val="3668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F982EC2A-6A15-2903-E693-4F0F8EBD249E}"/>
              </a:ext>
            </a:extLst>
          </p:cNvPr>
          <p:cNvSpPr/>
          <p:nvPr/>
        </p:nvSpPr>
        <p:spPr>
          <a:xfrm>
            <a:off x="3032132" y="4587020"/>
            <a:ext cx="2801480" cy="2270979"/>
          </a:xfrm>
          <a:prstGeom prst="rect">
            <a:avLst/>
          </a:prstGeom>
          <a:solidFill>
            <a:srgbClr val="F9E4B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94750DF-D44A-52C1-B71B-FFE9A6BB271E}"/>
              </a:ext>
            </a:extLst>
          </p:cNvPr>
          <p:cNvSpPr/>
          <p:nvPr/>
        </p:nvSpPr>
        <p:spPr>
          <a:xfrm>
            <a:off x="361843" y="2258613"/>
            <a:ext cx="2597894" cy="405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122" name="Freihandform 121">
            <a:extLst>
              <a:ext uri="{FF2B5EF4-FFF2-40B4-BE49-F238E27FC236}">
                <a16:creationId xmlns:a16="http://schemas.microsoft.com/office/drawing/2014/main" id="{9ABF9D0B-AE04-EA3D-BCB4-056DABCA5BD6}"/>
              </a:ext>
            </a:extLst>
          </p:cNvPr>
          <p:cNvSpPr/>
          <p:nvPr/>
        </p:nvSpPr>
        <p:spPr>
          <a:xfrm>
            <a:off x="8020657" y="5573136"/>
            <a:ext cx="1782098" cy="968832"/>
          </a:xfrm>
          <a:custGeom>
            <a:avLst/>
            <a:gdLst>
              <a:gd name="connsiteX0" fmla="*/ 0 w 1782098"/>
              <a:gd name="connsiteY0" fmla="*/ 0 h 968832"/>
              <a:gd name="connsiteX1" fmla="*/ 1782098 w 1782098"/>
              <a:gd name="connsiteY1" fmla="*/ 0 h 968832"/>
              <a:gd name="connsiteX2" fmla="*/ 1782098 w 1782098"/>
              <a:gd name="connsiteY2" fmla="*/ 549239 h 968832"/>
              <a:gd name="connsiteX3" fmla="*/ 602441 w 1782098"/>
              <a:gd name="connsiteY3" fmla="*/ 968832 h 968832"/>
              <a:gd name="connsiteX4" fmla="*/ 0 w 1782098"/>
              <a:gd name="connsiteY4" fmla="*/ 968832 h 96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2098" h="968832">
                <a:moveTo>
                  <a:pt x="0" y="0"/>
                </a:moveTo>
                <a:lnTo>
                  <a:pt x="1782098" y="0"/>
                </a:lnTo>
                <a:lnTo>
                  <a:pt x="1782098" y="549239"/>
                </a:lnTo>
                <a:lnTo>
                  <a:pt x="602441" y="968832"/>
                </a:lnTo>
                <a:lnTo>
                  <a:pt x="0" y="96883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11" name="Rechteckige Legende 110">
            <a:extLst>
              <a:ext uri="{FF2B5EF4-FFF2-40B4-BE49-F238E27FC236}">
                <a16:creationId xmlns:a16="http://schemas.microsoft.com/office/drawing/2014/main" id="{B7170C28-DC33-E21C-D867-81EC6D9AF58F}"/>
              </a:ext>
            </a:extLst>
          </p:cNvPr>
          <p:cNvSpPr/>
          <p:nvPr/>
        </p:nvSpPr>
        <p:spPr>
          <a:xfrm>
            <a:off x="3696426" y="2999420"/>
            <a:ext cx="1941115" cy="646480"/>
          </a:xfrm>
          <a:prstGeom prst="wedgeRectCallout">
            <a:avLst>
              <a:gd name="adj1" fmla="val 77010"/>
              <a:gd name="adj2" fmla="val -50758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12" name="Rechteckige Legende 111">
            <a:extLst>
              <a:ext uri="{FF2B5EF4-FFF2-40B4-BE49-F238E27FC236}">
                <a16:creationId xmlns:a16="http://schemas.microsoft.com/office/drawing/2014/main" id="{20E0926B-6CE3-640E-6836-F7AE0070400B}"/>
              </a:ext>
            </a:extLst>
          </p:cNvPr>
          <p:cNvSpPr/>
          <p:nvPr/>
        </p:nvSpPr>
        <p:spPr>
          <a:xfrm>
            <a:off x="3689852" y="2992290"/>
            <a:ext cx="1941114" cy="663129"/>
          </a:xfrm>
          <a:prstGeom prst="wedgeRectCallout">
            <a:avLst>
              <a:gd name="adj1" fmla="val 76241"/>
              <a:gd name="adj2" fmla="val 206822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2BD7E62-5927-A414-B213-0DA27436386A}"/>
              </a:ext>
            </a:extLst>
          </p:cNvPr>
          <p:cNvSpPr txBox="1"/>
          <p:nvPr/>
        </p:nvSpPr>
        <p:spPr>
          <a:xfrm>
            <a:off x="617947" y="122169"/>
            <a:ext cx="2109873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63" b="1" dirty="0">
                <a:latin typeface="Helvetica Rounded" pitchFamily="2" charset="77"/>
              </a:rPr>
              <a:t>Deskriptive Statistik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C934BEA-6B05-F362-D375-1A05F8A1C3B8}"/>
              </a:ext>
            </a:extLst>
          </p:cNvPr>
          <p:cNvSpPr txBox="1"/>
          <p:nvPr/>
        </p:nvSpPr>
        <p:spPr>
          <a:xfrm rot="16200000">
            <a:off x="-300444" y="937492"/>
            <a:ext cx="979755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63" b="1" dirty="0">
                <a:latin typeface="Helvetica Rounded" pitchFamily="2" charset="77"/>
              </a:rPr>
              <a:t>Nominal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1B8286D-DE46-4CF1-51AD-38FD033AF577}"/>
              </a:ext>
            </a:extLst>
          </p:cNvPr>
          <p:cNvSpPr txBox="1"/>
          <p:nvPr/>
        </p:nvSpPr>
        <p:spPr>
          <a:xfrm rot="16200000">
            <a:off x="-245115" y="2489412"/>
            <a:ext cx="889987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63" b="1" dirty="0">
                <a:latin typeface="Helvetica Rounded" pitchFamily="2" charset="77"/>
              </a:rPr>
              <a:t>Ordinal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148E1DD-65F7-0CDC-FBAE-81FF5EAD7ACF}"/>
              </a:ext>
            </a:extLst>
          </p:cNvPr>
          <p:cNvSpPr txBox="1"/>
          <p:nvPr/>
        </p:nvSpPr>
        <p:spPr>
          <a:xfrm>
            <a:off x="3090868" y="478864"/>
            <a:ext cx="1348895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63" b="1" i="1" dirty="0"/>
              <a:t>Korrelationen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0843268-55AE-3DCE-A4BC-F61D4143A723}"/>
              </a:ext>
            </a:extLst>
          </p:cNvPr>
          <p:cNvSpPr txBox="1"/>
          <p:nvPr/>
        </p:nvSpPr>
        <p:spPr>
          <a:xfrm>
            <a:off x="5853464" y="478865"/>
            <a:ext cx="1340880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63" b="1" i="1" dirty="0"/>
              <a:t>Unterschiede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D182CDA-8CE8-00A0-01F2-CDA143471F30}"/>
              </a:ext>
            </a:extLst>
          </p:cNvPr>
          <p:cNvSpPr txBox="1"/>
          <p:nvPr/>
        </p:nvSpPr>
        <p:spPr>
          <a:xfrm>
            <a:off x="3142253" y="4626357"/>
            <a:ext cx="1266693" cy="2423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75" b="1" dirty="0"/>
              <a:t>Lineare Regression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7F0532F-62D4-09F5-BDE5-4A2E405E0F3D}"/>
              </a:ext>
            </a:extLst>
          </p:cNvPr>
          <p:cNvSpPr txBox="1"/>
          <p:nvPr/>
        </p:nvSpPr>
        <p:spPr>
          <a:xfrm>
            <a:off x="3136285" y="122169"/>
            <a:ext cx="2400270" cy="31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63" b="1" dirty="0" err="1">
                <a:latin typeface="Helvetica Rounded" pitchFamily="2" charset="77"/>
              </a:rPr>
              <a:t>Schliessende</a:t>
            </a:r>
            <a:r>
              <a:rPr lang="de-DE" sz="1463" b="1" dirty="0">
                <a:latin typeface="Helvetica Rounded" pitchFamily="2" charset="77"/>
              </a:rPr>
              <a:t> Statistik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4F405F6-A495-AF0F-5936-DD57BDCED30A}"/>
              </a:ext>
            </a:extLst>
          </p:cNvPr>
          <p:cNvSpPr txBox="1"/>
          <p:nvPr/>
        </p:nvSpPr>
        <p:spPr>
          <a:xfrm>
            <a:off x="701332" y="348815"/>
            <a:ext cx="1885453" cy="367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94" b="1" i="1" dirty="0">
                <a:solidFill>
                  <a:srgbClr val="C00000"/>
                </a:solidFill>
              </a:rPr>
              <a:t>Es müssen immer alle Variablen </a:t>
            </a:r>
          </a:p>
          <a:p>
            <a:pPr algn="ctr"/>
            <a:r>
              <a:rPr lang="de-DE" sz="894" b="1" i="1" dirty="0">
                <a:solidFill>
                  <a:srgbClr val="C00000"/>
                </a:solidFill>
              </a:rPr>
              <a:t>beschrieben werden!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8999D70-DDAA-790F-703F-BAACCE0F7474}"/>
              </a:ext>
            </a:extLst>
          </p:cNvPr>
          <p:cNvSpPr txBox="1"/>
          <p:nvPr/>
        </p:nvSpPr>
        <p:spPr>
          <a:xfrm>
            <a:off x="397620" y="1159937"/>
            <a:ext cx="1935146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/>
              <a:t>Kontingenztabelle mit zwei Variablen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1D2CDBC-D2FB-F3BD-1F0F-CF23FBFF4D4E}"/>
              </a:ext>
            </a:extLst>
          </p:cNvPr>
          <p:cNvSpPr txBox="1"/>
          <p:nvPr/>
        </p:nvSpPr>
        <p:spPr>
          <a:xfrm>
            <a:off x="388021" y="690818"/>
            <a:ext cx="805029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/>
              <a:t>Eine Variable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B424D55-5604-AC6F-BC52-9714349ABF16}"/>
              </a:ext>
            </a:extLst>
          </p:cNvPr>
          <p:cNvSpPr txBox="1"/>
          <p:nvPr/>
        </p:nvSpPr>
        <p:spPr>
          <a:xfrm>
            <a:off x="441936" y="1342498"/>
            <a:ext cx="1495804" cy="717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STAT.TABELLE(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Variable1;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Variable2;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[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MitBeschriftung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]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50AD8999-70A0-B6D8-1B0B-A28C594356C5}"/>
              </a:ext>
            </a:extLst>
          </p:cNvPr>
          <p:cNvSpPr txBox="1"/>
          <p:nvPr/>
        </p:nvSpPr>
        <p:spPr>
          <a:xfrm>
            <a:off x="1718355" y="1728963"/>
            <a:ext cx="10613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WAHR / FALSCH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0C6DFE3-D3FD-41CC-DAD1-5717F1F0D0D7}"/>
              </a:ext>
            </a:extLst>
          </p:cNvPr>
          <p:cNvSpPr txBox="1"/>
          <p:nvPr/>
        </p:nvSpPr>
        <p:spPr>
          <a:xfrm>
            <a:off x="332414" y="3081512"/>
            <a:ext cx="2719346" cy="717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STAT.DESKRIPTIV(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Variablen;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Skalenniveau;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[Namen]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ACD4A48-2BA6-D224-F4FA-61F973690E28}"/>
              </a:ext>
            </a:extLst>
          </p:cNvPr>
          <p:cNvSpPr txBox="1"/>
          <p:nvPr/>
        </p:nvSpPr>
        <p:spPr>
          <a:xfrm>
            <a:off x="1318717" y="3458635"/>
            <a:ext cx="1628092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C00000"/>
                </a:solidFill>
              </a:rPr>
              <a:t>Vektornamen (optional), sonst nach Spalte nummeriert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299CECEE-C9B5-BB9A-C8FB-916148E242CD}"/>
              </a:ext>
            </a:extLst>
          </p:cNvPr>
          <p:cNvSpPr txBox="1"/>
          <p:nvPr/>
        </p:nvSpPr>
        <p:spPr>
          <a:xfrm>
            <a:off x="1527170" y="3189938"/>
            <a:ext cx="1431924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C00000"/>
                </a:solidFill>
              </a:rPr>
              <a:t>Alle Variablen als Matrix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0F1A9D2A-0720-85CD-61B5-2D7B1347F4BB}"/>
              </a:ext>
            </a:extLst>
          </p:cNvPr>
          <p:cNvSpPr txBox="1"/>
          <p:nvPr/>
        </p:nvSpPr>
        <p:spPr>
          <a:xfrm>
            <a:off x="348044" y="5237714"/>
            <a:ext cx="2691094" cy="46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STAT.DESKRIPTIV.BESCHRIFTUNG(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Skalenniveau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D1E7EBC9-93D6-8E5D-266C-5228F6E40B21}"/>
              </a:ext>
            </a:extLst>
          </p:cNvPr>
          <p:cNvSpPr txBox="1"/>
          <p:nvPr/>
        </p:nvSpPr>
        <p:spPr>
          <a:xfrm>
            <a:off x="332414" y="5070783"/>
            <a:ext cx="1274709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/>
              <a:t>Spaltenbeschriftungen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D9DD870-6F89-2FD8-EDDD-30D7410631E9}"/>
              </a:ext>
            </a:extLst>
          </p:cNvPr>
          <p:cNvSpPr txBox="1"/>
          <p:nvPr/>
        </p:nvSpPr>
        <p:spPr>
          <a:xfrm>
            <a:off x="332414" y="3729377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Entfernt fehlende Werte und Fehler! 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DF79693-B8A9-FD95-58CE-12D8109F47F8}"/>
              </a:ext>
            </a:extLst>
          </p:cNvPr>
          <p:cNvSpPr txBox="1"/>
          <p:nvPr/>
        </p:nvSpPr>
        <p:spPr>
          <a:xfrm>
            <a:off x="332414" y="4517787"/>
            <a:ext cx="2452948" cy="46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i="1" dirty="0" err="1">
                <a:solidFill>
                  <a:srgbClr val="366889"/>
                </a:solidFill>
              </a:rPr>
              <a:t>Metrischskaliert</a:t>
            </a:r>
            <a:r>
              <a:rPr lang="de-DE" sz="813" b="1" i="1" dirty="0">
                <a:solidFill>
                  <a:srgbClr val="366889"/>
                </a:solidFill>
              </a:rPr>
              <a:t>: </a:t>
            </a:r>
          </a:p>
          <a:p>
            <a:r>
              <a:rPr lang="de-DE" sz="813" b="1" dirty="0">
                <a:solidFill>
                  <a:srgbClr val="366889"/>
                </a:solidFill>
              </a:rPr>
              <a:t>    Variablen ID + </a:t>
            </a:r>
            <a:r>
              <a:rPr lang="de-DE" sz="813" b="1" dirty="0" err="1">
                <a:solidFill>
                  <a:srgbClr val="366889"/>
                </a:solidFill>
              </a:rPr>
              <a:t>n</a:t>
            </a:r>
            <a:r>
              <a:rPr lang="de-DE" sz="813" b="1" dirty="0">
                <a:solidFill>
                  <a:srgbClr val="366889"/>
                </a:solidFill>
              </a:rPr>
              <a:t>, </a:t>
            </a:r>
            <a:r>
              <a:rPr lang="de-DE" sz="813" b="1" dirty="0" err="1">
                <a:solidFill>
                  <a:srgbClr val="366889"/>
                </a:solidFill>
              </a:rPr>
              <a:t>mw</a:t>
            </a:r>
            <a:r>
              <a:rPr lang="de-DE" sz="813" b="1" dirty="0">
                <a:solidFill>
                  <a:srgbClr val="366889"/>
                </a:solidFill>
              </a:rPr>
              <a:t>, </a:t>
            </a:r>
            <a:r>
              <a:rPr lang="de-DE" sz="813" b="1" dirty="0" err="1">
                <a:solidFill>
                  <a:srgbClr val="366889"/>
                </a:solidFill>
              </a:rPr>
              <a:t>sd</a:t>
            </a:r>
            <a:r>
              <a:rPr lang="de-DE" sz="813" b="1" dirty="0">
                <a:solidFill>
                  <a:srgbClr val="366889"/>
                </a:solidFill>
              </a:rPr>
              <a:t>, se, min, median,</a:t>
            </a:r>
          </a:p>
          <a:p>
            <a:r>
              <a:rPr lang="de-DE" sz="813" b="1" dirty="0">
                <a:solidFill>
                  <a:srgbClr val="366889"/>
                </a:solidFill>
              </a:rPr>
              <a:t>                                    </a:t>
            </a:r>
            <a:r>
              <a:rPr lang="de-DE" sz="813" b="1" dirty="0" err="1">
                <a:solidFill>
                  <a:srgbClr val="366889"/>
                </a:solidFill>
              </a:rPr>
              <a:t>max</a:t>
            </a:r>
            <a:r>
              <a:rPr lang="de-DE" sz="813" b="1" dirty="0">
                <a:solidFill>
                  <a:srgbClr val="366889"/>
                </a:solidFill>
              </a:rPr>
              <a:t>, IQA/IQR; </a:t>
            </a:r>
            <a:r>
              <a:rPr lang="de-DE" sz="813" b="1" dirty="0" err="1">
                <a:solidFill>
                  <a:srgbClr val="366889"/>
                </a:solidFill>
              </a:rPr>
              <a:t>mad</a:t>
            </a:r>
            <a:r>
              <a:rPr lang="de-DE" sz="813" b="1" dirty="0">
                <a:solidFill>
                  <a:srgbClr val="366889"/>
                </a:solidFill>
              </a:rPr>
              <a:t> 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C7BE51F2-33A4-8E9F-65BA-7D3949EC5D35}"/>
              </a:ext>
            </a:extLst>
          </p:cNvPr>
          <p:cNvSpPr txBox="1"/>
          <p:nvPr/>
        </p:nvSpPr>
        <p:spPr>
          <a:xfrm>
            <a:off x="3096504" y="888837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KORREL.CRAMER(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4C0026F4-9EE0-9296-1111-DC0DC07B9C68}"/>
              </a:ext>
            </a:extLst>
          </p:cNvPr>
          <p:cNvSpPr txBox="1"/>
          <p:nvPr/>
        </p:nvSpPr>
        <p:spPr>
          <a:xfrm>
            <a:off x="3096504" y="4177894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KORREL.PEARSON(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33D5091C-729A-FEA1-2C81-D882BE8D6671}"/>
              </a:ext>
            </a:extLst>
          </p:cNvPr>
          <p:cNvSpPr txBox="1"/>
          <p:nvPr/>
        </p:nvSpPr>
        <p:spPr>
          <a:xfrm>
            <a:off x="3096504" y="2372823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KORREL.KENDAL(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A9B8118-D7AF-5346-BB4D-D6678B1AD056}"/>
              </a:ext>
            </a:extLst>
          </p:cNvPr>
          <p:cNvSpPr txBox="1"/>
          <p:nvPr/>
        </p:nvSpPr>
        <p:spPr>
          <a:xfrm>
            <a:off x="3096504" y="4332208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KORREL(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90CD6F49-06DD-3584-C4C9-15D9AD89D8AF}"/>
              </a:ext>
            </a:extLst>
          </p:cNvPr>
          <p:cNvSpPr txBox="1"/>
          <p:nvPr/>
        </p:nvSpPr>
        <p:spPr>
          <a:xfrm>
            <a:off x="3160883" y="5026678"/>
            <a:ext cx="2680622" cy="59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REGRESSION(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unabhV_M</a:t>
            </a:r>
            <a:endParaRPr lang="de-DE" sz="813" dirty="0"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3878D2B-7ACC-39D3-B959-887357DB1B90}"/>
              </a:ext>
            </a:extLst>
          </p:cNvPr>
          <p:cNvSpPr txBox="1"/>
          <p:nvPr/>
        </p:nvSpPr>
        <p:spPr>
          <a:xfrm>
            <a:off x="3160883" y="5750153"/>
            <a:ext cx="2652646" cy="717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REGRESSION.RESIDUEN(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unabhV_M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unabhV_Koeff</a:t>
            </a:r>
            <a:endParaRPr lang="de-DE" sz="813" dirty="0"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03715322-073D-8A1F-5FAA-DDC16761E1B2}"/>
              </a:ext>
            </a:extLst>
          </p:cNvPr>
          <p:cNvSpPr txBox="1"/>
          <p:nvPr/>
        </p:nvSpPr>
        <p:spPr>
          <a:xfrm>
            <a:off x="4286166" y="5978646"/>
            <a:ext cx="1547445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C00000"/>
                </a:solidFill>
              </a:rPr>
              <a:t>Alle </a:t>
            </a:r>
            <a:r>
              <a:rPr lang="de-DE" sz="813" b="1" dirty="0" err="1">
                <a:solidFill>
                  <a:srgbClr val="C00000"/>
                </a:solidFill>
              </a:rPr>
              <a:t>uV</a:t>
            </a:r>
            <a:r>
              <a:rPr lang="de-DE" sz="813" b="1" dirty="0">
                <a:solidFill>
                  <a:srgbClr val="C00000"/>
                </a:solidFill>
              </a:rPr>
              <a:t> als Matrix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CB7562B4-DB87-E449-2763-D11AD9FD45D2}"/>
              </a:ext>
            </a:extLst>
          </p:cNvPr>
          <p:cNvSpPr txBox="1"/>
          <p:nvPr/>
        </p:nvSpPr>
        <p:spPr>
          <a:xfrm>
            <a:off x="4091576" y="5269509"/>
            <a:ext cx="1724274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C00000"/>
                </a:solidFill>
              </a:rPr>
              <a:t>Alle </a:t>
            </a:r>
            <a:r>
              <a:rPr lang="de-DE" sz="813" b="1" dirty="0" err="1">
                <a:solidFill>
                  <a:srgbClr val="C00000"/>
                </a:solidFill>
              </a:rPr>
              <a:t>uV</a:t>
            </a:r>
            <a:r>
              <a:rPr lang="de-DE" sz="813" b="1" dirty="0">
                <a:solidFill>
                  <a:srgbClr val="C00000"/>
                </a:solidFill>
              </a:rPr>
              <a:t> als Matrix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77041128-F8A7-F4ED-A2E9-DB82225EB58D}"/>
              </a:ext>
            </a:extLst>
          </p:cNvPr>
          <p:cNvSpPr txBox="1"/>
          <p:nvPr/>
        </p:nvSpPr>
        <p:spPr>
          <a:xfrm>
            <a:off x="4089005" y="5144419"/>
            <a:ext cx="1726845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C00000"/>
                </a:solidFill>
              </a:rPr>
              <a:t>Abhängige Variable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3426B401-89D2-7B78-996A-F91655F8DB29}"/>
              </a:ext>
            </a:extLst>
          </p:cNvPr>
          <p:cNvSpPr txBox="1"/>
          <p:nvPr/>
        </p:nvSpPr>
        <p:spPr>
          <a:xfrm>
            <a:off x="4280013" y="5864169"/>
            <a:ext cx="1544148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C00000"/>
                </a:solidFill>
              </a:rPr>
              <a:t>Abhängige Variable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7B136435-DFF0-AA75-AE46-9D7CD2E07CAF}"/>
              </a:ext>
            </a:extLst>
          </p:cNvPr>
          <p:cNvSpPr txBox="1"/>
          <p:nvPr/>
        </p:nvSpPr>
        <p:spPr>
          <a:xfrm>
            <a:off x="4279969" y="6108753"/>
            <a:ext cx="1553642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C00000"/>
                </a:solidFill>
              </a:rPr>
              <a:t>Ergebnis von </a:t>
            </a:r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REGRESSION()</a:t>
            </a:r>
            <a:endParaRPr lang="de-DE" sz="813" b="1" dirty="0">
              <a:solidFill>
                <a:srgbClr val="C00000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B13B335-8F54-6C68-1732-DA23035C1232}"/>
              </a:ext>
            </a:extLst>
          </p:cNvPr>
          <p:cNvSpPr txBox="1"/>
          <p:nvPr/>
        </p:nvSpPr>
        <p:spPr>
          <a:xfrm>
            <a:off x="3160883" y="6440016"/>
            <a:ext cx="2652646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Die Residuen müssen mit </a:t>
            </a:r>
            <a:r>
              <a:rPr lang="de-DE" sz="700" b="1" dirty="0">
                <a:solidFill>
                  <a:srgbClr val="366889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STAT.DESKRIPTIV()</a:t>
            </a:r>
            <a:r>
              <a:rPr lang="de-DE" sz="813" b="1" dirty="0">
                <a:solidFill>
                  <a:srgbClr val="366889"/>
                </a:solidFill>
              </a:rPr>
              <a:t> beschrieben werden!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F2FC2BCC-4941-67FF-A576-ED6FF1DBC5CE}"/>
              </a:ext>
            </a:extLst>
          </p:cNvPr>
          <p:cNvSpPr txBox="1"/>
          <p:nvPr/>
        </p:nvSpPr>
        <p:spPr>
          <a:xfrm>
            <a:off x="3160884" y="5555039"/>
            <a:ext cx="2652646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Ergebnis: 1. Zeile </a:t>
            </a:r>
            <a:r>
              <a:rPr lang="de-DE" sz="813" b="1" dirty="0" err="1">
                <a:solidFill>
                  <a:srgbClr val="366889"/>
                </a:solidFill>
              </a:rPr>
              <a:t>Intercept</a:t>
            </a:r>
            <a:r>
              <a:rPr lang="de-DE" sz="813" b="1" dirty="0">
                <a:solidFill>
                  <a:srgbClr val="366889"/>
                </a:solidFill>
              </a:rPr>
              <a:t> I, danach </a:t>
            </a:r>
            <a:r>
              <a:rPr lang="de-DE" sz="813" b="1" dirty="0" err="1">
                <a:solidFill>
                  <a:srgbClr val="366889"/>
                </a:solidFill>
              </a:rPr>
              <a:t>ß</a:t>
            </a:r>
            <a:r>
              <a:rPr lang="de-DE" sz="813" b="1" dirty="0">
                <a:solidFill>
                  <a:srgbClr val="366889"/>
                </a:solidFill>
              </a:rPr>
              <a:t> für jede </a:t>
            </a:r>
            <a:r>
              <a:rPr lang="de-DE" sz="813" b="1" dirty="0" err="1">
                <a:solidFill>
                  <a:srgbClr val="366889"/>
                </a:solidFill>
              </a:rPr>
              <a:t>uV</a:t>
            </a:r>
            <a:r>
              <a:rPr lang="de-DE" sz="813" b="1" dirty="0">
                <a:solidFill>
                  <a:srgbClr val="366889"/>
                </a:solidFill>
              </a:rPr>
              <a:t> 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26D5AC36-241B-CA7A-18C8-7606216E5CFB}"/>
              </a:ext>
            </a:extLst>
          </p:cNvPr>
          <p:cNvSpPr txBox="1"/>
          <p:nvPr/>
        </p:nvSpPr>
        <p:spPr>
          <a:xfrm rot="16200000">
            <a:off x="-298258" y="4334561"/>
            <a:ext cx="1010213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63" b="1" dirty="0">
                <a:latin typeface="Helvetica Rounded" pitchFamily="2" charset="77"/>
              </a:rPr>
              <a:t>Metrisch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12AAE4C9-50AA-C458-91AE-C2B785D3DAFF}"/>
              </a:ext>
            </a:extLst>
          </p:cNvPr>
          <p:cNvSpPr txBox="1"/>
          <p:nvPr/>
        </p:nvSpPr>
        <p:spPr>
          <a:xfrm>
            <a:off x="5860348" y="888837"/>
            <a:ext cx="2162897" cy="717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CHISQ.TEST.S(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[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MitBeschriftung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]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8A71FAD2-B982-D6EC-C9AD-3CE07770AAB7}"/>
              </a:ext>
            </a:extLst>
          </p:cNvPr>
          <p:cNvSpPr txBox="1"/>
          <p:nvPr/>
        </p:nvSpPr>
        <p:spPr>
          <a:xfrm>
            <a:off x="5860348" y="2498960"/>
            <a:ext cx="2135914" cy="842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WILCOXON.TEST(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[gerichtet];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[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abhSP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]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231D80E1-FC1B-1051-6C59-C5EBF52CBD2A}"/>
              </a:ext>
            </a:extLst>
          </p:cNvPr>
          <p:cNvSpPr txBox="1"/>
          <p:nvPr/>
        </p:nvSpPr>
        <p:spPr>
          <a:xfrm>
            <a:off x="5860348" y="5984302"/>
            <a:ext cx="2135914" cy="717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F.TEST.S(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[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MitBeschriftung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]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55ACEB1B-365A-A1A5-F4D7-72E670ADA32E}"/>
              </a:ext>
            </a:extLst>
          </p:cNvPr>
          <p:cNvSpPr txBox="1"/>
          <p:nvPr/>
        </p:nvSpPr>
        <p:spPr>
          <a:xfrm>
            <a:off x="5860348" y="4263251"/>
            <a:ext cx="2162897" cy="842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T.TEST.S(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[gerichtet];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[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abhSP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]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7C68D373-F9E8-1EDC-3DFF-327EFD6A4485}"/>
              </a:ext>
            </a:extLst>
          </p:cNvPr>
          <p:cNvSpPr txBox="1"/>
          <p:nvPr/>
        </p:nvSpPr>
        <p:spPr>
          <a:xfrm>
            <a:off x="8036560" y="2513567"/>
            <a:ext cx="1826105" cy="717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KRUSKAL.WALLIS.TEST(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[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MitBeschriftung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]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86435D8B-8CC4-B76F-EC3D-4E024A09BD5F}"/>
              </a:ext>
            </a:extLst>
          </p:cNvPr>
          <p:cNvSpPr txBox="1"/>
          <p:nvPr/>
        </p:nvSpPr>
        <p:spPr>
          <a:xfrm>
            <a:off x="8036560" y="4026651"/>
            <a:ext cx="1875136" cy="717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ANOVA.TEST(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[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MitBeschriftung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]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85209D17-4D00-3A01-9993-3D5929DA745A}"/>
              </a:ext>
            </a:extLst>
          </p:cNvPr>
          <p:cNvSpPr txBox="1"/>
          <p:nvPr/>
        </p:nvSpPr>
        <p:spPr>
          <a:xfrm>
            <a:off x="8036560" y="3402012"/>
            <a:ext cx="1847692" cy="59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DUNN.TEST(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endParaRPr lang="de-DE" sz="813" dirty="0"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356F98B1-5D5C-91BA-76FB-A3ECFCF1E54C}"/>
              </a:ext>
            </a:extLst>
          </p:cNvPr>
          <p:cNvSpPr txBox="1"/>
          <p:nvPr/>
        </p:nvSpPr>
        <p:spPr>
          <a:xfrm>
            <a:off x="8036560" y="4980603"/>
            <a:ext cx="1874615" cy="59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PAARWEISER.T.TEST(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endParaRPr lang="de-DE" sz="813" dirty="0"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AC43923B-2B04-054D-623E-A871089A3E53}"/>
              </a:ext>
            </a:extLst>
          </p:cNvPr>
          <p:cNvSpPr txBox="1"/>
          <p:nvPr/>
        </p:nvSpPr>
        <p:spPr>
          <a:xfrm>
            <a:off x="416939" y="837467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STAT.DESKRIPTIV.FAKTORSTUFEN(Variable)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887DB386-803D-BD96-BE3A-BB3C6C2DF6BA}"/>
              </a:ext>
            </a:extLst>
          </p:cNvPr>
          <p:cNvSpPr txBox="1"/>
          <p:nvPr/>
        </p:nvSpPr>
        <p:spPr>
          <a:xfrm>
            <a:off x="5860348" y="5541507"/>
            <a:ext cx="1042273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/>
              <a:t>Homogenitätstest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CD5D2DE5-38EB-30D2-05F2-ACCFBAE86B29}"/>
              </a:ext>
            </a:extLst>
          </p:cNvPr>
          <p:cNvSpPr txBox="1"/>
          <p:nvPr/>
        </p:nvSpPr>
        <p:spPr>
          <a:xfrm>
            <a:off x="332414" y="4191232"/>
            <a:ext cx="2619297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i="1" dirty="0">
                <a:solidFill>
                  <a:srgbClr val="366889"/>
                </a:solidFill>
              </a:rPr>
              <a:t>Ordinalskaliert:</a:t>
            </a:r>
          </a:p>
          <a:p>
            <a:r>
              <a:rPr lang="de-DE" sz="813" b="1" dirty="0">
                <a:solidFill>
                  <a:srgbClr val="366889"/>
                </a:solidFill>
              </a:rPr>
              <a:t>   Variablen ID + </a:t>
            </a:r>
            <a:r>
              <a:rPr lang="de-DE" sz="813" b="1" dirty="0" err="1">
                <a:solidFill>
                  <a:srgbClr val="366889"/>
                </a:solidFill>
              </a:rPr>
              <a:t>n</a:t>
            </a:r>
            <a:r>
              <a:rPr lang="de-DE" sz="813" b="1" dirty="0">
                <a:solidFill>
                  <a:srgbClr val="366889"/>
                </a:solidFill>
              </a:rPr>
              <a:t>, min, median, </a:t>
            </a:r>
            <a:r>
              <a:rPr lang="de-DE" sz="813" b="1" dirty="0" err="1">
                <a:solidFill>
                  <a:srgbClr val="366889"/>
                </a:solidFill>
              </a:rPr>
              <a:t>max</a:t>
            </a:r>
            <a:r>
              <a:rPr lang="de-DE" sz="813" b="1" dirty="0">
                <a:solidFill>
                  <a:srgbClr val="366889"/>
                </a:solidFill>
              </a:rPr>
              <a:t>, IQA/IQR; </a:t>
            </a:r>
            <a:r>
              <a:rPr lang="de-DE" sz="813" b="1" dirty="0" err="1">
                <a:solidFill>
                  <a:srgbClr val="366889"/>
                </a:solidFill>
              </a:rPr>
              <a:t>mad</a:t>
            </a:r>
            <a:r>
              <a:rPr lang="de-DE" sz="813" b="1" dirty="0">
                <a:solidFill>
                  <a:srgbClr val="366889"/>
                </a:solidFill>
              </a:rPr>
              <a:t> 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FB08FD37-F65D-C91E-331E-BE68315E9A5A}"/>
              </a:ext>
            </a:extLst>
          </p:cNvPr>
          <p:cNvSpPr txBox="1"/>
          <p:nvPr/>
        </p:nvSpPr>
        <p:spPr>
          <a:xfrm>
            <a:off x="1527170" y="5341094"/>
            <a:ext cx="12903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"metrisch"</a:t>
            </a:r>
            <a:r>
              <a:rPr lang="de-DE" sz="700" b="1" dirty="0">
                <a:solidFill>
                  <a:srgbClr val="C00000"/>
                </a:solidFill>
              </a:rPr>
              <a:t> </a:t>
            </a:r>
            <a:r>
              <a:rPr lang="de-DE" sz="900" b="1" dirty="0">
                <a:solidFill>
                  <a:srgbClr val="C00000"/>
                </a:solidFill>
              </a:rPr>
              <a:t>/</a:t>
            </a:r>
            <a:r>
              <a:rPr lang="de-DE" sz="700" b="1" dirty="0">
                <a:solidFill>
                  <a:srgbClr val="C00000"/>
                </a:solidFill>
              </a:rPr>
              <a:t> </a:t>
            </a:r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"ordinal"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1984C128-8A5D-D921-67A9-A2753DAE90A8}"/>
              </a:ext>
            </a:extLst>
          </p:cNvPr>
          <p:cNvSpPr txBox="1"/>
          <p:nvPr/>
        </p:nvSpPr>
        <p:spPr>
          <a:xfrm>
            <a:off x="332414" y="3894793"/>
            <a:ext cx="2631145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Alle Variablen müssen das gleiche Skalenniveau haben!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F163C6B2-B71C-8409-8414-AF976AE535B3}"/>
              </a:ext>
            </a:extLst>
          </p:cNvPr>
          <p:cNvSpPr txBox="1"/>
          <p:nvPr/>
        </p:nvSpPr>
        <p:spPr>
          <a:xfrm>
            <a:off x="3096504" y="2213625"/>
            <a:ext cx="670376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 err="1"/>
              <a:t>Kendal‘s</a:t>
            </a:r>
            <a:r>
              <a:rPr lang="de-DE" sz="813" b="1" dirty="0"/>
              <a:t> </a:t>
            </a:r>
            <a:r>
              <a:rPr lang="el-GR" sz="813" b="1" dirty="0"/>
              <a:t>τ</a:t>
            </a:r>
            <a:endParaRPr lang="de-DE" sz="813" b="1" dirty="0"/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1C8D0B14-C7EB-5C9E-C03F-BBE8784A2DA0}"/>
              </a:ext>
            </a:extLst>
          </p:cNvPr>
          <p:cNvSpPr txBox="1"/>
          <p:nvPr/>
        </p:nvSpPr>
        <p:spPr>
          <a:xfrm>
            <a:off x="3096504" y="742188"/>
            <a:ext cx="713657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 err="1"/>
              <a:t>Cramer‘s</a:t>
            </a:r>
            <a:r>
              <a:rPr lang="de-DE" sz="813" b="1" dirty="0"/>
              <a:t> V</a:t>
            </a:r>
          </a:p>
        </p:txBody>
      </p:sp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DB080D41-08DF-D7BA-A8EE-91F624A06A2A}"/>
              </a:ext>
            </a:extLst>
          </p:cNvPr>
          <p:cNvGrpSpPr/>
          <p:nvPr/>
        </p:nvGrpSpPr>
        <p:grpSpPr>
          <a:xfrm>
            <a:off x="3373658" y="1290294"/>
            <a:ext cx="2163323" cy="848579"/>
            <a:chOff x="3432553" y="1297271"/>
            <a:chExt cx="2163323" cy="848579"/>
          </a:xfrm>
        </p:grpSpPr>
        <p:sp>
          <p:nvSpPr>
            <p:cNvPr id="136" name="Rechteck 135">
              <a:extLst>
                <a:ext uri="{FF2B5EF4-FFF2-40B4-BE49-F238E27FC236}">
                  <a16:creationId xmlns:a16="http://schemas.microsoft.com/office/drawing/2014/main" id="{B36E8738-A7D6-A410-9AF3-EB979C742543}"/>
                </a:ext>
              </a:extLst>
            </p:cNvPr>
            <p:cNvSpPr/>
            <p:nvPr/>
          </p:nvSpPr>
          <p:spPr>
            <a:xfrm>
              <a:off x="3432979" y="1326558"/>
              <a:ext cx="2162897" cy="8033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463"/>
            </a:p>
          </p:txBody>
        </p:sp>
        <p:sp>
          <p:nvSpPr>
            <p:cNvPr id="83" name="Textfeld 82">
              <a:extLst>
                <a:ext uri="{FF2B5EF4-FFF2-40B4-BE49-F238E27FC236}">
                  <a16:creationId xmlns:a16="http://schemas.microsoft.com/office/drawing/2014/main" id="{587C5519-46E2-C942-F1CF-494EEA2BB8F9}"/>
                </a:ext>
              </a:extLst>
            </p:cNvPr>
            <p:cNvSpPr txBox="1"/>
            <p:nvPr/>
          </p:nvSpPr>
          <p:spPr>
            <a:xfrm>
              <a:off x="3432553" y="1297271"/>
              <a:ext cx="2162897" cy="342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13" b="1" dirty="0">
                  <a:solidFill>
                    <a:srgbClr val="C00000"/>
                  </a:solidFill>
                </a:rPr>
                <a:t>Alle KORREL-Funktionen haben einen Korrelationskoeffizienten </a:t>
              </a:r>
              <a:r>
                <a:rPr lang="de-DE" sz="813" b="1" dirty="0" err="1">
                  <a:solidFill>
                    <a:srgbClr val="C00000"/>
                  </a:solidFill>
                </a:rPr>
                <a:t>r</a:t>
              </a:r>
              <a:r>
                <a:rPr lang="de-DE" sz="813" b="1" dirty="0">
                  <a:solidFill>
                    <a:srgbClr val="C00000"/>
                  </a:solidFill>
                </a:rPr>
                <a:t> als Ergebnis.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BAD3C67C-C137-744B-F3D1-52ECFD38E40C}"/>
                </a:ext>
              </a:extLst>
            </p:cNvPr>
            <p:cNvSpPr txBox="1"/>
            <p:nvPr/>
          </p:nvSpPr>
          <p:spPr>
            <a:xfrm>
              <a:off x="3612762" y="1562560"/>
              <a:ext cx="1800000" cy="21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13" b="1" dirty="0">
                  <a:solidFill>
                    <a:srgbClr val="366889"/>
                  </a:solidFill>
                </a:rPr>
                <a:t>|</a:t>
              </a:r>
              <a:r>
                <a:rPr lang="de-DE" sz="813" b="1" dirty="0" err="1">
                  <a:solidFill>
                    <a:srgbClr val="366889"/>
                  </a:solidFill>
                </a:rPr>
                <a:t>r</a:t>
              </a:r>
              <a:r>
                <a:rPr lang="de-DE" sz="813" b="1" dirty="0">
                  <a:solidFill>
                    <a:srgbClr val="366889"/>
                  </a:solidFill>
                </a:rPr>
                <a:t>| &lt; 0.25: Keine Korrelation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418754DD-1B2E-008B-AC18-C38779334C37}"/>
                </a:ext>
              </a:extLst>
            </p:cNvPr>
            <p:cNvSpPr txBox="1"/>
            <p:nvPr/>
          </p:nvSpPr>
          <p:spPr>
            <a:xfrm>
              <a:off x="3612762" y="1688761"/>
              <a:ext cx="1800000" cy="21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13" b="1" dirty="0">
                  <a:solidFill>
                    <a:srgbClr val="366889"/>
                  </a:solidFill>
                </a:rPr>
                <a:t>|</a:t>
              </a:r>
              <a:r>
                <a:rPr lang="de-DE" sz="813" b="1" dirty="0" err="1">
                  <a:solidFill>
                    <a:srgbClr val="366889"/>
                  </a:solidFill>
                </a:rPr>
                <a:t>r</a:t>
              </a:r>
              <a:r>
                <a:rPr lang="de-DE" sz="813" b="1" dirty="0">
                  <a:solidFill>
                    <a:srgbClr val="366889"/>
                  </a:solidFill>
                </a:rPr>
                <a:t>| &lt; 0.35: schwache Korrelation</a:t>
              </a:r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185690D2-666D-F916-1BCC-727CAC8DF433}"/>
                </a:ext>
              </a:extLst>
            </p:cNvPr>
            <p:cNvSpPr txBox="1"/>
            <p:nvPr/>
          </p:nvSpPr>
          <p:spPr>
            <a:xfrm>
              <a:off x="3612762" y="1811724"/>
              <a:ext cx="1800000" cy="21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13" b="1" dirty="0">
                  <a:solidFill>
                    <a:srgbClr val="366889"/>
                  </a:solidFill>
                </a:rPr>
                <a:t>|</a:t>
              </a:r>
              <a:r>
                <a:rPr lang="de-DE" sz="813" b="1" dirty="0" err="1">
                  <a:solidFill>
                    <a:srgbClr val="366889"/>
                  </a:solidFill>
                </a:rPr>
                <a:t>r</a:t>
              </a:r>
              <a:r>
                <a:rPr lang="de-DE" sz="813" b="1" dirty="0">
                  <a:solidFill>
                    <a:srgbClr val="366889"/>
                  </a:solidFill>
                </a:rPr>
                <a:t>| &lt; 0.5:  Korrelation</a:t>
              </a:r>
            </a:p>
          </p:txBody>
        </p:sp>
        <p:sp>
          <p:nvSpPr>
            <p:cNvPr id="89" name="Textfeld 88">
              <a:extLst>
                <a:ext uri="{FF2B5EF4-FFF2-40B4-BE49-F238E27FC236}">
                  <a16:creationId xmlns:a16="http://schemas.microsoft.com/office/drawing/2014/main" id="{E1589EB8-5B3E-8CC8-0FC5-55DD8C6A831E}"/>
                </a:ext>
              </a:extLst>
            </p:cNvPr>
            <p:cNvSpPr txBox="1"/>
            <p:nvPr/>
          </p:nvSpPr>
          <p:spPr>
            <a:xfrm>
              <a:off x="3612762" y="1928418"/>
              <a:ext cx="1800000" cy="2174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13" b="1" dirty="0">
                  <a:solidFill>
                    <a:srgbClr val="366889"/>
                  </a:solidFill>
                </a:rPr>
                <a:t>|</a:t>
              </a:r>
              <a:r>
                <a:rPr lang="de-DE" sz="813" b="1" dirty="0" err="1">
                  <a:solidFill>
                    <a:srgbClr val="366889"/>
                  </a:solidFill>
                </a:rPr>
                <a:t>r</a:t>
              </a:r>
              <a:r>
                <a:rPr lang="de-DE" sz="813" b="1" dirty="0">
                  <a:solidFill>
                    <a:srgbClr val="366889"/>
                  </a:solidFill>
                </a:rPr>
                <a:t>| ≥ 0.5:  starke Korrelation</a:t>
              </a:r>
            </a:p>
          </p:txBody>
        </p:sp>
      </p:grpSp>
      <p:sp>
        <p:nvSpPr>
          <p:cNvPr id="90" name="Textfeld 89">
            <a:extLst>
              <a:ext uri="{FF2B5EF4-FFF2-40B4-BE49-F238E27FC236}">
                <a16:creationId xmlns:a16="http://schemas.microsoft.com/office/drawing/2014/main" id="{F790E18B-A347-8E0E-924A-8408EBBDB569}"/>
              </a:ext>
            </a:extLst>
          </p:cNvPr>
          <p:cNvSpPr txBox="1"/>
          <p:nvPr/>
        </p:nvSpPr>
        <p:spPr>
          <a:xfrm>
            <a:off x="3346273" y="4801578"/>
            <a:ext cx="2500654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 err="1">
                <a:solidFill>
                  <a:srgbClr val="366889"/>
                </a:solidFill>
              </a:rPr>
              <a:t>aV</a:t>
            </a:r>
            <a:r>
              <a:rPr lang="de-DE" sz="813" b="1" dirty="0">
                <a:solidFill>
                  <a:srgbClr val="366889"/>
                </a:solidFill>
              </a:rPr>
              <a:t> = I + ß</a:t>
            </a:r>
            <a:r>
              <a:rPr lang="de-DE" sz="813" b="1" baseline="-25000" dirty="0">
                <a:solidFill>
                  <a:srgbClr val="366889"/>
                </a:solidFill>
              </a:rPr>
              <a:t>1</a:t>
            </a:r>
            <a:r>
              <a:rPr lang="de-DE" sz="813" b="1" dirty="0">
                <a:solidFill>
                  <a:srgbClr val="366889"/>
                </a:solidFill>
              </a:rPr>
              <a:t>uV</a:t>
            </a:r>
            <a:r>
              <a:rPr lang="de-DE" sz="813" b="1" baseline="-25000" dirty="0">
                <a:solidFill>
                  <a:srgbClr val="366889"/>
                </a:solidFill>
              </a:rPr>
              <a:t>1</a:t>
            </a:r>
            <a:r>
              <a:rPr lang="de-DE" sz="813" b="1" dirty="0">
                <a:solidFill>
                  <a:srgbClr val="366889"/>
                </a:solidFill>
              </a:rPr>
              <a:t> + ß</a:t>
            </a:r>
            <a:r>
              <a:rPr lang="de-DE" sz="813" b="1" baseline="-25000" dirty="0">
                <a:solidFill>
                  <a:srgbClr val="366889"/>
                </a:solidFill>
              </a:rPr>
              <a:t>2</a:t>
            </a:r>
            <a:r>
              <a:rPr lang="de-DE" sz="813" b="1" dirty="0">
                <a:solidFill>
                  <a:srgbClr val="366889"/>
                </a:solidFill>
              </a:rPr>
              <a:t>uV</a:t>
            </a:r>
            <a:r>
              <a:rPr lang="de-DE" sz="813" b="1" baseline="-25000" dirty="0">
                <a:solidFill>
                  <a:srgbClr val="366889"/>
                </a:solidFill>
              </a:rPr>
              <a:t>2</a:t>
            </a:r>
            <a:r>
              <a:rPr lang="de-DE" sz="813" b="1" dirty="0">
                <a:solidFill>
                  <a:srgbClr val="366889"/>
                </a:solidFill>
              </a:rPr>
              <a:t> + … + </a:t>
            </a:r>
            <a:r>
              <a:rPr lang="de-DE" sz="813" b="1" dirty="0" err="1">
                <a:solidFill>
                  <a:srgbClr val="366889"/>
                </a:solidFill>
              </a:rPr>
              <a:t>ß</a:t>
            </a:r>
            <a:r>
              <a:rPr lang="de-DE" sz="813" b="1" baseline="-25000" dirty="0" err="1">
                <a:solidFill>
                  <a:srgbClr val="366889"/>
                </a:solidFill>
              </a:rPr>
              <a:t>n</a:t>
            </a:r>
            <a:r>
              <a:rPr lang="de-DE" sz="813" b="1" dirty="0" err="1">
                <a:solidFill>
                  <a:srgbClr val="366889"/>
                </a:solidFill>
              </a:rPr>
              <a:t>uV</a:t>
            </a:r>
            <a:r>
              <a:rPr lang="de-DE" sz="813" b="1" baseline="-25000" dirty="0" err="1">
                <a:solidFill>
                  <a:srgbClr val="366889"/>
                </a:solidFill>
              </a:rPr>
              <a:t>n</a:t>
            </a:r>
            <a:endParaRPr lang="de-DE" sz="813" b="1" baseline="-25000" dirty="0">
              <a:solidFill>
                <a:srgbClr val="366889"/>
              </a:solidFill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73FD4BED-78A5-D0E5-DC6C-7DF29EB85E58}"/>
              </a:ext>
            </a:extLst>
          </p:cNvPr>
          <p:cNvSpPr txBox="1"/>
          <p:nvPr/>
        </p:nvSpPr>
        <p:spPr>
          <a:xfrm>
            <a:off x="5860348" y="1574031"/>
            <a:ext cx="2162897" cy="59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CHISQ.TEST.X(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kT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[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MitBeschriftung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]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7404740B-C9F9-F5FF-4E4B-4B8CB69CA863}"/>
              </a:ext>
            </a:extLst>
          </p:cNvPr>
          <p:cNvSpPr txBox="1"/>
          <p:nvPr/>
        </p:nvSpPr>
        <p:spPr>
          <a:xfrm>
            <a:off x="8036560" y="3127765"/>
            <a:ext cx="1871782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Nur wenn der Kruskal Wallis Test ein signifikantes Ergebnis hat, dann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15B30FB7-18BA-090C-0016-6EC5DFC97BDF}"/>
              </a:ext>
            </a:extLst>
          </p:cNvPr>
          <p:cNvSpPr txBox="1"/>
          <p:nvPr/>
        </p:nvSpPr>
        <p:spPr>
          <a:xfrm>
            <a:off x="8036560" y="4680757"/>
            <a:ext cx="1783519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Nur wenn die ANOVA ein signifikantes Ergebnis hat, dann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A33609A8-85FB-5B76-5270-74CFB1DDB579}"/>
              </a:ext>
            </a:extLst>
          </p:cNvPr>
          <p:cNvSpPr txBox="1"/>
          <p:nvPr/>
        </p:nvSpPr>
        <p:spPr>
          <a:xfrm>
            <a:off x="8011901" y="5580329"/>
            <a:ext cx="1767201" cy="842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chemeClr val="bg1">
                    <a:lumMod val="95000"/>
                  </a:schemeClr>
                </a:solidFill>
              </a:rPr>
              <a:t>Der </a:t>
            </a:r>
            <a:r>
              <a:rPr lang="de-DE" sz="813" b="1" i="1" dirty="0">
                <a:solidFill>
                  <a:srgbClr val="FFC000"/>
                </a:solidFill>
              </a:rPr>
              <a:t>Dunn Test</a:t>
            </a:r>
            <a:r>
              <a:rPr lang="de-DE" sz="813" b="1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de-DE" sz="813" b="1" dirty="0">
                <a:solidFill>
                  <a:schemeClr val="bg1">
                    <a:lumMod val="95000"/>
                  </a:schemeClr>
                </a:solidFill>
              </a:rPr>
              <a:t>und der </a:t>
            </a:r>
            <a:r>
              <a:rPr lang="de-DE" sz="813" b="1" i="1" dirty="0">
                <a:solidFill>
                  <a:srgbClr val="FFC000"/>
                </a:solidFill>
              </a:rPr>
              <a:t>paarweise t-Test</a:t>
            </a:r>
            <a:r>
              <a:rPr lang="de-DE" sz="813" b="1" dirty="0">
                <a:solidFill>
                  <a:schemeClr val="bg1">
                    <a:lumMod val="95000"/>
                  </a:schemeClr>
                </a:solidFill>
              </a:rPr>
              <a:t> können gelegentlich keine signifikanten paarweisen Unterschiede finden. In diesem Fall gilt die H</a:t>
            </a:r>
            <a:r>
              <a:rPr lang="de-DE" sz="813" b="1" baseline="-25000" dirty="0">
                <a:solidFill>
                  <a:schemeClr val="bg1">
                    <a:lumMod val="95000"/>
                  </a:schemeClr>
                </a:solidFill>
              </a:rPr>
              <a:t>0</a:t>
            </a:r>
            <a:r>
              <a:rPr lang="de-DE" sz="813" b="1" dirty="0">
                <a:solidFill>
                  <a:schemeClr val="bg1">
                    <a:lumMod val="95000"/>
                  </a:schemeClr>
                </a:solidFill>
              </a:rPr>
              <a:t>: Es gibt keinen Unterschied!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D455F839-346D-6DEB-C741-6D9623CDEC29}"/>
              </a:ext>
            </a:extLst>
          </p:cNvPr>
          <p:cNvSpPr txBox="1"/>
          <p:nvPr/>
        </p:nvSpPr>
        <p:spPr>
          <a:xfrm>
            <a:off x="1527170" y="3311122"/>
            <a:ext cx="14926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"metrisch"</a:t>
            </a:r>
            <a:r>
              <a:rPr lang="de-DE" sz="700" b="1" dirty="0">
                <a:solidFill>
                  <a:srgbClr val="C00000"/>
                </a:solidFill>
              </a:rPr>
              <a:t> </a:t>
            </a:r>
            <a:r>
              <a:rPr lang="de-DE" sz="900" b="1" dirty="0">
                <a:solidFill>
                  <a:srgbClr val="C00000"/>
                </a:solidFill>
              </a:rPr>
              <a:t>/</a:t>
            </a:r>
            <a:r>
              <a:rPr lang="de-DE" sz="700" b="1" dirty="0">
                <a:solidFill>
                  <a:srgbClr val="C00000"/>
                </a:solidFill>
              </a:rPr>
              <a:t> </a:t>
            </a:r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"ordinal"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874416EA-2B4C-66B0-5B37-2D3EF0576545}"/>
              </a:ext>
            </a:extLst>
          </p:cNvPr>
          <p:cNvSpPr txBox="1"/>
          <p:nvPr/>
        </p:nvSpPr>
        <p:spPr>
          <a:xfrm>
            <a:off x="332414" y="2781874"/>
            <a:ext cx="2691093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Die deskriptive Statistik wird für ordinal- und </a:t>
            </a:r>
            <a:r>
              <a:rPr lang="de-DE" sz="813" b="1" dirty="0" err="1">
                <a:solidFill>
                  <a:srgbClr val="366889"/>
                </a:solidFill>
              </a:rPr>
              <a:t>metrischskalierte</a:t>
            </a:r>
            <a:r>
              <a:rPr lang="de-DE" sz="813" b="1" dirty="0">
                <a:solidFill>
                  <a:srgbClr val="366889"/>
                </a:solidFill>
              </a:rPr>
              <a:t> Variablen separat durchgeführt!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A903675C-0727-72FA-E168-6399E4E0C2CB}"/>
              </a:ext>
            </a:extLst>
          </p:cNvPr>
          <p:cNvSpPr txBox="1"/>
          <p:nvPr/>
        </p:nvSpPr>
        <p:spPr>
          <a:xfrm>
            <a:off x="3096504" y="4014661"/>
            <a:ext cx="720069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813" b="1" dirty="0" err="1"/>
              <a:t>Pearson’s</a:t>
            </a:r>
            <a:r>
              <a:rPr lang="de-CH" sz="813" b="1" dirty="0"/>
              <a:t> </a:t>
            </a:r>
            <a:r>
              <a:rPr lang="de-CH" sz="813" b="1" dirty="0" err="1"/>
              <a:t>r</a:t>
            </a:r>
            <a:endParaRPr lang="de-DE" sz="813" b="1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5E0BAA21-1DEF-35BB-842E-D0D95E445259}"/>
              </a:ext>
            </a:extLst>
          </p:cNvPr>
          <p:cNvSpPr txBox="1"/>
          <p:nvPr/>
        </p:nvSpPr>
        <p:spPr>
          <a:xfrm>
            <a:off x="5860348" y="2198387"/>
            <a:ext cx="2135914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Die </a:t>
            </a:r>
            <a:r>
              <a:rPr lang="de-DE" sz="813" b="1" dirty="0" err="1">
                <a:solidFill>
                  <a:srgbClr val="366889"/>
                </a:solidFill>
              </a:rPr>
              <a:t>uV</a:t>
            </a:r>
            <a:r>
              <a:rPr lang="de-DE" sz="813" b="1" dirty="0">
                <a:solidFill>
                  <a:srgbClr val="366889"/>
                </a:solidFill>
              </a:rPr>
              <a:t> muss genau 2 Faktorstufen haben, sonst </a:t>
            </a:r>
            <a:r>
              <a:rPr lang="de-DE" sz="700" b="1" dirty="0">
                <a:solidFill>
                  <a:srgbClr val="366889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#WERT!</a:t>
            </a:r>
            <a:r>
              <a:rPr lang="de-DE" sz="813" b="1" dirty="0">
                <a:solidFill>
                  <a:srgbClr val="366889"/>
                </a:solidFill>
              </a:rPr>
              <a:t> Fehler</a:t>
            </a:r>
            <a:r>
              <a:rPr lang="de-CH" sz="813" b="1" dirty="0">
                <a:solidFill>
                  <a:srgbClr val="366889"/>
                </a:solidFill>
              </a:rPr>
              <a:t>!</a:t>
            </a:r>
            <a:endParaRPr lang="de-DE" sz="813" b="1" dirty="0">
              <a:solidFill>
                <a:srgbClr val="366889"/>
              </a:solidFill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166A4A4E-1839-14D6-8FCD-91E9D4983B20}"/>
              </a:ext>
            </a:extLst>
          </p:cNvPr>
          <p:cNvSpPr txBox="1"/>
          <p:nvPr/>
        </p:nvSpPr>
        <p:spPr>
          <a:xfrm>
            <a:off x="5869104" y="5681283"/>
            <a:ext cx="2135914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Die </a:t>
            </a:r>
            <a:r>
              <a:rPr lang="de-DE" sz="813" b="1" dirty="0" err="1">
                <a:solidFill>
                  <a:srgbClr val="366889"/>
                </a:solidFill>
              </a:rPr>
              <a:t>uV</a:t>
            </a:r>
            <a:r>
              <a:rPr lang="de-DE" sz="813" b="1" dirty="0">
                <a:solidFill>
                  <a:srgbClr val="366889"/>
                </a:solidFill>
              </a:rPr>
              <a:t> muss genau 2 Faktorstufen haben, sonst </a:t>
            </a:r>
            <a:r>
              <a:rPr lang="de-DE" sz="700" b="1" dirty="0">
                <a:solidFill>
                  <a:srgbClr val="366889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#WERT!</a:t>
            </a:r>
            <a:r>
              <a:rPr lang="de-DE" sz="813" b="1" dirty="0">
                <a:solidFill>
                  <a:srgbClr val="366889"/>
                </a:solidFill>
              </a:rPr>
              <a:t> Fehler</a:t>
            </a:r>
            <a:r>
              <a:rPr lang="de-CH" sz="813" b="1" dirty="0">
                <a:solidFill>
                  <a:srgbClr val="366889"/>
                </a:solidFill>
              </a:rPr>
              <a:t>!</a:t>
            </a:r>
            <a:endParaRPr lang="de-DE" sz="813" b="1" dirty="0">
              <a:solidFill>
                <a:srgbClr val="366889"/>
              </a:solidFill>
            </a:endParaRPr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D113C33D-BFE3-B1F9-EA84-1B77F0B48D27}"/>
              </a:ext>
            </a:extLst>
          </p:cNvPr>
          <p:cNvSpPr txBox="1"/>
          <p:nvPr/>
        </p:nvSpPr>
        <p:spPr>
          <a:xfrm>
            <a:off x="5860348" y="742188"/>
            <a:ext cx="1321196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813" b="1" dirty="0"/>
              <a:t>Χ</a:t>
            </a:r>
            <a:r>
              <a:rPr lang="de-CH" sz="813" b="1" baseline="30000" dirty="0"/>
              <a:t>2</a:t>
            </a:r>
            <a:r>
              <a:rPr lang="de-CH" sz="813" b="1" dirty="0"/>
              <a:t>-Unabhängigkeitstest</a:t>
            </a:r>
            <a:endParaRPr lang="de-DE" sz="813" b="1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628B3C02-AB66-E82E-DFC9-08675670590F}"/>
              </a:ext>
            </a:extLst>
          </p:cNvPr>
          <p:cNvSpPr txBox="1"/>
          <p:nvPr/>
        </p:nvSpPr>
        <p:spPr>
          <a:xfrm>
            <a:off x="5860348" y="3539885"/>
            <a:ext cx="2135914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Bei gerichteten Hypothesen wird der p-Wert automatisch angepasst. </a:t>
            </a:r>
          </a:p>
        </p:txBody>
      </p:sp>
      <p:sp>
        <p:nvSpPr>
          <p:cNvPr id="103" name="Textfeld 102">
            <a:extLst>
              <a:ext uri="{FF2B5EF4-FFF2-40B4-BE49-F238E27FC236}">
                <a16:creationId xmlns:a16="http://schemas.microsoft.com/office/drawing/2014/main" id="{FF7E7094-65EC-79C1-BCF2-6A4526186B59}"/>
              </a:ext>
            </a:extLst>
          </p:cNvPr>
          <p:cNvSpPr txBox="1"/>
          <p:nvPr/>
        </p:nvSpPr>
        <p:spPr>
          <a:xfrm>
            <a:off x="5860348" y="3959322"/>
            <a:ext cx="2135914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Die </a:t>
            </a:r>
            <a:r>
              <a:rPr lang="de-DE" sz="813" b="1" dirty="0" err="1">
                <a:solidFill>
                  <a:srgbClr val="366889"/>
                </a:solidFill>
              </a:rPr>
              <a:t>uV</a:t>
            </a:r>
            <a:r>
              <a:rPr lang="de-DE" sz="813" b="1" dirty="0">
                <a:solidFill>
                  <a:srgbClr val="366889"/>
                </a:solidFill>
              </a:rPr>
              <a:t> muss genau 2 Faktorstufen haben, sonst </a:t>
            </a:r>
            <a:r>
              <a:rPr lang="de-DE" sz="700" b="1" dirty="0">
                <a:solidFill>
                  <a:srgbClr val="366889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#WERT!</a:t>
            </a:r>
            <a:r>
              <a:rPr lang="de-DE" sz="813" b="1" dirty="0">
                <a:solidFill>
                  <a:srgbClr val="366889"/>
                </a:solidFill>
              </a:rPr>
              <a:t> Fehler</a:t>
            </a:r>
            <a:r>
              <a:rPr lang="de-CH" sz="813" b="1" dirty="0">
                <a:solidFill>
                  <a:srgbClr val="366889"/>
                </a:solidFill>
              </a:rPr>
              <a:t>!</a:t>
            </a:r>
            <a:endParaRPr lang="de-DE" sz="813" b="1" dirty="0">
              <a:solidFill>
                <a:srgbClr val="366889"/>
              </a:solidFill>
            </a:endParaRP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F057A516-2088-E3E1-3A17-33F2A2C61382}"/>
              </a:ext>
            </a:extLst>
          </p:cNvPr>
          <p:cNvSpPr txBox="1"/>
          <p:nvPr/>
        </p:nvSpPr>
        <p:spPr>
          <a:xfrm>
            <a:off x="5860348" y="5075064"/>
            <a:ext cx="2135914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Bei gerichteten Hypothesen wird der p-Wert automatisch angepasst. 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D029409A-1DA5-49DF-92DC-000E59230666}"/>
              </a:ext>
            </a:extLst>
          </p:cNvPr>
          <p:cNvSpPr txBox="1"/>
          <p:nvPr/>
        </p:nvSpPr>
        <p:spPr>
          <a:xfrm>
            <a:off x="7111353" y="1275712"/>
            <a:ext cx="10613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WAHR / FALSCH</a:t>
            </a:r>
          </a:p>
        </p:txBody>
      </p:sp>
      <p:sp>
        <p:nvSpPr>
          <p:cNvPr id="107" name="Textfeld 106">
            <a:extLst>
              <a:ext uri="{FF2B5EF4-FFF2-40B4-BE49-F238E27FC236}">
                <a16:creationId xmlns:a16="http://schemas.microsoft.com/office/drawing/2014/main" id="{27D35C21-3F4A-7385-78FD-96DB85C6EE81}"/>
              </a:ext>
            </a:extLst>
          </p:cNvPr>
          <p:cNvSpPr txBox="1"/>
          <p:nvPr/>
        </p:nvSpPr>
        <p:spPr>
          <a:xfrm>
            <a:off x="7172649" y="1837039"/>
            <a:ext cx="10613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WAHR / FALSCH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F2611EC9-9ECA-0CF1-BF53-690678A6AF1B}"/>
              </a:ext>
            </a:extLst>
          </p:cNvPr>
          <p:cNvSpPr txBox="1"/>
          <p:nvPr/>
        </p:nvSpPr>
        <p:spPr>
          <a:xfrm>
            <a:off x="6484533" y="1702120"/>
            <a:ext cx="2072402" cy="21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0" b="1" dirty="0">
                <a:solidFill>
                  <a:srgbClr val="C00000"/>
                </a:solidFill>
                <a:ea typeface="MesloLGSDZ Nerd Font" panose="020B0609030804020204" pitchFamily="49" charset="0"/>
                <a:cs typeface="MesloLGSDZ Nerd Font" panose="020B0609030804020204" pitchFamily="49" charset="0"/>
              </a:rPr>
              <a:t>Kontingenztabelle ohne Beschriftung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ADFAECE9-81A4-522A-FE6E-587F9A578965}"/>
              </a:ext>
            </a:extLst>
          </p:cNvPr>
          <p:cNvSpPr txBox="1"/>
          <p:nvPr/>
        </p:nvSpPr>
        <p:spPr>
          <a:xfrm>
            <a:off x="3703924" y="3054892"/>
            <a:ext cx="2083673" cy="54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13" b="1" dirty="0">
                <a:solidFill>
                  <a:schemeClr val="bg1">
                    <a:lumMod val="95000"/>
                  </a:schemeClr>
                </a:solidFill>
              </a:rPr>
              <a:t>Werte für gerichtete Hypothesen: </a:t>
            </a:r>
          </a:p>
          <a:p>
            <a:r>
              <a:rPr lang="de-CH" sz="700" b="1" dirty="0">
                <a:solidFill>
                  <a:schemeClr val="bg1">
                    <a:lumMod val="95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"links", "rechts", "ungerichtet", </a:t>
            </a:r>
          </a:p>
          <a:p>
            <a:r>
              <a:rPr lang="de-CH" sz="700" b="1" dirty="0">
                <a:solidFill>
                  <a:schemeClr val="bg1">
                    <a:lumMod val="95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"grösser", "kleiner", "ungleich»</a:t>
            </a:r>
          </a:p>
          <a:p>
            <a:r>
              <a:rPr lang="de-CH" sz="700" b="1" dirty="0">
                <a:solidFill>
                  <a:schemeClr val="bg1">
                    <a:lumMod val="95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Ohne Angabe = "ungerichtet"</a:t>
            </a:r>
            <a:endParaRPr lang="de-DE" sz="700" b="1" dirty="0">
              <a:solidFill>
                <a:schemeClr val="bg1">
                  <a:lumMod val="95000"/>
                </a:schemeClr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B94ECED3-FAC8-E99A-5854-A724A87F34FE}"/>
              </a:ext>
            </a:extLst>
          </p:cNvPr>
          <p:cNvSpPr txBox="1"/>
          <p:nvPr/>
        </p:nvSpPr>
        <p:spPr>
          <a:xfrm>
            <a:off x="6525887" y="3003062"/>
            <a:ext cx="99027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WAHR / FALSCH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AB735550-C9B5-F764-1625-531EECE7748B}"/>
              </a:ext>
            </a:extLst>
          </p:cNvPr>
          <p:cNvSpPr txBox="1"/>
          <p:nvPr/>
        </p:nvSpPr>
        <p:spPr>
          <a:xfrm>
            <a:off x="5860348" y="3243922"/>
            <a:ext cx="2135914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13" b="1" dirty="0">
                <a:solidFill>
                  <a:srgbClr val="366889"/>
                </a:solidFill>
              </a:rPr>
              <a:t>Für unabhängige Stichproben heisst der </a:t>
            </a:r>
            <a:r>
              <a:rPr lang="de-CH" sz="813" b="1" dirty="0" err="1">
                <a:solidFill>
                  <a:srgbClr val="366889"/>
                </a:solidFill>
              </a:rPr>
              <a:t>Wilcoxon</a:t>
            </a:r>
            <a:r>
              <a:rPr lang="de-CH" sz="813" b="1" dirty="0">
                <a:solidFill>
                  <a:srgbClr val="366889"/>
                </a:solidFill>
              </a:rPr>
              <a:t>-Test auch Mann U-Test. </a:t>
            </a:r>
            <a:endParaRPr lang="de-DE" sz="813" b="1" dirty="0">
              <a:solidFill>
                <a:srgbClr val="366889"/>
              </a:solidFill>
            </a:endParaRP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A890C75F-08CE-721F-645D-20337FE0E0C0}"/>
              </a:ext>
            </a:extLst>
          </p:cNvPr>
          <p:cNvSpPr txBox="1"/>
          <p:nvPr/>
        </p:nvSpPr>
        <p:spPr>
          <a:xfrm>
            <a:off x="6479903" y="4759859"/>
            <a:ext cx="14803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WAHR / FALSCH</a:t>
            </a:r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8DF57B78-B6BA-4A4F-3661-113DA4B4DF36}"/>
              </a:ext>
            </a:extLst>
          </p:cNvPr>
          <p:cNvSpPr txBox="1"/>
          <p:nvPr/>
        </p:nvSpPr>
        <p:spPr>
          <a:xfrm>
            <a:off x="332414" y="2320992"/>
            <a:ext cx="2691093" cy="467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C00000"/>
                </a:solidFill>
              </a:rPr>
              <a:t>Die gleiche Funktion wird für die deskriptive Statistik von ordinal- und </a:t>
            </a:r>
            <a:r>
              <a:rPr lang="de-DE" sz="813" b="1" dirty="0" err="1">
                <a:solidFill>
                  <a:srgbClr val="C00000"/>
                </a:solidFill>
              </a:rPr>
              <a:t>metrischskalierten</a:t>
            </a:r>
            <a:r>
              <a:rPr lang="de-DE" sz="813" b="1" dirty="0">
                <a:solidFill>
                  <a:srgbClr val="C00000"/>
                </a:solidFill>
              </a:rPr>
              <a:t> Variablen verwendet!</a:t>
            </a:r>
          </a:p>
        </p:txBody>
      </p:sp>
      <p:sp>
        <p:nvSpPr>
          <p:cNvPr id="131" name="Textfeld 130">
            <a:extLst>
              <a:ext uri="{FF2B5EF4-FFF2-40B4-BE49-F238E27FC236}">
                <a16:creationId xmlns:a16="http://schemas.microsoft.com/office/drawing/2014/main" id="{3294C1D8-D2F1-3AD3-B94D-AA77A36BABCD}"/>
              </a:ext>
            </a:extLst>
          </p:cNvPr>
          <p:cNvSpPr txBox="1"/>
          <p:nvPr/>
        </p:nvSpPr>
        <p:spPr>
          <a:xfrm>
            <a:off x="8036560" y="2204452"/>
            <a:ext cx="1826105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Die </a:t>
            </a:r>
            <a:r>
              <a:rPr lang="de-DE" sz="813" b="1" dirty="0" err="1">
                <a:solidFill>
                  <a:srgbClr val="366889"/>
                </a:solidFill>
              </a:rPr>
              <a:t>uV</a:t>
            </a:r>
            <a:r>
              <a:rPr lang="de-DE" sz="813" b="1" dirty="0">
                <a:solidFill>
                  <a:srgbClr val="366889"/>
                </a:solidFill>
              </a:rPr>
              <a:t> hat mehr als 2 Faktorstufen</a:t>
            </a:r>
          </a:p>
        </p:txBody>
      </p:sp>
      <p:sp>
        <p:nvSpPr>
          <p:cNvPr id="132" name="Textfeld 131">
            <a:extLst>
              <a:ext uri="{FF2B5EF4-FFF2-40B4-BE49-F238E27FC236}">
                <a16:creationId xmlns:a16="http://schemas.microsoft.com/office/drawing/2014/main" id="{2CF04CB0-09C0-AC2F-5B85-2D0AB9E1DF68}"/>
              </a:ext>
            </a:extLst>
          </p:cNvPr>
          <p:cNvSpPr txBox="1"/>
          <p:nvPr/>
        </p:nvSpPr>
        <p:spPr>
          <a:xfrm>
            <a:off x="7145322" y="6363739"/>
            <a:ext cx="9603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WAHR / FALSCH</a:t>
            </a:r>
          </a:p>
        </p:txBody>
      </p:sp>
      <p:sp>
        <p:nvSpPr>
          <p:cNvPr id="135" name="Textfeld 134">
            <a:extLst>
              <a:ext uri="{FF2B5EF4-FFF2-40B4-BE49-F238E27FC236}">
                <a16:creationId xmlns:a16="http://schemas.microsoft.com/office/drawing/2014/main" id="{6DE2FD13-1577-5BA7-B428-7F7A77A3E25A}"/>
              </a:ext>
            </a:extLst>
          </p:cNvPr>
          <p:cNvSpPr txBox="1"/>
          <p:nvPr/>
        </p:nvSpPr>
        <p:spPr>
          <a:xfrm>
            <a:off x="3096504" y="1082716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 err="1">
                <a:solidFill>
                  <a:srgbClr val="366889"/>
                </a:solidFill>
              </a:rPr>
              <a:t>Cramer‘s</a:t>
            </a:r>
            <a:r>
              <a:rPr lang="de-DE" sz="813" b="1" dirty="0">
                <a:solidFill>
                  <a:srgbClr val="366889"/>
                </a:solidFill>
              </a:rPr>
              <a:t> V hat kein Vorzeichen!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4F63896-85ED-5389-433E-DF2C99996112}"/>
              </a:ext>
            </a:extLst>
          </p:cNvPr>
          <p:cNvSpPr txBox="1"/>
          <p:nvPr/>
        </p:nvSpPr>
        <p:spPr>
          <a:xfrm>
            <a:off x="311879" y="5667616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C00000"/>
                </a:solidFill>
              </a:rPr>
              <a:t>Visualisierung: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A5A9198-68E0-7D6C-6D60-2469D99C4EE3}"/>
              </a:ext>
            </a:extLst>
          </p:cNvPr>
          <p:cNvSpPr txBox="1"/>
          <p:nvPr/>
        </p:nvSpPr>
        <p:spPr>
          <a:xfrm>
            <a:off x="1423576" y="5940850"/>
            <a:ext cx="1490014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dirty="0" err="1">
                <a:solidFill>
                  <a:srgbClr val="C00000"/>
                </a:solidFill>
              </a:rPr>
              <a:t>Säulendiagram</a:t>
            </a:r>
            <a:r>
              <a:rPr lang="de-DE" sz="813" dirty="0">
                <a:solidFill>
                  <a:srgbClr val="C00000"/>
                </a:solidFill>
              </a:rPr>
              <a:t> (ordinal)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F486E89-8A68-6CBB-B81F-4EB3C850E650}"/>
              </a:ext>
            </a:extLst>
          </p:cNvPr>
          <p:cNvSpPr txBox="1"/>
          <p:nvPr/>
        </p:nvSpPr>
        <p:spPr>
          <a:xfrm>
            <a:off x="493211" y="6094957"/>
            <a:ext cx="109560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i="1" dirty="0">
                <a:solidFill>
                  <a:srgbClr val="C00000"/>
                </a:solidFill>
              </a:rPr>
              <a:t>Mehrere Variablen: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C2DE6F5-82A6-E355-CE92-75494F1DB2B6}"/>
              </a:ext>
            </a:extLst>
          </p:cNvPr>
          <p:cNvSpPr txBox="1"/>
          <p:nvPr/>
        </p:nvSpPr>
        <p:spPr>
          <a:xfrm>
            <a:off x="564192" y="5815138"/>
            <a:ext cx="2395546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i="1" dirty="0">
                <a:solidFill>
                  <a:srgbClr val="C00000"/>
                </a:solidFill>
              </a:rPr>
              <a:t>Einzelne Variable:   </a:t>
            </a:r>
            <a:r>
              <a:rPr lang="de-DE" sz="813" dirty="0" err="1">
                <a:solidFill>
                  <a:srgbClr val="C00000"/>
                </a:solidFill>
              </a:rPr>
              <a:t>Histogram</a:t>
            </a:r>
            <a:r>
              <a:rPr lang="de-DE" sz="813" dirty="0">
                <a:solidFill>
                  <a:srgbClr val="C00000"/>
                </a:solidFill>
              </a:rPr>
              <a:t> (metrisch)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66EE473-F43D-DE48-BCC1-8873A40D482F}"/>
              </a:ext>
            </a:extLst>
          </p:cNvPr>
          <p:cNvSpPr txBox="1"/>
          <p:nvPr/>
        </p:nvSpPr>
        <p:spPr>
          <a:xfrm>
            <a:off x="1411793" y="6091246"/>
            <a:ext cx="1554219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dirty="0">
                <a:solidFill>
                  <a:srgbClr val="C00000"/>
                </a:solidFill>
              </a:rPr>
              <a:t>Kastengrafik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2A0399A-C36F-0498-1AF9-A5604869F5C9}"/>
              </a:ext>
            </a:extLst>
          </p:cNvPr>
          <p:cNvSpPr txBox="1"/>
          <p:nvPr/>
        </p:nvSpPr>
        <p:spPr>
          <a:xfrm>
            <a:off x="371023" y="981227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C00000"/>
                </a:solidFill>
              </a:rPr>
              <a:t>Visualisierung: Säulendiagramm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EB6B2F7-F587-935A-2173-44EC0C74EDF7}"/>
              </a:ext>
            </a:extLst>
          </p:cNvPr>
          <p:cNvSpPr txBox="1"/>
          <p:nvPr/>
        </p:nvSpPr>
        <p:spPr>
          <a:xfrm>
            <a:off x="411972" y="1986180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C00000"/>
                </a:solidFill>
              </a:rPr>
              <a:t>Visualisierung: </a:t>
            </a:r>
            <a:r>
              <a:rPr lang="de-DE" sz="813" b="1" dirty="0" err="1">
                <a:solidFill>
                  <a:srgbClr val="C00000"/>
                </a:solidFill>
              </a:rPr>
              <a:t>Blasendiagram</a:t>
            </a:r>
            <a:endParaRPr lang="de-DE" sz="813" b="1" dirty="0">
              <a:solidFill>
                <a:srgbClr val="C00000"/>
              </a:solidFill>
            </a:endParaRP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51A90AA2-0DCF-E328-BD86-A39D896BD6D9}"/>
              </a:ext>
            </a:extLst>
          </p:cNvPr>
          <p:cNvGrpSpPr/>
          <p:nvPr/>
        </p:nvGrpSpPr>
        <p:grpSpPr>
          <a:xfrm>
            <a:off x="7471911" y="133845"/>
            <a:ext cx="2616770" cy="924674"/>
            <a:chOff x="7960219" y="153464"/>
            <a:chExt cx="2159178" cy="924674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B0CBC994-049C-00B6-004C-9C4BFE77453B}"/>
                </a:ext>
              </a:extLst>
            </p:cNvPr>
            <p:cNvSpPr/>
            <p:nvPr/>
          </p:nvSpPr>
          <p:spPr>
            <a:xfrm>
              <a:off x="7960219" y="153464"/>
              <a:ext cx="1818883" cy="92467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60F234E-D665-9ADE-4B02-734D4AE3178D}"/>
                </a:ext>
              </a:extLst>
            </p:cNvPr>
            <p:cNvSpPr txBox="1"/>
            <p:nvPr/>
          </p:nvSpPr>
          <p:spPr>
            <a:xfrm>
              <a:off x="7967230" y="164373"/>
              <a:ext cx="5661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b="1" dirty="0" err="1"/>
                <a:t>z</a:t>
              </a:r>
              <a:r>
                <a:rPr lang="de-DE" sz="1000" b="1" dirty="0"/>
                <a:t>-TEST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9947C391-4347-C288-2F2D-584BCB3C574B}"/>
                </a:ext>
              </a:extLst>
            </p:cNvPr>
            <p:cNvSpPr txBox="1"/>
            <p:nvPr/>
          </p:nvSpPr>
          <p:spPr>
            <a:xfrm>
              <a:off x="7996700" y="400919"/>
              <a:ext cx="9284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err="1"/>
                <a:t>z</a:t>
              </a:r>
              <a:r>
                <a:rPr lang="de-DE" sz="800" dirty="0"/>
                <a:t>-Wert ➜ p-Wert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4B97748-E453-5B2E-A60A-69CC3FC860BB}"/>
                </a:ext>
              </a:extLst>
            </p:cNvPr>
            <p:cNvSpPr txBox="1"/>
            <p:nvPr/>
          </p:nvSpPr>
          <p:spPr>
            <a:xfrm>
              <a:off x="7996700" y="708338"/>
              <a:ext cx="92845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p-Wert ➜ z-Wert</a:t>
              </a:r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469474C8-2B14-C7CE-0DD5-7DCF121D573A}"/>
                </a:ext>
              </a:extLst>
            </p:cNvPr>
            <p:cNvSpPr txBox="1"/>
            <p:nvPr/>
          </p:nvSpPr>
          <p:spPr>
            <a:xfrm>
              <a:off x="7996700" y="524207"/>
              <a:ext cx="21226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NORM.VERT(</a:t>
              </a:r>
              <a:r>
                <a:rPr lang="de-DE" sz="800" dirty="0" err="1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zW</a:t>
              </a:r>
              <a:r>
                <a:rPr lang="de-DE" sz="800" dirty="0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; [</a:t>
              </a:r>
              <a:r>
                <a:rPr lang="de-DE" sz="800" dirty="0" err="1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mw</a:t>
              </a:r>
              <a:r>
                <a:rPr lang="de-DE" sz="800" dirty="0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]; [</a:t>
              </a:r>
              <a:r>
                <a:rPr lang="de-DE" sz="800" dirty="0" err="1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sd</a:t>
              </a:r>
              <a:r>
                <a:rPr lang="de-DE" sz="800" dirty="0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]; WAHR)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F971BB64-E066-F51C-ED60-C43C90892E83}"/>
                </a:ext>
              </a:extLst>
            </p:cNvPr>
            <p:cNvSpPr txBox="1"/>
            <p:nvPr/>
          </p:nvSpPr>
          <p:spPr>
            <a:xfrm>
              <a:off x="7996700" y="831626"/>
              <a:ext cx="168507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NORM.INV(</a:t>
              </a:r>
              <a:r>
                <a:rPr lang="de-DE" sz="800" dirty="0" err="1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pW</a:t>
              </a:r>
              <a:r>
                <a:rPr lang="de-DE" sz="800" dirty="0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; [</a:t>
              </a:r>
              <a:r>
                <a:rPr lang="de-DE" sz="800" dirty="0" err="1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mw</a:t>
              </a:r>
              <a:r>
                <a:rPr lang="de-DE" sz="800" dirty="0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]; [</a:t>
              </a:r>
              <a:r>
                <a:rPr lang="de-DE" sz="800" dirty="0" err="1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sd</a:t>
              </a:r>
              <a:r>
                <a:rPr lang="de-DE" sz="800" dirty="0">
                  <a:latin typeface="MesloLGSDZ Nerd Font" panose="020B0609030804020204" pitchFamily="49" charset="0"/>
                  <a:ea typeface="MesloLGSDZ Nerd Font" panose="020B0609030804020204" pitchFamily="49" charset="0"/>
                  <a:cs typeface="MesloLGSDZ Nerd Font" panose="020B0609030804020204" pitchFamily="49" charset="0"/>
                </a:rPr>
                <a:t>)]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710A46D2-4325-3C0E-9A4E-E80018B4D26A}"/>
              </a:ext>
            </a:extLst>
          </p:cNvPr>
          <p:cNvSpPr/>
          <p:nvPr/>
        </p:nvSpPr>
        <p:spPr>
          <a:xfrm>
            <a:off x="5575897" y="92227"/>
            <a:ext cx="467804" cy="443184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A7A79A3-358B-C3CD-2A62-586B7F4B8885}"/>
              </a:ext>
            </a:extLst>
          </p:cNvPr>
          <p:cNvSpPr/>
          <p:nvPr/>
        </p:nvSpPr>
        <p:spPr>
          <a:xfrm>
            <a:off x="6695607" y="90139"/>
            <a:ext cx="467804" cy="44318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2351AA5-3D42-5842-F874-1217F5937EB0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 flipV="1">
            <a:off x="6043701" y="311731"/>
            <a:ext cx="651906" cy="2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00E537C6-43F7-2EDD-C9EF-28D59D132755}"/>
              </a:ext>
            </a:extLst>
          </p:cNvPr>
          <p:cNvSpPr txBox="1"/>
          <p:nvPr/>
        </p:nvSpPr>
        <p:spPr>
          <a:xfrm>
            <a:off x="6715623" y="198582"/>
            <a:ext cx="633651" cy="216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 err="1">
                <a:solidFill>
                  <a:schemeClr val="bg1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endParaRPr lang="de-DE" sz="800" dirty="0">
              <a:solidFill>
                <a:schemeClr val="bg1"/>
              </a:solidFill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4B1F911-358F-2A33-99D4-C4280CA73774}"/>
              </a:ext>
            </a:extLst>
          </p:cNvPr>
          <p:cNvSpPr txBox="1"/>
          <p:nvPr/>
        </p:nvSpPr>
        <p:spPr>
          <a:xfrm>
            <a:off x="5524929" y="198582"/>
            <a:ext cx="633651" cy="216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endParaRPr lang="de-DE" sz="8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A9C9D73-AA14-3876-C450-C3FE9DC6E4A0}"/>
              </a:ext>
            </a:extLst>
          </p:cNvPr>
          <p:cNvSpPr txBox="1"/>
          <p:nvPr/>
        </p:nvSpPr>
        <p:spPr>
          <a:xfrm>
            <a:off x="5934277" y="131856"/>
            <a:ext cx="8148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800" dirty="0">
                <a:ea typeface="MesloLGSDZ Nerd Font" panose="020B0609030804020204" pitchFamily="49" charset="0"/>
                <a:cs typeface="MesloLGSDZ Nerd Font" panose="020B0609030804020204" pitchFamily="49" charset="0"/>
              </a:rPr>
              <a:t>beeinflusst</a:t>
            </a:r>
            <a:endParaRPr lang="de-DE" sz="800" dirty="0"/>
          </a:p>
        </p:txBody>
      </p: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7F246EBF-12DC-190A-5C39-FFF16FA7466F}"/>
              </a:ext>
            </a:extLst>
          </p:cNvPr>
          <p:cNvCxnSpPr>
            <a:cxnSpLocks/>
          </p:cNvCxnSpPr>
          <p:nvPr/>
        </p:nvCxnSpPr>
        <p:spPr>
          <a:xfrm rot="16200000" flipH="1">
            <a:off x="-395063" y="3424029"/>
            <a:ext cx="6840000" cy="14387"/>
          </a:xfrm>
          <a:prstGeom prst="line">
            <a:avLst/>
          </a:prstGeom>
          <a:ln>
            <a:solidFill>
              <a:srgbClr val="3668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B878798A-6A09-72C0-3998-7519D74F4870}"/>
              </a:ext>
            </a:extLst>
          </p:cNvPr>
          <p:cNvSpPr txBox="1"/>
          <p:nvPr/>
        </p:nvSpPr>
        <p:spPr>
          <a:xfrm>
            <a:off x="8947078" y="3013228"/>
            <a:ext cx="10613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WAHR / FALSCH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C3068A60-5D6F-E458-219D-FD089A9A6B01}"/>
              </a:ext>
            </a:extLst>
          </p:cNvPr>
          <p:cNvSpPr txBox="1"/>
          <p:nvPr/>
        </p:nvSpPr>
        <p:spPr>
          <a:xfrm>
            <a:off x="8947078" y="4554685"/>
            <a:ext cx="10613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b="1" dirty="0">
                <a:solidFill>
                  <a:srgbClr val="C00000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WAHR / FALSCH</a:t>
            </a:r>
          </a:p>
        </p:txBody>
      </p:sp>
    </p:spTree>
    <p:extLst>
      <p:ext uri="{BB962C8B-B14F-4D97-AF65-F5344CB8AC3E}">
        <p14:creationId xmlns:p14="http://schemas.microsoft.com/office/powerpoint/2010/main" val="105061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hteck 109">
            <a:extLst>
              <a:ext uri="{FF2B5EF4-FFF2-40B4-BE49-F238E27FC236}">
                <a16:creationId xmlns:a16="http://schemas.microsoft.com/office/drawing/2014/main" id="{933D9A9C-BBBE-D867-613B-7B04746C1FF1}"/>
              </a:ext>
            </a:extLst>
          </p:cNvPr>
          <p:cNvSpPr/>
          <p:nvPr/>
        </p:nvSpPr>
        <p:spPr>
          <a:xfrm>
            <a:off x="3282225" y="5950826"/>
            <a:ext cx="3487231" cy="686753"/>
          </a:xfrm>
          <a:prstGeom prst="rect">
            <a:avLst/>
          </a:prstGeom>
          <a:solidFill>
            <a:srgbClr val="3668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3B6A80E-9C5A-0306-5BB1-C00E01F334D1}"/>
              </a:ext>
            </a:extLst>
          </p:cNvPr>
          <p:cNvSpPr/>
          <p:nvPr/>
        </p:nvSpPr>
        <p:spPr>
          <a:xfrm>
            <a:off x="156576" y="3937323"/>
            <a:ext cx="2958695" cy="23944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63"/>
          </a:p>
        </p:txBody>
      </p:sp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01E4C08C-CC37-2A82-9C28-46BACD97389A}"/>
              </a:ext>
            </a:extLst>
          </p:cNvPr>
          <p:cNvCxnSpPr>
            <a:cxnSpLocks/>
          </p:cNvCxnSpPr>
          <p:nvPr/>
        </p:nvCxnSpPr>
        <p:spPr>
          <a:xfrm rot="16200000" flipH="1">
            <a:off x="-138213" y="3424029"/>
            <a:ext cx="6840000" cy="14387"/>
          </a:xfrm>
          <a:prstGeom prst="line">
            <a:avLst/>
          </a:prstGeom>
          <a:ln>
            <a:solidFill>
              <a:srgbClr val="3668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34EE3F9B-C7A5-4BD7-876F-3A94D2160A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43016" y="3424030"/>
            <a:ext cx="6840000" cy="14387"/>
          </a:xfrm>
          <a:prstGeom prst="line">
            <a:avLst/>
          </a:prstGeom>
          <a:ln>
            <a:solidFill>
              <a:srgbClr val="3668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9B29290-0532-EE8B-08A1-FAC0A7DC8EE9}"/>
              </a:ext>
            </a:extLst>
          </p:cNvPr>
          <p:cNvSpPr txBox="1"/>
          <p:nvPr/>
        </p:nvSpPr>
        <p:spPr>
          <a:xfrm>
            <a:off x="177206" y="639441"/>
            <a:ext cx="2182009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3" b="1" dirty="0"/>
              <a:t>Spalten aus der Datentabelle extrahieren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75CADE6-3CF0-8B60-B72E-9840AFACF4DB}"/>
              </a:ext>
            </a:extLst>
          </p:cNvPr>
          <p:cNvSpPr txBox="1"/>
          <p:nvPr/>
        </p:nvSpPr>
        <p:spPr>
          <a:xfrm>
            <a:off x="181500" y="856873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TABELLEN.AUSWAHL(TABNAME; SPNAMEN)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976F8C6-E542-BEDB-5603-4CB40F2C95A9}"/>
              </a:ext>
            </a:extLst>
          </p:cNvPr>
          <p:cNvSpPr txBox="1"/>
          <p:nvPr/>
        </p:nvSpPr>
        <p:spPr>
          <a:xfrm>
            <a:off x="233551" y="1444080"/>
            <a:ext cx="564578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>
                <a:solidFill>
                  <a:schemeClr val="bg2">
                    <a:lumMod val="50000"/>
                  </a:schemeClr>
                </a:solidFill>
              </a:rPr>
              <a:t>Beispiel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7CB3A21-84CD-09C7-C7E1-C5C64C4D8CD0}"/>
              </a:ext>
            </a:extLst>
          </p:cNvPr>
          <p:cNvSpPr txBox="1"/>
          <p:nvPr/>
        </p:nvSpPr>
        <p:spPr>
          <a:xfrm>
            <a:off x="209596" y="4327497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SCHNELL.KODIEREN(WERTE; SORTIERUNG)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81880F7-CE2B-A09C-8636-C98ABF48F620}"/>
              </a:ext>
            </a:extLst>
          </p:cNvPr>
          <p:cNvSpPr txBox="1"/>
          <p:nvPr/>
        </p:nvSpPr>
        <p:spPr>
          <a:xfrm>
            <a:off x="3455181" y="1532545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ENTFERNE.FEHLER(Wertematrix)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8804DE1-B3FD-94BD-9F5B-DE3339351B24}"/>
              </a:ext>
            </a:extLst>
          </p:cNvPr>
          <p:cNvSpPr txBox="1"/>
          <p:nvPr/>
        </p:nvSpPr>
        <p:spPr>
          <a:xfrm>
            <a:off x="181500" y="1015015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Leere Zellen werden in </a:t>
            </a:r>
            <a:r>
              <a:rPr lang="de-DE" sz="813" b="1" dirty="0">
                <a:solidFill>
                  <a:srgbClr val="366889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#NV</a:t>
            </a:r>
            <a:r>
              <a:rPr lang="de-DE" sz="813" b="1" dirty="0">
                <a:solidFill>
                  <a:srgbClr val="366889"/>
                </a:solidFill>
              </a:rPr>
              <a:t> umgewandelt.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7647C73-23C7-D644-D050-0E9313E7058F}"/>
              </a:ext>
            </a:extLst>
          </p:cNvPr>
          <p:cNvSpPr txBox="1"/>
          <p:nvPr/>
        </p:nvSpPr>
        <p:spPr>
          <a:xfrm>
            <a:off x="266025" y="5539418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DUMMY.CODING(Werte; [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MitBeschriftung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])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144BD3D-0D76-5C28-6F5A-EEF6775E35F7}"/>
              </a:ext>
            </a:extLst>
          </p:cNvPr>
          <p:cNvSpPr txBox="1"/>
          <p:nvPr/>
        </p:nvSpPr>
        <p:spPr>
          <a:xfrm>
            <a:off x="6753910" y="129692"/>
            <a:ext cx="12522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/>
              <a:t>Matrix-Funktionen</a:t>
            </a:r>
            <a:endParaRPr lang="de-DE" sz="813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45513DD-6480-A080-6B61-2D6E57C60D65}"/>
              </a:ext>
            </a:extLst>
          </p:cNvPr>
          <p:cNvSpPr txBox="1"/>
          <p:nvPr/>
        </p:nvSpPr>
        <p:spPr>
          <a:xfrm>
            <a:off x="6922117" y="439937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SPALTENSUMME(Matrix)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358E948-BCD5-802F-76A1-A2638930246A}"/>
              </a:ext>
            </a:extLst>
          </p:cNvPr>
          <p:cNvSpPr txBox="1"/>
          <p:nvPr/>
        </p:nvSpPr>
        <p:spPr>
          <a:xfrm>
            <a:off x="6922117" y="640975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ZEILENSUMME(Matrix)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DB7EF93-3A72-A12A-63E4-15EEEBA3E9C9}"/>
              </a:ext>
            </a:extLst>
          </p:cNvPr>
          <p:cNvSpPr txBox="1"/>
          <p:nvPr/>
        </p:nvSpPr>
        <p:spPr>
          <a:xfrm>
            <a:off x="6922117" y="1435159"/>
            <a:ext cx="2719346" cy="46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MDREIECK(Länge; 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       [Orientierung];</a:t>
            </a:r>
          </a:p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       [Strikt])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8B403E6-7AD9-AEFA-B113-09CB59A84744}"/>
              </a:ext>
            </a:extLst>
          </p:cNvPr>
          <p:cNvSpPr txBox="1"/>
          <p:nvPr/>
        </p:nvSpPr>
        <p:spPr>
          <a:xfrm>
            <a:off x="6922117" y="2399412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MDIMENSION(Matrix)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A214DD9-91B4-649D-48D9-32327D7C7D16}"/>
              </a:ext>
            </a:extLst>
          </p:cNvPr>
          <p:cNvSpPr txBox="1"/>
          <p:nvPr/>
        </p:nvSpPr>
        <p:spPr>
          <a:xfrm>
            <a:off x="6922117" y="3455993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MSPUR(Matrix)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BDCBA164-F078-90E4-52D7-17937676D363}"/>
              </a:ext>
            </a:extLst>
          </p:cNvPr>
          <p:cNvSpPr txBox="1"/>
          <p:nvPr/>
        </p:nvSpPr>
        <p:spPr>
          <a:xfrm>
            <a:off x="6922117" y="1043155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MEINHEIT(Länge)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69496E1-3EDF-37EE-C501-1C106CD29C57}"/>
              </a:ext>
            </a:extLst>
          </p:cNvPr>
          <p:cNvSpPr txBox="1"/>
          <p:nvPr/>
        </p:nvSpPr>
        <p:spPr>
          <a:xfrm>
            <a:off x="397963" y="1915392"/>
            <a:ext cx="2875711" cy="717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TABELLEN.AUSWAHL(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"Daten"; 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FILTER(Schema[Name];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       Schema[Skalierung] = "ordinal“)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96A0C1E-0499-0DEB-B240-89F88CF7F139}"/>
              </a:ext>
            </a:extLst>
          </p:cNvPr>
          <p:cNvSpPr txBox="1"/>
          <p:nvPr/>
        </p:nvSpPr>
        <p:spPr>
          <a:xfrm>
            <a:off x="367213" y="1608375"/>
            <a:ext cx="2691093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</a:rPr>
              <a:t>Alle Vektoren mit gleichem Skalenniveau mithilfe der Schemadefinition  auswählen</a:t>
            </a:r>
            <a:endParaRPr lang="de-DE" sz="813" dirty="0">
              <a:solidFill>
                <a:schemeClr val="bg2">
                  <a:lumMod val="50000"/>
                </a:schemeClr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84A4909-A53D-E692-2142-97D811206166}"/>
              </a:ext>
            </a:extLst>
          </p:cNvPr>
          <p:cNvSpPr txBox="1"/>
          <p:nvPr/>
        </p:nvSpPr>
        <p:spPr>
          <a:xfrm>
            <a:off x="181499" y="1164914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Das Ergebnis ist immer eine Wertematrix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9BAEC90-09A7-CAB4-18E5-62DCED44A5F5}"/>
              </a:ext>
            </a:extLst>
          </p:cNvPr>
          <p:cNvSpPr txBox="1"/>
          <p:nvPr/>
        </p:nvSpPr>
        <p:spPr>
          <a:xfrm>
            <a:off x="6893027" y="4436732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HWIEDERHOLEN(Wert; Anzahl)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8237365-70F8-CA5A-4ED7-D9E07FD12116}"/>
              </a:ext>
            </a:extLst>
          </p:cNvPr>
          <p:cNvSpPr txBox="1"/>
          <p:nvPr/>
        </p:nvSpPr>
        <p:spPr>
          <a:xfrm>
            <a:off x="6893027" y="4650291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VWIEDERHOLEN(Wert; Anzahl)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194531E-E56F-EA29-A743-1D7B79915804}"/>
              </a:ext>
            </a:extLst>
          </p:cNvPr>
          <p:cNvSpPr txBox="1"/>
          <p:nvPr/>
        </p:nvSpPr>
        <p:spPr>
          <a:xfrm>
            <a:off x="6922117" y="4857449"/>
            <a:ext cx="2691093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Erzeugt einen Vektor der Länge </a:t>
            </a:r>
            <a:r>
              <a:rPr lang="de-DE" sz="813" b="1" dirty="0">
                <a:solidFill>
                  <a:srgbClr val="366889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Anzahl</a:t>
            </a:r>
            <a:r>
              <a:rPr lang="de-DE" sz="813" b="1" dirty="0">
                <a:solidFill>
                  <a:srgbClr val="366889"/>
                </a:solidFill>
              </a:rPr>
              <a:t> mit dem angegebenen </a:t>
            </a:r>
            <a:r>
              <a:rPr lang="de-DE" sz="813" b="1" dirty="0">
                <a:solidFill>
                  <a:srgbClr val="366889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Wert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F64657D-4B63-205B-268B-6FE9899DF6D8}"/>
              </a:ext>
            </a:extLst>
          </p:cNvPr>
          <p:cNvSpPr txBox="1"/>
          <p:nvPr/>
        </p:nvSpPr>
        <p:spPr>
          <a:xfrm>
            <a:off x="7076127" y="5680284"/>
            <a:ext cx="2881243" cy="371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HWIEDERHOLEN(2; 3)</a:t>
            </a:r>
          </a:p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  <a:ea typeface="MesloLGSDZ Nerd Font" panose="020B0609030804020204" pitchFamily="49" charset="0"/>
                <a:cs typeface="MesloLGSDZ Nerd Font" panose="020B0609030804020204" pitchFamily="49" charset="0"/>
              </a:rPr>
              <a:t>➜ erzeugt</a:t>
            </a:r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{2;2;2}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2A3D320-9AAA-C508-82E8-86CA73701CA4}"/>
              </a:ext>
            </a:extLst>
          </p:cNvPr>
          <p:cNvSpPr txBox="1"/>
          <p:nvPr/>
        </p:nvSpPr>
        <p:spPr>
          <a:xfrm>
            <a:off x="6922117" y="5524586"/>
            <a:ext cx="564578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>
                <a:solidFill>
                  <a:schemeClr val="bg2">
                    <a:lumMod val="50000"/>
                  </a:schemeClr>
                </a:solidFill>
              </a:rPr>
              <a:t>Beispiel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793CB6C9-8268-E8C6-7917-9E4E2B688DE2}"/>
              </a:ext>
            </a:extLst>
          </p:cNvPr>
          <p:cNvSpPr txBox="1"/>
          <p:nvPr/>
        </p:nvSpPr>
        <p:spPr>
          <a:xfrm>
            <a:off x="7076126" y="6047500"/>
            <a:ext cx="2881243" cy="371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HWIEDERHOLEN("dxi"; 3)</a:t>
            </a:r>
          </a:p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  <a:ea typeface="MesloLGSDZ Nerd Font" panose="020B0609030804020204" pitchFamily="49" charset="0"/>
                <a:cs typeface="MesloLGSDZ Nerd Font" panose="020B0609030804020204" pitchFamily="49" charset="0"/>
              </a:rPr>
              <a:t>➜ erzeugt</a:t>
            </a:r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{"dxi"; "dxi"; "dxi"}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088CA6B-34B0-2C7C-350C-16F288138639}"/>
              </a:ext>
            </a:extLst>
          </p:cNvPr>
          <p:cNvSpPr txBox="1"/>
          <p:nvPr/>
        </p:nvSpPr>
        <p:spPr>
          <a:xfrm>
            <a:off x="6922117" y="5170470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HWIEDERHOLEN()</a:t>
            </a:r>
            <a:r>
              <a:rPr lang="de-DE" sz="813" b="1" dirty="0">
                <a:solidFill>
                  <a:srgbClr val="366889"/>
                </a:solidFill>
              </a:rPr>
              <a:t> erzeugt einen Zeilenvektor.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51BE8B6C-2AD1-721B-F10C-A75789C198C3}"/>
              </a:ext>
            </a:extLst>
          </p:cNvPr>
          <p:cNvSpPr txBox="1"/>
          <p:nvPr/>
        </p:nvSpPr>
        <p:spPr>
          <a:xfrm>
            <a:off x="6922117" y="5321119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VWIEDERHOLEN()</a:t>
            </a:r>
            <a:r>
              <a:rPr lang="de-DE" sz="813" b="1" dirty="0">
                <a:solidFill>
                  <a:srgbClr val="366889"/>
                </a:solidFill>
              </a:rPr>
              <a:t> erzeugt einen Spaltenvektor.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E373330-8587-5DF7-2181-2BD5FF56E782}"/>
              </a:ext>
            </a:extLst>
          </p:cNvPr>
          <p:cNvSpPr txBox="1"/>
          <p:nvPr/>
        </p:nvSpPr>
        <p:spPr>
          <a:xfrm>
            <a:off x="3441768" y="1682447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dirty="0">
                <a:solidFill>
                  <a:srgbClr val="366889"/>
                </a:solidFill>
              </a:rPr>
              <a:t>Nur für </a:t>
            </a:r>
            <a:r>
              <a:rPr lang="de-DE" sz="813" b="1" dirty="0">
                <a:solidFill>
                  <a:srgbClr val="366889"/>
                </a:solidFill>
              </a:rPr>
              <a:t>die </a:t>
            </a:r>
            <a:r>
              <a:rPr lang="de-DE" sz="813" b="1" dirty="0" err="1">
                <a:solidFill>
                  <a:srgbClr val="366889"/>
                </a:solidFill>
              </a:rPr>
              <a:t>schliessende</a:t>
            </a:r>
            <a:r>
              <a:rPr lang="de-DE" sz="813" b="1" dirty="0">
                <a:solidFill>
                  <a:srgbClr val="366889"/>
                </a:solidFill>
              </a:rPr>
              <a:t> Statistik </a:t>
            </a:r>
            <a:r>
              <a:rPr lang="de-DE" sz="813" dirty="0">
                <a:solidFill>
                  <a:srgbClr val="366889"/>
                </a:solidFill>
              </a:rPr>
              <a:t>verwenden!</a:t>
            </a: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97533EF-ED03-4686-BBEC-A8CFC3A4BCE4}"/>
              </a:ext>
            </a:extLst>
          </p:cNvPr>
          <p:cNvSpPr txBox="1"/>
          <p:nvPr/>
        </p:nvSpPr>
        <p:spPr>
          <a:xfrm>
            <a:off x="3432053" y="1379038"/>
            <a:ext cx="2778326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3" b="1" dirty="0"/>
              <a:t>Alle Zeilen in denen Fehlerwerte vorkommen entfernen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86A9553-5AE0-AF1E-BB08-D6AB2B761305}"/>
              </a:ext>
            </a:extLst>
          </p:cNvPr>
          <p:cNvSpPr txBox="1"/>
          <p:nvPr/>
        </p:nvSpPr>
        <p:spPr>
          <a:xfrm>
            <a:off x="6773802" y="3846311"/>
            <a:ext cx="12698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000" b="1" dirty="0"/>
              <a:t>Vektor-Funktionen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34808AF7-1191-058B-9AE6-22231DC43578}"/>
              </a:ext>
            </a:extLst>
          </p:cNvPr>
          <p:cNvSpPr txBox="1"/>
          <p:nvPr/>
        </p:nvSpPr>
        <p:spPr>
          <a:xfrm>
            <a:off x="3433071" y="1917443"/>
            <a:ext cx="564578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>
                <a:solidFill>
                  <a:schemeClr val="bg2">
                    <a:lumMod val="50000"/>
                  </a:schemeClr>
                </a:solidFill>
              </a:rPr>
              <a:t>Beispiel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61863786-A05E-B85A-91F3-BEDAFA037D92}"/>
              </a:ext>
            </a:extLst>
          </p:cNvPr>
          <p:cNvSpPr txBox="1"/>
          <p:nvPr/>
        </p:nvSpPr>
        <p:spPr>
          <a:xfrm>
            <a:off x="3600147" y="2092556"/>
            <a:ext cx="2881243" cy="592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ENTFERNE.FEHLER(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 TABELLEN.AUSWAHL(“Daten"; 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                  {“</a:t>
            </a:r>
            <a:r>
              <a:rPr lang="de-DE" sz="813" dirty="0" err="1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"; “</a:t>
            </a:r>
            <a:r>
              <a:rPr lang="de-DE" sz="813" dirty="0" err="1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"})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D5924244-43C9-6F94-AC25-D3D0F119B441}"/>
              </a:ext>
            </a:extLst>
          </p:cNvPr>
          <p:cNvSpPr txBox="1"/>
          <p:nvPr/>
        </p:nvSpPr>
        <p:spPr>
          <a:xfrm>
            <a:off x="3439815" y="2707460"/>
            <a:ext cx="1965603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3" b="1" dirty="0"/>
              <a:t>Vektoren aus Wertematrix auswählen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180AAF23-5E9B-5FE0-7327-740A9B1A75F0}"/>
              </a:ext>
            </a:extLst>
          </p:cNvPr>
          <p:cNvSpPr txBox="1"/>
          <p:nvPr/>
        </p:nvSpPr>
        <p:spPr>
          <a:xfrm>
            <a:off x="3439815" y="2908697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SPALTENWAHL(Wertematrix; </a:t>
            </a:r>
            <a:r>
              <a:rPr lang="de-DE" sz="813" dirty="0" err="1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SpaltenNr</a:t>
            </a:r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039B2CC3-7D0A-0790-F20E-E6A119F50AE9}"/>
              </a:ext>
            </a:extLst>
          </p:cNvPr>
          <p:cNvSpPr txBox="1"/>
          <p:nvPr/>
        </p:nvSpPr>
        <p:spPr>
          <a:xfrm>
            <a:off x="3433071" y="3382159"/>
            <a:ext cx="564578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>
                <a:solidFill>
                  <a:schemeClr val="bg2">
                    <a:lumMod val="50000"/>
                  </a:schemeClr>
                </a:solidFill>
              </a:rPr>
              <a:t>Beispiel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BAF00C57-BB6F-28A6-720B-92F867FBB9DC}"/>
              </a:ext>
            </a:extLst>
          </p:cNvPr>
          <p:cNvSpPr txBox="1"/>
          <p:nvPr/>
        </p:nvSpPr>
        <p:spPr>
          <a:xfrm>
            <a:off x="3612756" y="3562848"/>
            <a:ext cx="2881243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SPALTENWAHL(A2#; 1)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1F181EED-A193-1E4F-19E2-D57804C9A7E9}"/>
              </a:ext>
            </a:extLst>
          </p:cNvPr>
          <p:cNvSpPr txBox="1"/>
          <p:nvPr/>
        </p:nvSpPr>
        <p:spPr>
          <a:xfrm>
            <a:off x="3448302" y="3103095"/>
            <a:ext cx="3059389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Wählt die Spalte mit der </a:t>
            </a:r>
            <a:r>
              <a:rPr lang="de-DE" sz="813" b="1" dirty="0" err="1">
                <a:solidFill>
                  <a:srgbClr val="366889"/>
                </a:solidFill>
              </a:rPr>
              <a:t>SpaltenNr</a:t>
            </a:r>
            <a:r>
              <a:rPr lang="de-DE" sz="813" b="1" dirty="0">
                <a:solidFill>
                  <a:srgbClr val="366889"/>
                </a:solidFill>
              </a:rPr>
              <a:t> aus einer Wertematrix aus.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713566B6-83FF-2A38-C983-D9215C7F4011}"/>
              </a:ext>
            </a:extLst>
          </p:cNvPr>
          <p:cNvSpPr txBox="1"/>
          <p:nvPr/>
        </p:nvSpPr>
        <p:spPr>
          <a:xfrm>
            <a:off x="3455181" y="4297532"/>
            <a:ext cx="3057247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3" b="1" dirty="0"/>
              <a:t>Test für die </a:t>
            </a:r>
            <a:r>
              <a:rPr lang="de-DE" sz="813" b="1" dirty="0" err="1"/>
              <a:t>schliessende</a:t>
            </a:r>
            <a:r>
              <a:rPr lang="de-DE" sz="813" b="1" dirty="0"/>
              <a:t> Statistik durchführen (s. Rückseite)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EA2ABAA5-1432-9E5A-4516-91DB53C3410F}"/>
              </a:ext>
            </a:extLst>
          </p:cNvPr>
          <p:cNvSpPr txBox="1"/>
          <p:nvPr/>
        </p:nvSpPr>
        <p:spPr>
          <a:xfrm>
            <a:off x="179316" y="2652502"/>
            <a:ext cx="1757212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3" b="1" dirty="0"/>
              <a:t>Deskriptive Statistik durchführen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11B243A-6557-3410-55AA-11EE00594F64}"/>
              </a:ext>
            </a:extLst>
          </p:cNvPr>
          <p:cNvSpPr txBox="1"/>
          <p:nvPr/>
        </p:nvSpPr>
        <p:spPr>
          <a:xfrm>
            <a:off x="404708" y="2966439"/>
            <a:ext cx="2875711" cy="842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STAT.DESKRIPTIV(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Wertematrix; 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"ordinal“;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FILTER(Schema[Name];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       Schema[Skalierung] = "ordinal“)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)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02D74356-0990-5C5E-A374-FD55EB724301}"/>
              </a:ext>
            </a:extLst>
          </p:cNvPr>
          <p:cNvSpPr txBox="1"/>
          <p:nvPr/>
        </p:nvSpPr>
        <p:spPr>
          <a:xfrm>
            <a:off x="233551" y="2831596"/>
            <a:ext cx="564578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>
                <a:solidFill>
                  <a:schemeClr val="bg2">
                    <a:lumMod val="50000"/>
                  </a:schemeClr>
                </a:solidFill>
              </a:rPr>
              <a:t>Beispiel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9A933940-3FBF-8647-9E1D-67B569B18126}"/>
              </a:ext>
            </a:extLst>
          </p:cNvPr>
          <p:cNvSpPr txBox="1"/>
          <p:nvPr/>
        </p:nvSpPr>
        <p:spPr>
          <a:xfrm>
            <a:off x="3553897" y="755313"/>
            <a:ext cx="2881243" cy="34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TABELLEN.AUSWAHL(“Daten"; 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               {“</a:t>
            </a:r>
            <a:r>
              <a:rPr lang="de-DE" sz="813" dirty="0" err="1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abhV</a:t>
            </a:r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"; “</a:t>
            </a:r>
            <a:r>
              <a:rPr lang="de-DE" sz="813" dirty="0" err="1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unabhV</a:t>
            </a:r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"})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74471B90-7F39-8457-DF65-169AEFA87787}"/>
              </a:ext>
            </a:extLst>
          </p:cNvPr>
          <p:cNvSpPr txBox="1"/>
          <p:nvPr/>
        </p:nvSpPr>
        <p:spPr>
          <a:xfrm>
            <a:off x="3433071" y="599615"/>
            <a:ext cx="564578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>
                <a:solidFill>
                  <a:schemeClr val="bg2">
                    <a:lumMod val="50000"/>
                  </a:schemeClr>
                </a:solidFill>
              </a:rPr>
              <a:t>Beispiel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3059407B-4FC7-042B-CA60-592B7FA229E2}"/>
              </a:ext>
            </a:extLst>
          </p:cNvPr>
          <p:cNvSpPr txBox="1"/>
          <p:nvPr/>
        </p:nvSpPr>
        <p:spPr>
          <a:xfrm>
            <a:off x="3553897" y="1039287"/>
            <a:ext cx="2866855" cy="34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TABELLEN.AUSWAHL(“Daten"; 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               A1:B1)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8925240D-DA64-F6FC-FEA1-9C1AD6A035EA}"/>
              </a:ext>
            </a:extLst>
          </p:cNvPr>
          <p:cNvSpPr txBox="1"/>
          <p:nvPr/>
        </p:nvSpPr>
        <p:spPr>
          <a:xfrm>
            <a:off x="3433071" y="453194"/>
            <a:ext cx="2182009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3" b="1" dirty="0"/>
              <a:t>Spalten aus der Datentabelle extrahieren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0DACC51A-31D8-FE52-4EBC-E35B683D4523}"/>
              </a:ext>
            </a:extLst>
          </p:cNvPr>
          <p:cNvSpPr txBox="1"/>
          <p:nvPr/>
        </p:nvSpPr>
        <p:spPr>
          <a:xfrm>
            <a:off x="180106" y="3962607"/>
            <a:ext cx="13211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dirty="0"/>
              <a:t>Daten neu kodieren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7538566A-E0F1-382E-385A-AF79B2AA9DF4}"/>
              </a:ext>
            </a:extLst>
          </p:cNvPr>
          <p:cNvSpPr txBox="1"/>
          <p:nvPr/>
        </p:nvSpPr>
        <p:spPr>
          <a:xfrm>
            <a:off x="3432053" y="3937323"/>
            <a:ext cx="1665841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3" b="1" dirty="0"/>
              <a:t>Daten ggf. neu kodieren (s. Box)</a:t>
            </a: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71ACC4FC-4269-5C7A-287C-CB55CF471AEA}"/>
              </a:ext>
            </a:extLst>
          </p:cNvPr>
          <p:cNvSpPr txBox="1"/>
          <p:nvPr/>
        </p:nvSpPr>
        <p:spPr>
          <a:xfrm>
            <a:off x="177206" y="378880"/>
            <a:ext cx="1665841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3" b="1" dirty="0"/>
              <a:t>Daten ggf. neu kodieren (s. Box)</a:t>
            </a: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45185E74-4A4C-0B06-102A-83B2097E15AB}"/>
              </a:ext>
            </a:extLst>
          </p:cNvPr>
          <p:cNvSpPr txBox="1"/>
          <p:nvPr/>
        </p:nvSpPr>
        <p:spPr>
          <a:xfrm>
            <a:off x="180106" y="4485703"/>
            <a:ext cx="2691093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Wandelt ordinalskalierte Werte in richtig sortierte Zahlenwerte um.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3D0199EA-5FCC-481C-6B74-58C33E6A6327}"/>
              </a:ext>
            </a:extLst>
          </p:cNvPr>
          <p:cNvSpPr txBox="1"/>
          <p:nvPr/>
        </p:nvSpPr>
        <p:spPr>
          <a:xfrm>
            <a:off x="236535" y="5695197"/>
            <a:ext cx="2691093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Wandelt Nominal skalierte Variablen in eine binärkodierte </a:t>
            </a:r>
            <a:r>
              <a:rPr lang="de-DE" sz="813" b="1" i="1" dirty="0">
                <a:solidFill>
                  <a:srgbClr val="366889"/>
                </a:solidFill>
              </a:rPr>
              <a:t>Wertematrix</a:t>
            </a:r>
            <a:r>
              <a:rPr lang="de-DE" sz="813" b="1" dirty="0">
                <a:solidFill>
                  <a:srgbClr val="366889"/>
                </a:solidFill>
              </a:rPr>
              <a:t> um.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E91A2262-F046-B0E4-236E-1E1F18F4D42D}"/>
              </a:ext>
            </a:extLst>
          </p:cNvPr>
          <p:cNvSpPr txBox="1"/>
          <p:nvPr/>
        </p:nvSpPr>
        <p:spPr>
          <a:xfrm>
            <a:off x="394362" y="4889709"/>
            <a:ext cx="2875711" cy="4676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SCHNELL.KODIEREN(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Daten[@</a:t>
            </a:r>
            <a:r>
              <a:rPr lang="de-DE" sz="813" dirty="0" err="1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oVariable</a:t>
            </a:r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]; </a:t>
            </a:r>
          </a:p>
          <a:p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    {"</a:t>
            </a:r>
            <a:r>
              <a:rPr lang="de-DE" sz="813" dirty="0" err="1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a";"b";"d";"c</a:t>
            </a:r>
            <a:r>
              <a:rPr lang="de-DE" sz="813" dirty="0">
                <a:solidFill>
                  <a:schemeClr val="bg2">
                    <a:lumMod val="50000"/>
                  </a:schemeClr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"})</a:t>
            </a:r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BA197A42-7C95-0D79-9E87-ABB754164D84}"/>
              </a:ext>
            </a:extLst>
          </p:cNvPr>
          <p:cNvSpPr txBox="1"/>
          <p:nvPr/>
        </p:nvSpPr>
        <p:spPr>
          <a:xfrm>
            <a:off x="338410" y="4754866"/>
            <a:ext cx="564578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813" b="1" dirty="0">
                <a:solidFill>
                  <a:schemeClr val="bg2">
                    <a:lumMod val="50000"/>
                  </a:schemeClr>
                </a:solidFill>
              </a:rPr>
              <a:t>Beispiel</a:t>
            </a:r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8825E142-E5DD-62DE-1DB1-8AE611348E84}"/>
              </a:ext>
            </a:extLst>
          </p:cNvPr>
          <p:cNvSpPr txBox="1"/>
          <p:nvPr/>
        </p:nvSpPr>
        <p:spPr>
          <a:xfrm>
            <a:off x="236535" y="5989211"/>
            <a:ext cx="2691093" cy="34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Die Beschriftung kann auch mit </a:t>
            </a:r>
            <a:r>
              <a:rPr lang="de-DE" sz="813" b="1" dirty="0">
                <a:solidFill>
                  <a:srgbClr val="366889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EINDEUTIG(Werte)</a:t>
            </a:r>
            <a:r>
              <a:rPr lang="de-DE" sz="813" b="1" dirty="0">
                <a:solidFill>
                  <a:srgbClr val="366889"/>
                </a:solidFill>
              </a:rPr>
              <a:t> erzeugt werden.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AA40E1C-BDE5-C26B-D36C-C976B82AD0D2}"/>
              </a:ext>
            </a:extLst>
          </p:cNvPr>
          <p:cNvSpPr txBox="1"/>
          <p:nvPr/>
        </p:nvSpPr>
        <p:spPr>
          <a:xfrm>
            <a:off x="177337" y="4155764"/>
            <a:ext cx="2156360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3" b="1" dirty="0"/>
              <a:t>Ordinalskalierte Daten in Zahlen kodieren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C7E89578-DEC6-416F-2B34-5881C8B6CB65}"/>
              </a:ext>
            </a:extLst>
          </p:cNvPr>
          <p:cNvSpPr txBox="1"/>
          <p:nvPr/>
        </p:nvSpPr>
        <p:spPr>
          <a:xfrm>
            <a:off x="235041" y="5383428"/>
            <a:ext cx="2207656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3" b="1" dirty="0"/>
              <a:t>Nominalskalierte Daten in Zahlen kodieren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17282971-57E9-1A9A-CF43-2E57454DAC32}"/>
              </a:ext>
            </a:extLst>
          </p:cNvPr>
          <p:cNvSpPr txBox="1"/>
          <p:nvPr/>
        </p:nvSpPr>
        <p:spPr>
          <a:xfrm>
            <a:off x="6922117" y="2768828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MTRANS(Matrix)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F427C81A-962D-EC60-75F2-5477E3304F5A}"/>
              </a:ext>
            </a:extLst>
          </p:cNvPr>
          <p:cNvSpPr txBox="1"/>
          <p:nvPr/>
        </p:nvSpPr>
        <p:spPr>
          <a:xfrm>
            <a:off x="6922117" y="3122157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MMULT(Matrix1; Matrix2)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2FE6BA2F-5211-EF4C-CF4E-EA5D19D94A3B}"/>
              </a:ext>
            </a:extLst>
          </p:cNvPr>
          <p:cNvSpPr txBox="1"/>
          <p:nvPr/>
        </p:nvSpPr>
        <p:spPr>
          <a:xfrm>
            <a:off x="6922117" y="812259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Berechnen die Spalten-/Zeilensummen einer Matrix.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6254524F-1C36-A36C-A0EF-F7F01B784C4C}"/>
              </a:ext>
            </a:extLst>
          </p:cNvPr>
          <p:cNvSpPr txBox="1"/>
          <p:nvPr/>
        </p:nvSpPr>
        <p:spPr>
          <a:xfrm>
            <a:off x="6922117" y="1200757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Erzeugt eine Einheits- bzw. Identitätsmatrix.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C0815F0F-FFC7-82EC-AC41-ED38AE8F6ABF}"/>
              </a:ext>
            </a:extLst>
          </p:cNvPr>
          <p:cNvSpPr txBox="1"/>
          <p:nvPr/>
        </p:nvSpPr>
        <p:spPr>
          <a:xfrm>
            <a:off x="6922117" y="1845791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Erzeugt eine Dreiecksmatrix.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9A8A3090-11A8-4A41-1F0D-135CC755832F}"/>
              </a:ext>
            </a:extLst>
          </p:cNvPr>
          <p:cNvSpPr txBox="1"/>
          <p:nvPr/>
        </p:nvSpPr>
        <p:spPr>
          <a:xfrm>
            <a:off x="6922117" y="1998223"/>
            <a:ext cx="2957689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Ist </a:t>
            </a:r>
            <a:r>
              <a:rPr lang="de-DE" sz="700" b="1" dirty="0">
                <a:solidFill>
                  <a:srgbClr val="366889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Orientierung = WAHR</a:t>
            </a:r>
            <a:r>
              <a:rPr lang="de-DE" sz="813" b="1" dirty="0">
                <a:solidFill>
                  <a:srgbClr val="366889"/>
                </a:solidFill>
              </a:rPr>
              <a:t>, wird das untere Dreieck erzeugt.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31C6377F-CA5E-8EB2-FD2C-053A0EFD5A53}"/>
              </a:ext>
            </a:extLst>
          </p:cNvPr>
          <p:cNvSpPr txBox="1"/>
          <p:nvPr/>
        </p:nvSpPr>
        <p:spPr>
          <a:xfrm>
            <a:off x="6922117" y="2160624"/>
            <a:ext cx="2957689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Ist </a:t>
            </a:r>
            <a:r>
              <a:rPr lang="de-DE" sz="700" b="1" dirty="0">
                <a:solidFill>
                  <a:srgbClr val="366889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Strikt = WAHR</a:t>
            </a:r>
            <a:r>
              <a:rPr lang="de-DE" sz="813" b="1" dirty="0">
                <a:solidFill>
                  <a:srgbClr val="366889"/>
                </a:solidFill>
              </a:rPr>
              <a:t>, wird die Diagonale ausgeschlossen.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62649F71-1806-A444-C1A5-B10220CF54FA}"/>
              </a:ext>
            </a:extLst>
          </p:cNvPr>
          <p:cNvSpPr txBox="1"/>
          <p:nvPr/>
        </p:nvSpPr>
        <p:spPr>
          <a:xfrm>
            <a:off x="6922117" y="2554077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Gibt die Dimensionen einer Matrix zurück.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70D1F8B1-50E9-0CCD-F5BC-5DED215434B9}"/>
              </a:ext>
            </a:extLst>
          </p:cNvPr>
          <p:cNvSpPr txBox="1"/>
          <p:nvPr/>
        </p:nvSpPr>
        <p:spPr>
          <a:xfrm>
            <a:off x="6922117" y="2922222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Transponiert eine </a:t>
            </a:r>
            <a:r>
              <a:rPr lang="de-DE" sz="813" b="1" i="1" dirty="0">
                <a:solidFill>
                  <a:srgbClr val="366889"/>
                </a:solidFill>
              </a:rPr>
              <a:t>beliebige</a:t>
            </a:r>
            <a:r>
              <a:rPr lang="de-DE" sz="813" b="1" dirty="0">
                <a:solidFill>
                  <a:srgbClr val="366889"/>
                </a:solidFill>
              </a:rPr>
              <a:t> Matrix oder Vektor.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996D00B3-A76B-ED93-EC4D-65A8C93E594D}"/>
              </a:ext>
            </a:extLst>
          </p:cNvPr>
          <p:cNvSpPr txBox="1"/>
          <p:nvPr/>
        </p:nvSpPr>
        <p:spPr>
          <a:xfrm>
            <a:off x="6922117" y="3271018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Berechnet das Kreuzprodukt aus zwei Matrizen.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AB2F2159-C4ED-61FE-6A8B-948C3C20F4D3}"/>
              </a:ext>
            </a:extLst>
          </p:cNvPr>
          <p:cNvSpPr txBox="1"/>
          <p:nvPr/>
        </p:nvSpPr>
        <p:spPr>
          <a:xfrm>
            <a:off x="6922117" y="3607287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Berechnet die Spur einer Matrix.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E171EA2E-499D-C6E3-7E64-6CF9288471F9}"/>
              </a:ext>
            </a:extLst>
          </p:cNvPr>
          <p:cNvSpPr txBox="1"/>
          <p:nvPr/>
        </p:nvSpPr>
        <p:spPr>
          <a:xfrm>
            <a:off x="6783845" y="277273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Alle Funktionen beziehen sich auf Zahlenmatrizen.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CFA4BBAE-660F-E97C-2641-75A4D03758EB}"/>
              </a:ext>
            </a:extLst>
          </p:cNvPr>
          <p:cNvSpPr txBox="1"/>
          <p:nvPr/>
        </p:nvSpPr>
        <p:spPr>
          <a:xfrm>
            <a:off x="6922117" y="4044849"/>
            <a:ext cx="2719346" cy="21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13" dirty="0"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= VEKTOR.LÄNGE(Vektor)</a:t>
            </a:r>
          </a:p>
        </p:txBody>
      </p:sp>
      <p:sp>
        <p:nvSpPr>
          <p:cNvPr id="99" name="Textfeld 98">
            <a:extLst>
              <a:ext uri="{FF2B5EF4-FFF2-40B4-BE49-F238E27FC236}">
                <a16:creationId xmlns:a16="http://schemas.microsoft.com/office/drawing/2014/main" id="{9FBA9326-3598-E825-2D05-CFE33A287921}"/>
              </a:ext>
            </a:extLst>
          </p:cNvPr>
          <p:cNvSpPr txBox="1"/>
          <p:nvPr/>
        </p:nvSpPr>
        <p:spPr>
          <a:xfrm>
            <a:off x="6922117" y="4197463"/>
            <a:ext cx="2691093" cy="217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13" b="1" dirty="0">
                <a:solidFill>
                  <a:srgbClr val="366889"/>
                </a:solidFill>
              </a:rPr>
              <a:t>Bestimmt die Länge eines Vektors.</a:t>
            </a:r>
            <a:endParaRPr lang="de-DE" sz="813" b="1" dirty="0">
              <a:solidFill>
                <a:srgbClr val="366889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B1FADBE-C4E7-FF56-7EB3-5386E04E9077}"/>
              </a:ext>
            </a:extLst>
          </p:cNvPr>
          <p:cNvSpPr/>
          <p:nvPr/>
        </p:nvSpPr>
        <p:spPr>
          <a:xfrm>
            <a:off x="3333381" y="474112"/>
            <a:ext cx="161420" cy="1614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05DAE9B-B136-4F04-D2A6-2A1C72DC136B}"/>
              </a:ext>
            </a:extLst>
          </p:cNvPr>
          <p:cNvSpPr/>
          <p:nvPr/>
        </p:nvSpPr>
        <p:spPr>
          <a:xfrm>
            <a:off x="3328728" y="1403804"/>
            <a:ext cx="161420" cy="1614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EBC9290-78B8-B16F-CD16-8FCA1EF5B521}"/>
              </a:ext>
            </a:extLst>
          </p:cNvPr>
          <p:cNvSpPr/>
          <p:nvPr/>
        </p:nvSpPr>
        <p:spPr>
          <a:xfrm>
            <a:off x="3332211" y="2727369"/>
            <a:ext cx="161420" cy="1614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92956A07-A9D8-9E93-4997-23F5ADD0961A}"/>
              </a:ext>
            </a:extLst>
          </p:cNvPr>
          <p:cNvSpPr/>
          <p:nvPr/>
        </p:nvSpPr>
        <p:spPr>
          <a:xfrm>
            <a:off x="3327598" y="3969212"/>
            <a:ext cx="161420" cy="1614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136B4AF0-8E06-8950-21B5-97A4275EB75A}"/>
              </a:ext>
            </a:extLst>
          </p:cNvPr>
          <p:cNvSpPr/>
          <p:nvPr/>
        </p:nvSpPr>
        <p:spPr>
          <a:xfrm>
            <a:off x="3331558" y="4322593"/>
            <a:ext cx="161420" cy="1614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5E9AA10-15FE-24BD-25A9-B3A917D4EABD}"/>
              </a:ext>
            </a:extLst>
          </p:cNvPr>
          <p:cNvSpPr/>
          <p:nvPr/>
        </p:nvSpPr>
        <p:spPr>
          <a:xfrm>
            <a:off x="58383" y="400583"/>
            <a:ext cx="161420" cy="1614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00D8BEE2-10AD-AE31-CB9A-0E66DAF895B7}"/>
              </a:ext>
            </a:extLst>
          </p:cNvPr>
          <p:cNvSpPr/>
          <p:nvPr/>
        </p:nvSpPr>
        <p:spPr>
          <a:xfrm>
            <a:off x="53266" y="652480"/>
            <a:ext cx="161420" cy="1614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ED5AE21A-3183-50FA-38AB-67E01456C827}"/>
              </a:ext>
            </a:extLst>
          </p:cNvPr>
          <p:cNvSpPr/>
          <p:nvPr/>
        </p:nvSpPr>
        <p:spPr>
          <a:xfrm>
            <a:off x="57213" y="2671466"/>
            <a:ext cx="161420" cy="1614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5B291890-EFEE-B588-A8F7-62FC93AD2D39}"/>
              </a:ext>
            </a:extLst>
          </p:cNvPr>
          <p:cNvSpPr txBox="1"/>
          <p:nvPr/>
        </p:nvSpPr>
        <p:spPr>
          <a:xfrm>
            <a:off x="188781" y="30554"/>
            <a:ext cx="2754280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63" b="1" dirty="0">
                <a:latin typeface="Helvetica Rounded" pitchFamily="2" charset="77"/>
              </a:rPr>
              <a:t>Ablauf deskriptive Statistik</a:t>
            </a:r>
          </a:p>
        </p:txBody>
      </p:sp>
      <p:sp>
        <p:nvSpPr>
          <p:cNvPr id="109" name="Textfeld 108">
            <a:extLst>
              <a:ext uri="{FF2B5EF4-FFF2-40B4-BE49-F238E27FC236}">
                <a16:creationId xmlns:a16="http://schemas.microsoft.com/office/drawing/2014/main" id="{A9780DB3-EE8C-32F7-AEE8-8D50414D2513}"/>
              </a:ext>
            </a:extLst>
          </p:cNvPr>
          <p:cNvSpPr txBox="1"/>
          <p:nvPr/>
        </p:nvSpPr>
        <p:spPr>
          <a:xfrm>
            <a:off x="3453091" y="33276"/>
            <a:ext cx="2948243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63" b="1" dirty="0">
                <a:latin typeface="Helvetica Rounded" pitchFamily="2" charset="77"/>
              </a:rPr>
              <a:t>Ablauf </a:t>
            </a:r>
            <a:r>
              <a:rPr lang="de-DE" sz="1463" b="1" dirty="0" err="1">
                <a:latin typeface="Helvetica Rounded" pitchFamily="2" charset="77"/>
              </a:rPr>
              <a:t>schliessende</a:t>
            </a:r>
            <a:r>
              <a:rPr lang="de-DE" sz="1463" b="1" dirty="0">
                <a:latin typeface="Helvetica Rounded" pitchFamily="2" charset="77"/>
              </a:rPr>
              <a:t> Statistik</a:t>
            </a:r>
          </a:p>
        </p:txBody>
      </p:sp>
      <p:sp>
        <p:nvSpPr>
          <p:cNvPr id="111" name="Textfeld 110">
            <a:extLst>
              <a:ext uri="{FF2B5EF4-FFF2-40B4-BE49-F238E27FC236}">
                <a16:creationId xmlns:a16="http://schemas.microsoft.com/office/drawing/2014/main" id="{74C35D66-0E57-F76B-A809-7CE1D9DE566E}"/>
              </a:ext>
            </a:extLst>
          </p:cNvPr>
          <p:cNvSpPr txBox="1"/>
          <p:nvPr/>
        </p:nvSpPr>
        <p:spPr>
          <a:xfrm>
            <a:off x="3273423" y="5926704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dirty="0">
                <a:solidFill>
                  <a:schemeClr val="bg1"/>
                </a:solidFill>
                <a:effectLst/>
                <a:latin typeface="MesloLGLDZ Nerd Font Mono" panose="020B0609030804020204" pitchFamily="49" charset="0"/>
              </a:rPr>
              <a:t></a:t>
            </a:r>
          </a:p>
        </p:txBody>
      </p:sp>
      <p:sp>
        <p:nvSpPr>
          <p:cNvPr id="112" name="Textfeld 111">
            <a:extLst>
              <a:ext uri="{FF2B5EF4-FFF2-40B4-BE49-F238E27FC236}">
                <a16:creationId xmlns:a16="http://schemas.microsoft.com/office/drawing/2014/main" id="{54B62C4A-4865-2C2C-0291-400980C3AD02}"/>
              </a:ext>
            </a:extLst>
          </p:cNvPr>
          <p:cNvSpPr txBox="1"/>
          <p:nvPr/>
        </p:nvSpPr>
        <p:spPr>
          <a:xfrm>
            <a:off x="3733478" y="6044194"/>
            <a:ext cx="2983509" cy="217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13" b="1" dirty="0">
                <a:solidFill>
                  <a:schemeClr val="bg1"/>
                </a:solidFill>
              </a:rPr>
              <a:t>Die aktuellste Version des </a:t>
            </a:r>
            <a:r>
              <a:rPr lang="de-DE" sz="813" b="1" dirty="0" err="1">
                <a:solidFill>
                  <a:schemeClr val="bg1"/>
                </a:solidFill>
              </a:rPr>
              <a:t>empxl</a:t>
            </a:r>
            <a:r>
              <a:rPr lang="de-DE" sz="813" b="1" dirty="0">
                <a:solidFill>
                  <a:schemeClr val="bg1"/>
                </a:solidFill>
              </a:rPr>
              <a:t>-Templates findet sich auf:</a:t>
            </a: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34001DA5-6F40-BC88-CBC2-91301E1CEDCF}"/>
              </a:ext>
            </a:extLst>
          </p:cNvPr>
          <p:cNvSpPr txBox="1"/>
          <p:nvPr/>
        </p:nvSpPr>
        <p:spPr>
          <a:xfrm>
            <a:off x="3736086" y="6251108"/>
            <a:ext cx="28825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https://</a:t>
            </a:r>
            <a:r>
              <a:rPr lang="de-DE" sz="1050" b="1" dirty="0" err="1">
                <a:solidFill>
                  <a:schemeClr val="bg1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github.com</a:t>
            </a:r>
            <a:r>
              <a:rPr lang="de-DE" sz="1050" b="1" dirty="0">
                <a:solidFill>
                  <a:schemeClr val="bg1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/phish108/</a:t>
            </a:r>
            <a:r>
              <a:rPr lang="de-DE" sz="1050" b="1" dirty="0" err="1">
                <a:solidFill>
                  <a:schemeClr val="bg1"/>
                </a:solidFill>
                <a:latin typeface="MesloLGSDZ Nerd Font" panose="020B0609030804020204" pitchFamily="49" charset="0"/>
                <a:ea typeface="MesloLGSDZ Nerd Font" panose="020B0609030804020204" pitchFamily="49" charset="0"/>
                <a:cs typeface="MesloLGSDZ Nerd Font" panose="020B0609030804020204" pitchFamily="49" charset="0"/>
              </a:rPr>
              <a:t>empxl</a:t>
            </a:r>
            <a:endParaRPr lang="de-DE" sz="1050" b="1" dirty="0">
              <a:solidFill>
                <a:schemeClr val="bg1"/>
              </a:solidFill>
              <a:latin typeface="MesloLGSDZ Nerd Font" panose="020B0609030804020204" pitchFamily="49" charset="0"/>
              <a:ea typeface="MesloLGSDZ Nerd Font" panose="020B0609030804020204" pitchFamily="49" charset="0"/>
              <a:cs typeface="MesloLGSDZ Nerd Font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0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991D6A3-9F6A-ADCF-E0F9-3FD60823000D}"/>
              </a:ext>
            </a:extLst>
          </p:cNvPr>
          <p:cNvSpPr txBox="1"/>
          <p:nvPr/>
        </p:nvSpPr>
        <p:spPr>
          <a:xfrm>
            <a:off x="8145917" y="837521"/>
            <a:ext cx="1553695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63" dirty="0"/>
              <a:t>Excel Workflow 1</a:t>
            </a:r>
          </a:p>
        </p:txBody>
      </p:sp>
    </p:spTree>
    <p:extLst>
      <p:ext uri="{BB962C8B-B14F-4D97-AF65-F5344CB8AC3E}">
        <p14:creationId xmlns:p14="http://schemas.microsoft.com/office/powerpoint/2010/main" val="1597179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2484C75-3438-3E64-705A-4AC53A0954EA}"/>
              </a:ext>
            </a:extLst>
          </p:cNvPr>
          <p:cNvSpPr txBox="1"/>
          <p:nvPr/>
        </p:nvSpPr>
        <p:spPr>
          <a:xfrm>
            <a:off x="8145917" y="837521"/>
            <a:ext cx="1553695" cy="3174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63" dirty="0"/>
              <a:t>Excel Workflow 2</a:t>
            </a:r>
          </a:p>
        </p:txBody>
      </p:sp>
    </p:spTree>
    <p:extLst>
      <p:ext uri="{BB962C8B-B14F-4D97-AF65-F5344CB8AC3E}">
        <p14:creationId xmlns:p14="http://schemas.microsoft.com/office/powerpoint/2010/main" val="3690158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1318</Words>
  <Application>Microsoft Macintosh PowerPoint</Application>
  <PresentationFormat>A4-Papier (210 x 297 mm)</PresentationFormat>
  <Paragraphs>257</Paragraphs>
  <Slides>4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Helvetica Rounded</vt:lpstr>
      <vt:lpstr>MesloLGLDZ Nerd Font Mono</vt:lpstr>
      <vt:lpstr>MesloLGSDZ Nerd Font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Glahn Christian (glah)</dc:creator>
  <cp:lastModifiedBy>Glahn Christian (glah)</cp:lastModifiedBy>
  <cp:revision>315</cp:revision>
  <dcterms:created xsi:type="dcterms:W3CDTF">2024-05-28T07:36:17Z</dcterms:created>
  <dcterms:modified xsi:type="dcterms:W3CDTF">2024-05-30T11:46:42Z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d9bad3-6dac-4e9a-89a3-89f3b8d247b2_Enabled">
    <vt:lpwstr>true</vt:lpwstr>
  </property>
  <property fmtid="{D5CDD505-2E9C-101B-9397-08002B2CF9AE}" pid="3" name="MSIP_Label_10d9bad3-6dac-4e9a-89a3-89f3b8d247b2_SetDate">
    <vt:lpwstr>2024-05-28T07:38:41Z</vt:lpwstr>
  </property>
  <property fmtid="{D5CDD505-2E9C-101B-9397-08002B2CF9AE}" pid="4" name="MSIP_Label_10d9bad3-6dac-4e9a-89a3-89f3b8d247b2_Method">
    <vt:lpwstr>Standard</vt:lpwstr>
  </property>
  <property fmtid="{D5CDD505-2E9C-101B-9397-08002B2CF9AE}" pid="5" name="MSIP_Label_10d9bad3-6dac-4e9a-89a3-89f3b8d247b2_Name">
    <vt:lpwstr>10d9bad3-6dac-4e9a-89a3-89f3b8d247b2</vt:lpwstr>
  </property>
  <property fmtid="{D5CDD505-2E9C-101B-9397-08002B2CF9AE}" pid="6" name="MSIP_Label_10d9bad3-6dac-4e9a-89a3-89f3b8d247b2_SiteId">
    <vt:lpwstr>5d1a9f9d-201f-4a10-b983-451cf65cbc1e</vt:lpwstr>
  </property>
  <property fmtid="{D5CDD505-2E9C-101B-9397-08002B2CF9AE}" pid="7" name="MSIP_Label_10d9bad3-6dac-4e9a-89a3-89f3b8d247b2_ActionId">
    <vt:lpwstr>c3966103-6235-4530-94aa-748cc85845e4</vt:lpwstr>
  </property>
  <property fmtid="{D5CDD505-2E9C-101B-9397-08002B2CF9AE}" pid="8" name="MSIP_Label_10d9bad3-6dac-4e9a-89a3-89f3b8d247b2_ContentBits">
    <vt:lpwstr>0</vt:lpwstr>
  </property>
</Properties>
</file>