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7171"/>
    <a:srgbClr val="FFFFFF"/>
    <a:srgbClr val="000000"/>
    <a:srgbClr val="17365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9" name="PlaceHolder 2"/>
          <p:cNvSpPr>
            <a:spLocks noGrp="1"/>
          </p:cNvSpPr>
          <p:nvPr>
            <p:ph type="body"/>
          </p:nvPr>
        </p:nvSpPr>
        <p:spPr>
          <a:xfrm>
            <a:off x="812880" y="1143000"/>
            <a:ext cx="1066752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0" name="PlaceHolder 3"/>
          <p:cNvSpPr>
            <a:spLocks noGrp="1"/>
          </p:cNvSpPr>
          <p:nvPr>
            <p:ph type="body"/>
          </p:nvPr>
        </p:nvSpPr>
        <p:spPr>
          <a:xfrm>
            <a:off x="812880" y="3729960"/>
            <a:ext cx="1066752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2" name="PlaceHolder 2"/>
          <p:cNvSpPr>
            <a:spLocks noGrp="1"/>
          </p:cNvSpPr>
          <p:nvPr>
            <p:ph type="body"/>
          </p:nvPr>
        </p:nvSpPr>
        <p:spPr>
          <a:xfrm>
            <a:off x="81288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3" name="PlaceHolder 3"/>
          <p:cNvSpPr>
            <a:spLocks noGrp="1"/>
          </p:cNvSpPr>
          <p:nvPr>
            <p:ph type="body"/>
          </p:nvPr>
        </p:nvSpPr>
        <p:spPr>
          <a:xfrm>
            <a:off x="627912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4" name="PlaceHolder 4"/>
          <p:cNvSpPr>
            <a:spLocks noGrp="1"/>
          </p:cNvSpPr>
          <p:nvPr>
            <p:ph type="body"/>
          </p:nvPr>
        </p:nvSpPr>
        <p:spPr>
          <a:xfrm>
            <a:off x="812880" y="372996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5" name="PlaceHolder 5"/>
          <p:cNvSpPr>
            <a:spLocks noGrp="1"/>
          </p:cNvSpPr>
          <p:nvPr>
            <p:ph type="body"/>
          </p:nvPr>
        </p:nvSpPr>
        <p:spPr>
          <a:xfrm>
            <a:off x="6279120" y="372996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37" name="PlaceHolder 2"/>
          <p:cNvSpPr>
            <a:spLocks noGrp="1"/>
          </p:cNvSpPr>
          <p:nvPr>
            <p:ph type="body"/>
          </p:nvPr>
        </p:nvSpPr>
        <p:spPr>
          <a:xfrm>
            <a:off x="812880" y="114300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8" name="PlaceHolder 3"/>
          <p:cNvSpPr>
            <a:spLocks noGrp="1"/>
          </p:cNvSpPr>
          <p:nvPr>
            <p:ph type="body"/>
          </p:nvPr>
        </p:nvSpPr>
        <p:spPr>
          <a:xfrm>
            <a:off x="4419720" y="114300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39" name="PlaceHolder 4"/>
          <p:cNvSpPr>
            <a:spLocks noGrp="1"/>
          </p:cNvSpPr>
          <p:nvPr>
            <p:ph type="body"/>
          </p:nvPr>
        </p:nvSpPr>
        <p:spPr>
          <a:xfrm>
            <a:off x="8026560" y="114300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0" name="PlaceHolder 5"/>
          <p:cNvSpPr>
            <a:spLocks noGrp="1"/>
          </p:cNvSpPr>
          <p:nvPr>
            <p:ph type="body"/>
          </p:nvPr>
        </p:nvSpPr>
        <p:spPr>
          <a:xfrm>
            <a:off x="812880" y="372996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1" name="PlaceHolder 6"/>
          <p:cNvSpPr>
            <a:spLocks noGrp="1"/>
          </p:cNvSpPr>
          <p:nvPr>
            <p:ph type="body"/>
          </p:nvPr>
        </p:nvSpPr>
        <p:spPr>
          <a:xfrm>
            <a:off x="4419720" y="372996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42" name="PlaceHolder 7"/>
          <p:cNvSpPr>
            <a:spLocks noGrp="1"/>
          </p:cNvSpPr>
          <p:nvPr>
            <p:ph type="body"/>
          </p:nvPr>
        </p:nvSpPr>
        <p:spPr>
          <a:xfrm>
            <a:off x="8026560" y="372996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1" name="PlaceHolder 2"/>
          <p:cNvSpPr>
            <a:spLocks noGrp="1"/>
          </p:cNvSpPr>
          <p:nvPr>
            <p:ph type="subTitle"/>
          </p:nvPr>
        </p:nvSpPr>
        <p:spPr>
          <a:xfrm>
            <a:off x="812880" y="1143000"/>
            <a:ext cx="10667520" cy="49525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3" name="PlaceHolder 2"/>
          <p:cNvSpPr>
            <a:spLocks noGrp="1"/>
          </p:cNvSpPr>
          <p:nvPr>
            <p:ph type="body"/>
          </p:nvPr>
        </p:nvSpPr>
        <p:spPr>
          <a:xfrm>
            <a:off x="812880" y="1143000"/>
            <a:ext cx="10667520" cy="49525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55" name="PlaceHolder 2"/>
          <p:cNvSpPr>
            <a:spLocks noGrp="1"/>
          </p:cNvSpPr>
          <p:nvPr>
            <p:ph type="body"/>
          </p:nvPr>
        </p:nvSpPr>
        <p:spPr>
          <a:xfrm>
            <a:off x="812880" y="1143000"/>
            <a:ext cx="5205600" cy="4952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56" name="PlaceHolder 3"/>
          <p:cNvSpPr>
            <a:spLocks noGrp="1"/>
          </p:cNvSpPr>
          <p:nvPr>
            <p:ph type="body"/>
          </p:nvPr>
        </p:nvSpPr>
        <p:spPr>
          <a:xfrm>
            <a:off x="6279120" y="1143000"/>
            <a:ext cx="5205600" cy="49525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812880" y="274680"/>
            <a:ext cx="10667520" cy="2259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0" name="PlaceHolder 2"/>
          <p:cNvSpPr>
            <a:spLocks noGrp="1"/>
          </p:cNvSpPr>
          <p:nvPr>
            <p:ph type="body"/>
          </p:nvPr>
        </p:nvSpPr>
        <p:spPr>
          <a:xfrm>
            <a:off x="81288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1" name="PlaceHolder 3"/>
          <p:cNvSpPr>
            <a:spLocks noGrp="1"/>
          </p:cNvSpPr>
          <p:nvPr>
            <p:ph type="body"/>
          </p:nvPr>
        </p:nvSpPr>
        <p:spPr>
          <a:xfrm>
            <a:off x="6279120" y="1143000"/>
            <a:ext cx="5205600" cy="4952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2" name="PlaceHolder 4"/>
          <p:cNvSpPr>
            <a:spLocks noGrp="1"/>
          </p:cNvSpPr>
          <p:nvPr>
            <p:ph type="body"/>
          </p:nvPr>
        </p:nvSpPr>
        <p:spPr>
          <a:xfrm>
            <a:off x="812880" y="372996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 name="PlaceHolder 2"/>
          <p:cNvSpPr>
            <a:spLocks noGrp="1"/>
          </p:cNvSpPr>
          <p:nvPr>
            <p:ph type="subTitle"/>
          </p:nvPr>
        </p:nvSpPr>
        <p:spPr>
          <a:xfrm>
            <a:off x="812880" y="1143000"/>
            <a:ext cx="10667520" cy="495252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4" name="PlaceHolder 2"/>
          <p:cNvSpPr>
            <a:spLocks noGrp="1"/>
          </p:cNvSpPr>
          <p:nvPr>
            <p:ph type="body"/>
          </p:nvPr>
        </p:nvSpPr>
        <p:spPr>
          <a:xfrm>
            <a:off x="812880" y="1143000"/>
            <a:ext cx="5205600" cy="4952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5" name="PlaceHolder 3"/>
          <p:cNvSpPr>
            <a:spLocks noGrp="1"/>
          </p:cNvSpPr>
          <p:nvPr>
            <p:ph type="body"/>
          </p:nvPr>
        </p:nvSpPr>
        <p:spPr>
          <a:xfrm>
            <a:off x="627912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6" name="PlaceHolder 4"/>
          <p:cNvSpPr>
            <a:spLocks noGrp="1"/>
          </p:cNvSpPr>
          <p:nvPr>
            <p:ph type="body"/>
          </p:nvPr>
        </p:nvSpPr>
        <p:spPr>
          <a:xfrm>
            <a:off x="6279120" y="372996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68" name="PlaceHolder 2"/>
          <p:cNvSpPr>
            <a:spLocks noGrp="1"/>
          </p:cNvSpPr>
          <p:nvPr>
            <p:ph type="body"/>
          </p:nvPr>
        </p:nvSpPr>
        <p:spPr>
          <a:xfrm>
            <a:off x="81288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69" name="PlaceHolder 3"/>
          <p:cNvSpPr>
            <a:spLocks noGrp="1"/>
          </p:cNvSpPr>
          <p:nvPr>
            <p:ph type="body"/>
          </p:nvPr>
        </p:nvSpPr>
        <p:spPr>
          <a:xfrm>
            <a:off x="627912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0" name="PlaceHolder 4"/>
          <p:cNvSpPr>
            <a:spLocks noGrp="1"/>
          </p:cNvSpPr>
          <p:nvPr>
            <p:ph type="body"/>
          </p:nvPr>
        </p:nvSpPr>
        <p:spPr>
          <a:xfrm>
            <a:off x="812880" y="3729960"/>
            <a:ext cx="1066752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2" name="PlaceHolder 2"/>
          <p:cNvSpPr>
            <a:spLocks noGrp="1"/>
          </p:cNvSpPr>
          <p:nvPr>
            <p:ph type="body"/>
          </p:nvPr>
        </p:nvSpPr>
        <p:spPr>
          <a:xfrm>
            <a:off x="812880" y="1143000"/>
            <a:ext cx="1066752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3" name="PlaceHolder 3"/>
          <p:cNvSpPr>
            <a:spLocks noGrp="1"/>
          </p:cNvSpPr>
          <p:nvPr>
            <p:ph type="body"/>
          </p:nvPr>
        </p:nvSpPr>
        <p:spPr>
          <a:xfrm>
            <a:off x="812880" y="3729960"/>
            <a:ext cx="1066752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75" name="PlaceHolder 2"/>
          <p:cNvSpPr>
            <a:spLocks noGrp="1"/>
          </p:cNvSpPr>
          <p:nvPr>
            <p:ph type="body"/>
          </p:nvPr>
        </p:nvSpPr>
        <p:spPr>
          <a:xfrm>
            <a:off x="81288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6" name="PlaceHolder 3"/>
          <p:cNvSpPr>
            <a:spLocks noGrp="1"/>
          </p:cNvSpPr>
          <p:nvPr>
            <p:ph type="body"/>
          </p:nvPr>
        </p:nvSpPr>
        <p:spPr>
          <a:xfrm>
            <a:off x="627912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7" name="PlaceHolder 4"/>
          <p:cNvSpPr>
            <a:spLocks noGrp="1"/>
          </p:cNvSpPr>
          <p:nvPr>
            <p:ph type="body"/>
          </p:nvPr>
        </p:nvSpPr>
        <p:spPr>
          <a:xfrm>
            <a:off x="812880" y="372996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78" name="PlaceHolder 5"/>
          <p:cNvSpPr>
            <a:spLocks noGrp="1"/>
          </p:cNvSpPr>
          <p:nvPr>
            <p:ph type="body"/>
          </p:nvPr>
        </p:nvSpPr>
        <p:spPr>
          <a:xfrm>
            <a:off x="6279120" y="372996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80" name="PlaceHolder 2"/>
          <p:cNvSpPr>
            <a:spLocks noGrp="1"/>
          </p:cNvSpPr>
          <p:nvPr>
            <p:ph type="body"/>
          </p:nvPr>
        </p:nvSpPr>
        <p:spPr>
          <a:xfrm>
            <a:off x="812880" y="114300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1" name="PlaceHolder 3"/>
          <p:cNvSpPr>
            <a:spLocks noGrp="1"/>
          </p:cNvSpPr>
          <p:nvPr>
            <p:ph type="body"/>
          </p:nvPr>
        </p:nvSpPr>
        <p:spPr>
          <a:xfrm>
            <a:off x="4419720" y="114300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2" name="PlaceHolder 4"/>
          <p:cNvSpPr>
            <a:spLocks noGrp="1"/>
          </p:cNvSpPr>
          <p:nvPr>
            <p:ph type="body"/>
          </p:nvPr>
        </p:nvSpPr>
        <p:spPr>
          <a:xfrm>
            <a:off x="8026560" y="114300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3" name="PlaceHolder 5"/>
          <p:cNvSpPr>
            <a:spLocks noGrp="1"/>
          </p:cNvSpPr>
          <p:nvPr>
            <p:ph type="body"/>
          </p:nvPr>
        </p:nvSpPr>
        <p:spPr>
          <a:xfrm>
            <a:off x="812880" y="372996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4" name="PlaceHolder 6"/>
          <p:cNvSpPr>
            <a:spLocks noGrp="1"/>
          </p:cNvSpPr>
          <p:nvPr>
            <p:ph type="body"/>
          </p:nvPr>
        </p:nvSpPr>
        <p:spPr>
          <a:xfrm>
            <a:off x="4419720" y="372996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85" name="PlaceHolder 7"/>
          <p:cNvSpPr>
            <a:spLocks noGrp="1"/>
          </p:cNvSpPr>
          <p:nvPr>
            <p:ph type="body"/>
          </p:nvPr>
        </p:nvSpPr>
        <p:spPr>
          <a:xfrm>
            <a:off x="8026560" y="3729960"/>
            <a:ext cx="343476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0" name="PlaceHolder 2"/>
          <p:cNvSpPr>
            <a:spLocks noGrp="1"/>
          </p:cNvSpPr>
          <p:nvPr>
            <p:ph type="body"/>
          </p:nvPr>
        </p:nvSpPr>
        <p:spPr>
          <a:xfrm>
            <a:off x="812880" y="1143000"/>
            <a:ext cx="10667520" cy="49525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2" name="PlaceHolder 2"/>
          <p:cNvSpPr>
            <a:spLocks noGrp="1"/>
          </p:cNvSpPr>
          <p:nvPr>
            <p:ph type="body"/>
          </p:nvPr>
        </p:nvSpPr>
        <p:spPr>
          <a:xfrm>
            <a:off x="812880" y="1143000"/>
            <a:ext cx="5205600" cy="4952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3" name="PlaceHolder 3"/>
          <p:cNvSpPr>
            <a:spLocks noGrp="1"/>
          </p:cNvSpPr>
          <p:nvPr>
            <p:ph type="body"/>
          </p:nvPr>
        </p:nvSpPr>
        <p:spPr>
          <a:xfrm>
            <a:off x="6279120" y="1143000"/>
            <a:ext cx="5205600" cy="49525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812880" y="274680"/>
            <a:ext cx="10667520" cy="2259000"/>
          </a:xfrm>
          <a:prstGeom prst="rect">
            <a:avLst/>
          </a:prstGeom>
        </p:spPr>
        <p:txBody>
          <a:bodyPr lIns="0" tIns="0" rIns="0" bIns="0" anchor="ctr">
            <a:sp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17" name="PlaceHolder 2"/>
          <p:cNvSpPr>
            <a:spLocks noGrp="1"/>
          </p:cNvSpPr>
          <p:nvPr>
            <p:ph type="body"/>
          </p:nvPr>
        </p:nvSpPr>
        <p:spPr>
          <a:xfrm>
            <a:off x="81288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8" name="PlaceHolder 3"/>
          <p:cNvSpPr>
            <a:spLocks noGrp="1"/>
          </p:cNvSpPr>
          <p:nvPr>
            <p:ph type="body"/>
          </p:nvPr>
        </p:nvSpPr>
        <p:spPr>
          <a:xfrm>
            <a:off x="6279120" y="1143000"/>
            <a:ext cx="5205600" cy="4952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19" name="PlaceHolder 4"/>
          <p:cNvSpPr>
            <a:spLocks noGrp="1"/>
          </p:cNvSpPr>
          <p:nvPr>
            <p:ph type="body"/>
          </p:nvPr>
        </p:nvSpPr>
        <p:spPr>
          <a:xfrm>
            <a:off x="812880" y="372996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1" name="PlaceHolder 2"/>
          <p:cNvSpPr>
            <a:spLocks noGrp="1"/>
          </p:cNvSpPr>
          <p:nvPr>
            <p:ph type="body"/>
          </p:nvPr>
        </p:nvSpPr>
        <p:spPr>
          <a:xfrm>
            <a:off x="812880" y="1143000"/>
            <a:ext cx="5205600" cy="49525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2" name="PlaceHolder 3"/>
          <p:cNvSpPr>
            <a:spLocks noGrp="1"/>
          </p:cNvSpPr>
          <p:nvPr>
            <p:ph type="body"/>
          </p:nvPr>
        </p:nvSpPr>
        <p:spPr>
          <a:xfrm>
            <a:off x="627912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3" name="PlaceHolder 4"/>
          <p:cNvSpPr>
            <a:spLocks noGrp="1"/>
          </p:cNvSpPr>
          <p:nvPr>
            <p:ph type="body"/>
          </p:nvPr>
        </p:nvSpPr>
        <p:spPr>
          <a:xfrm>
            <a:off x="6279120" y="372996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812880" y="274680"/>
            <a:ext cx="10667520" cy="487080"/>
          </a:xfrm>
          <a:prstGeom prst="rect">
            <a:avLst/>
          </a:prstGeom>
        </p:spPr>
        <p:txBody>
          <a:bodyPr lIns="0" tIns="0" rIns="0" bIns="0" anchor="ctr">
            <a:spAutoFit/>
          </a:bodyPr>
          <a:lstStyle/>
          <a:p>
            <a:endParaRPr lang="en-US" sz="1400" b="0" strike="noStrike" spc="-1">
              <a:solidFill>
                <a:srgbClr val="000000"/>
              </a:solidFill>
              <a:latin typeface="Arial"/>
            </a:endParaRPr>
          </a:p>
        </p:txBody>
      </p:sp>
      <p:sp>
        <p:nvSpPr>
          <p:cNvPr id="25" name="PlaceHolder 2"/>
          <p:cNvSpPr>
            <a:spLocks noGrp="1"/>
          </p:cNvSpPr>
          <p:nvPr>
            <p:ph type="body"/>
          </p:nvPr>
        </p:nvSpPr>
        <p:spPr>
          <a:xfrm>
            <a:off x="81288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6" name="PlaceHolder 3"/>
          <p:cNvSpPr>
            <a:spLocks noGrp="1"/>
          </p:cNvSpPr>
          <p:nvPr>
            <p:ph type="body"/>
          </p:nvPr>
        </p:nvSpPr>
        <p:spPr>
          <a:xfrm>
            <a:off x="6279120" y="1143000"/>
            <a:ext cx="5205600" cy="2362320"/>
          </a:xfrm>
          <a:prstGeom prst="rect">
            <a:avLst/>
          </a:prstGeom>
        </p:spPr>
        <p:txBody>
          <a:bodyPr lIns="0" tIns="0" rIns="0" bIns="0">
            <a:normAutofit/>
          </a:bodyPr>
          <a:lstStyle/>
          <a:p>
            <a:endParaRPr lang="en-US" sz="1400" b="0" strike="noStrike" spc="-1">
              <a:solidFill>
                <a:srgbClr val="000000"/>
              </a:solidFill>
              <a:latin typeface="Arial"/>
            </a:endParaRPr>
          </a:p>
        </p:txBody>
      </p:sp>
      <p:sp>
        <p:nvSpPr>
          <p:cNvPr id="27" name="PlaceHolder 4"/>
          <p:cNvSpPr>
            <a:spLocks noGrp="1"/>
          </p:cNvSpPr>
          <p:nvPr>
            <p:ph type="body"/>
          </p:nvPr>
        </p:nvSpPr>
        <p:spPr>
          <a:xfrm>
            <a:off x="812880" y="3729960"/>
            <a:ext cx="10667520" cy="2362320"/>
          </a:xfrm>
          <a:prstGeom prst="rect">
            <a:avLst/>
          </a:prstGeom>
        </p:spPr>
        <p:txBody>
          <a:bodyPr lIns="0" tIns="0" rIns="0" bIns="0">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CustomShape 1"/>
          <p:cNvSpPr/>
          <p:nvPr/>
        </p:nvSpPr>
        <p:spPr>
          <a:xfrm>
            <a:off x="812880" y="914400"/>
            <a:ext cx="10667520" cy="360"/>
          </a:xfrm>
          <a:custGeom>
            <a:avLst/>
            <a:gdLst/>
            <a:ahLst/>
            <a:cxnLst/>
            <a:rect l="l" t="t" r="r" b="b"/>
            <a:pathLst>
              <a:path w="21600" h="21600">
                <a:moveTo>
                  <a:pt x="0" y="0"/>
                </a:moveTo>
                <a:lnTo>
                  <a:pt x="21600" y="21600"/>
                </a:lnTo>
              </a:path>
            </a:pathLst>
          </a:custGeom>
          <a:noFill/>
          <a:ln w="57240">
            <a:solidFill>
              <a:schemeClr val="dk1"/>
            </a:solidFill>
            <a:round/>
          </a:ln>
        </p:spPr>
        <p:style>
          <a:lnRef idx="0">
            <a:scrgbClr r="0" g="0" b="0"/>
          </a:lnRef>
          <a:fillRef idx="0">
            <a:scrgbClr r="0" g="0" b="0"/>
          </a:fillRef>
          <a:effectRef idx="0">
            <a:scrgbClr r="0" g="0" b="0"/>
          </a:effectRef>
          <a:fontRef idx="minor"/>
        </p:style>
      </p:sp>
      <p:pic>
        <p:nvPicPr>
          <p:cNvPr id="8" name="Google Shape;12;p1"/>
          <p:cNvPicPr/>
          <p:nvPr/>
        </p:nvPicPr>
        <p:blipFill>
          <a:blip r:embed="rId14"/>
          <a:srcRect b="18053"/>
          <a:stretch/>
        </p:blipFill>
        <p:spPr>
          <a:xfrm>
            <a:off x="0" y="5991480"/>
            <a:ext cx="12191760" cy="866160"/>
          </a:xfrm>
          <a:prstGeom prst="rect">
            <a:avLst/>
          </a:prstGeom>
          <a:ln>
            <a:noFill/>
          </a:ln>
        </p:spPr>
      </p:pic>
      <p:sp>
        <p:nvSpPr>
          <p:cNvPr id="2" name="PlaceHolder 2"/>
          <p:cNvSpPr>
            <a:spLocks noGrp="1"/>
          </p:cNvSpPr>
          <p:nvPr>
            <p:ph type="title"/>
          </p:nvPr>
        </p:nvSpPr>
        <p:spPr>
          <a:xfrm>
            <a:off x="1050840" y="1322280"/>
            <a:ext cx="10362960" cy="1469520"/>
          </a:xfrm>
          <a:prstGeom prst="rect">
            <a:avLst/>
          </a:prstGeom>
        </p:spPr>
        <p:txBody>
          <a:bodyPr anchor="ctr">
            <a:noAutofit/>
          </a:bodyPr>
          <a:lstStyle/>
          <a:p>
            <a:r>
              <a:rPr lang="en-US" sz="2800" b="0" strike="noStrike" spc="-1">
                <a:solidFill>
                  <a:srgbClr val="000000"/>
                </a:solidFill>
                <a:latin typeface="Arial"/>
              </a:rPr>
              <a:t>Click to edit the title text format</a:t>
            </a:r>
          </a:p>
        </p:txBody>
      </p:sp>
      <p:sp>
        <p:nvSpPr>
          <p:cNvPr id="3" name="PlaceHolder 3"/>
          <p:cNvSpPr>
            <a:spLocks noGrp="1"/>
          </p:cNvSpPr>
          <p:nvPr>
            <p:ph type="dt"/>
          </p:nvPr>
        </p:nvSpPr>
        <p:spPr>
          <a:xfrm>
            <a:off x="609480" y="6356520"/>
            <a:ext cx="2844720" cy="364680"/>
          </a:xfrm>
          <a:prstGeom prst="rect">
            <a:avLst/>
          </a:prstGeom>
        </p:spPr>
        <p:txBody>
          <a:bodyPr anchor="ctr">
            <a:noAutofit/>
          </a:bodyPr>
          <a:lstStyle/>
          <a:p>
            <a:endParaRPr lang="en-US" sz="2400" b="0" strike="noStrike" spc="-1">
              <a:latin typeface="Times New Roman"/>
            </a:endParaRPr>
          </a:p>
        </p:txBody>
      </p:sp>
      <p:sp>
        <p:nvSpPr>
          <p:cNvPr id="4" name="PlaceHolder 4"/>
          <p:cNvSpPr>
            <a:spLocks noGrp="1"/>
          </p:cNvSpPr>
          <p:nvPr>
            <p:ph type="ftr"/>
          </p:nvPr>
        </p:nvSpPr>
        <p:spPr>
          <a:xfrm>
            <a:off x="4165560" y="6356520"/>
            <a:ext cx="3860280" cy="364680"/>
          </a:xfrm>
          <a:prstGeom prst="rect">
            <a:avLst/>
          </a:prstGeom>
        </p:spPr>
        <p:txBody>
          <a:bodyPr anchor="ctr">
            <a:noAutofit/>
          </a:bodyPr>
          <a:lstStyle/>
          <a:p>
            <a:endParaRPr lang="en-US" sz="2400" b="0" strike="noStrike" spc="-1">
              <a:latin typeface="Times New Roman"/>
            </a:endParaRPr>
          </a:p>
        </p:txBody>
      </p:sp>
      <p:sp>
        <p:nvSpPr>
          <p:cNvPr id="5" name="PlaceHolder 5"/>
          <p:cNvSpPr>
            <a:spLocks noGrp="1"/>
          </p:cNvSpPr>
          <p:nvPr>
            <p:ph type="sldNum"/>
          </p:nvPr>
        </p:nvSpPr>
        <p:spPr>
          <a:xfrm>
            <a:off x="8737560" y="6356520"/>
            <a:ext cx="2844720" cy="364680"/>
          </a:xfrm>
          <a:prstGeom prst="rect">
            <a:avLst/>
          </a:prstGeom>
        </p:spPr>
        <p:txBody>
          <a:bodyPr anchor="ctr">
            <a:noAutofit/>
          </a:bodyPr>
          <a:lstStyle/>
          <a:p>
            <a:pPr algn="r">
              <a:lnSpc>
                <a:spcPct val="100000"/>
              </a:lnSpc>
            </a:pPr>
            <a:fld id="{C42AB1E7-0A02-400D-997E-3CEB1DCB8C80}" type="slidenum">
              <a:rPr lang="en-US" sz="1200" b="0" strike="noStrike" spc="-1">
                <a:solidFill>
                  <a:srgbClr val="888888"/>
                </a:solidFill>
                <a:latin typeface="Verdana"/>
                <a:ea typeface="Verdana"/>
              </a:rPr>
              <a:t>‹#›</a:t>
            </a:fld>
            <a:endParaRPr lang="en-US" sz="1200" b="0" strike="noStrike" spc="-1">
              <a:latin typeface="Times New Roman"/>
            </a:endParaRPr>
          </a:p>
        </p:txBody>
      </p:sp>
      <p:sp>
        <p:nvSpPr>
          <p:cNvPr id="6"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CustomShape 1"/>
          <p:cNvSpPr/>
          <p:nvPr/>
        </p:nvSpPr>
        <p:spPr>
          <a:xfrm>
            <a:off x="812880" y="914400"/>
            <a:ext cx="10667520" cy="360"/>
          </a:xfrm>
          <a:custGeom>
            <a:avLst/>
            <a:gdLst/>
            <a:ahLst/>
            <a:cxnLst/>
            <a:rect l="l" t="t" r="r" b="b"/>
            <a:pathLst>
              <a:path w="21600" h="21600">
                <a:moveTo>
                  <a:pt x="0" y="0"/>
                </a:moveTo>
                <a:lnTo>
                  <a:pt x="21600" y="21600"/>
                </a:lnTo>
              </a:path>
            </a:pathLst>
          </a:custGeom>
          <a:noFill/>
          <a:ln w="57240">
            <a:solidFill>
              <a:schemeClr val="dk1"/>
            </a:solidFill>
            <a:round/>
          </a:ln>
        </p:spPr>
        <p:style>
          <a:lnRef idx="0">
            <a:scrgbClr r="0" g="0" b="0"/>
          </a:lnRef>
          <a:fillRef idx="0">
            <a:scrgbClr r="0" g="0" b="0"/>
          </a:fillRef>
          <a:effectRef idx="0">
            <a:scrgbClr r="0" g="0" b="0"/>
          </a:effectRef>
          <a:fontRef idx="minor"/>
        </p:style>
      </p:sp>
      <p:pic>
        <p:nvPicPr>
          <p:cNvPr id="44" name="Google Shape;12;p1"/>
          <p:cNvPicPr/>
          <p:nvPr/>
        </p:nvPicPr>
        <p:blipFill>
          <a:blip r:embed="rId14"/>
          <a:srcRect b="18053"/>
          <a:stretch/>
        </p:blipFill>
        <p:spPr>
          <a:xfrm>
            <a:off x="0" y="5991480"/>
            <a:ext cx="12191760" cy="866160"/>
          </a:xfrm>
          <a:prstGeom prst="rect">
            <a:avLst/>
          </a:prstGeom>
          <a:ln>
            <a:noFill/>
          </a:ln>
        </p:spPr>
      </p:pic>
      <p:sp>
        <p:nvSpPr>
          <p:cNvPr id="45" name="PlaceHolder 2"/>
          <p:cNvSpPr>
            <a:spLocks noGrp="1"/>
          </p:cNvSpPr>
          <p:nvPr>
            <p:ph type="title"/>
          </p:nvPr>
        </p:nvSpPr>
        <p:spPr>
          <a:xfrm>
            <a:off x="812880" y="274680"/>
            <a:ext cx="10667520" cy="487080"/>
          </a:xfrm>
          <a:prstGeom prst="rect">
            <a:avLst/>
          </a:prstGeom>
        </p:spPr>
        <p:txBody>
          <a:bodyPr anchor="ctr">
            <a:noAutofit/>
          </a:bodyPr>
          <a:lstStyle/>
          <a:p>
            <a:r>
              <a:rPr lang="en-US" sz="2800" b="0" strike="noStrike" spc="-1">
                <a:solidFill>
                  <a:srgbClr val="000000"/>
                </a:solidFill>
                <a:latin typeface="Arial"/>
              </a:rPr>
              <a:t>Click to edit the title text format</a:t>
            </a:r>
          </a:p>
        </p:txBody>
      </p:sp>
      <p:sp>
        <p:nvSpPr>
          <p:cNvPr id="46" name="PlaceHolder 3"/>
          <p:cNvSpPr>
            <a:spLocks noGrp="1"/>
          </p:cNvSpPr>
          <p:nvPr>
            <p:ph type="body"/>
          </p:nvPr>
        </p:nvSpPr>
        <p:spPr>
          <a:xfrm>
            <a:off x="812880" y="1143000"/>
            <a:ext cx="10667520" cy="4952520"/>
          </a:xfrm>
          <a:prstGeom prst="rect">
            <a:avLst/>
          </a:prstGeom>
        </p:spPr>
        <p:txBody>
          <a:bodyPr>
            <a:normAutofit/>
          </a:bodyPr>
          <a:lstStyle/>
          <a:p>
            <a:pPr marL="432000" indent="-324000">
              <a:spcBef>
                <a:spcPts val="1417"/>
              </a:spcBef>
              <a:buClr>
                <a:srgbClr val="000000"/>
              </a:buClr>
              <a:buSzPct val="45000"/>
              <a:buFont typeface="Wingdings" charset="2"/>
              <a:buChar char=""/>
            </a:pPr>
            <a:r>
              <a:rPr lang="en-US" sz="2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4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4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400" b="0" strike="noStrike" spc="-1">
                <a:solidFill>
                  <a:srgbClr val="000000"/>
                </a:solidFill>
                <a:latin typeface="Arial"/>
              </a:rPr>
              <a:t>Seventh Outline Level</a:t>
            </a:r>
          </a:p>
        </p:txBody>
      </p:sp>
      <p:sp>
        <p:nvSpPr>
          <p:cNvPr id="47" name="PlaceHolder 4"/>
          <p:cNvSpPr>
            <a:spLocks noGrp="1"/>
          </p:cNvSpPr>
          <p:nvPr>
            <p:ph type="dt"/>
          </p:nvPr>
        </p:nvSpPr>
        <p:spPr>
          <a:xfrm>
            <a:off x="609480" y="6356520"/>
            <a:ext cx="2844720" cy="364680"/>
          </a:xfrm>
          <a:prstGeom prst="rect">
            <a:avLst/>
          </a:prstGeom>
        </p:spPr>
        <p:txBody>
          <a:bodyPr anchor="ctr">
            <a:noAutofit/>
          </a:bodyPr>
          <a:lstStyle/>
          <a:p>
            <a:endParaRPr lang="en-US" sz="2400" b="0" strike="noStrike" spc="-1">
              <a:latin typeface="Times New Roman"/>
            </a:endParaRPr>
          </a:p>
        </p:txBody>
      </p:sp>
      <p:sp>
        <p:nvSpPr>
          <p:cNvPr id="48" name="PlaceHolder 5"/>
          <p:cNvSpPr>
            <a:spLocks noGrp="1"/>
          </p:cNvSpPr>
          <p:nvPr>
            <p:ph type="ftr"/>
          </p:nvPr>
        </p:nvSpPr>
        <p:spPr>
          <a:xfrm>
            <a:off x="4165560" y="6356520"/>
            <a:ext cx="3860280" cy="364680"/>
          </a:xfrm>
          <a:prstGeom prst="rect">
            <a:avLst/>
          </a:prstGeom>
        </p:spPr>
        <p:txBody>
          <a:bodyPr anchor="ctr">
            <a:noAutofit/>
          </a:bodyPr>
          <a:lstStyle/>
          <a:p>
            <a:endParaRPr lang="en-US" sz="2400" b="0" strike="noStrike" spc="-1">
              <a:latin typeface="Times New Roman"/>
            </a:endParaRPr>
          </a:p>
        </p:txBody>
      </p:sp>
      <p:sp>
        <p:nvSpPr>
          <p:cNvPr id="49" name="PlaceHolder 6"/>
          <p:cNvSpPr>
            <a:spLocks noGrp="1"/>
          </p:cNvSpPr>
          <p:nvPr>
            <p:ph type="sldNum"/>
          </p:nvPr>
        </p:nvSpPr>
        <p:spPr>
          <a:xfrm>
            <a:off x="8737560" y="6356520"/>
            <a:ext cx="2844720" cy="364680"/>
          </a:xfrm>
          <a:prstGeom prst="rect">
            <a:avLst/>
          </a:prstGeom>
        </p:spPr>
        <p:txBody>
          <a:bodyPr anchor="ctr">
            <a:noAutofit/>
          </a:bodyPr>
          <a:lstStyle/>
          <a:p>
            <a:pPr algn="r">
              <a:lnSpc>
                <a:spcPct val="100000"/>
              </a:lnSpc>
            </a:pPr>
            <a:fld id="{03752FF0-F620-450E-BB04-17CF545943D2}" type="slidenum">
              <a:rPr lang="en-US" sz="1200" b="0" strike="noStrike" spc="-1">
                <a:solidFill>
                  <a:srgbClr val="888888"/>
                </a:solidFill>
                <a:latin typeface="Verdana"/>
                <a:ea typeface="Verdana"/>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s://github.com/phishguardai252-png/phishguard-ai" TargetMode="Externa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790560" y="2045520"/>
            <a:ext cx="4390920" cy="353520"/>
          </a:xfrm>
          <a:prstGeom prst="rect">
            <a:avLst/>
          </a:prstGeom>
          <a:noFill/>
          <a:ln>
            <a:noFill/>
          </a:ln>
        </p:spPr>
        <p:txBody>
          <a:bodyPr>
            <a:normAutofit fontScale="94000"/>
          </a:bodyPr>
          <a:lstStyle/>
          <a:p>
            <a:pPr>
              <a:lnSpc>
                <a:spcPct val="100000"/>
              </a:lnSpc>
            </a:pPr>
            <a:r>
              <a:rPr lang="en-US" sz="1800" b="1" strike="noStrike" spc="-1" dirty="0">
                <a:solidFill>
                  <a:srgbClr val="17365D"/>
                </a:solidFill>
                <a:latin typeface="Cambria"/>
                <a:ea typeface="Cambria"/>
              </a:rPr>
              <a:t>Batch Number: </a:t>
            </a:r>
            <a:r>
              <a:rPr lang="en-US" b="1" spc="-1" dirty="0">
                <a:solidFill>
                  <a:srgbClr val="17365D"/>
                </a:solidFill>
                <a:latin typeface="Cambria"/>
                <a:ea typeface="Cambria"/>
              </a:rPr>
              <a:t>C</a:t>
            </a:r>
            <a:r>
              <a:rPr lang="en-US" sz="1800" b="1" strike="noStrike" spc="-1" dirty="0">
                <a:solidFill>
                  <a:srgbClr val="17365D"/>
                </a:solidFill>
                <a:latin typeface="Cambria"/>
                <a:ea typeface="Cambria"/>
              </a:rPr>
              <a:t>CS_14</a:t>
            </a:r>
            <a:endParaRPr lang="en-US" sz="1800" b="0" strike="noStrike" spc="-1" dirty="0">
              <a:latin typeface="Arial"/>
            </a:endParaRPr>
          </a:p>
        </p:txBody>
      </p:sp>
      <p:sp>
        <p:nvSpPr>
          <p:cNvPr id="87" name="CustomShape 2"/>
          <p:cNvSpPr/>
          <p:nvPr/>
        </p:nvSpPr>
        <p:spPr>
          <a:xfrm>
            <a:off x="6480360" y="2513520"/>
            <a:ext cx="5514120" cy="2020320"/>
          </a:xfrm>
          <a:prstGeom prst="rect">
            <a:avLst/>
          </a:prstGeom>
          <a:noFill/>
          <a:ln>
            <a:noFill/>
          </a:ln>
        </p:spPr>
        <p:style>
          <a:lnRef idx="0">
            <a:scrgbClr r="0" g="0" b="0"/>
          </a:lnRef>
          <a:fillRef idx="0">
            <a:scrgbClr r="0" g="0" b="0"/>
          </a:fillRef>
          <a:effectRef idx="0">
            <a:scrgbClr r="0" g="0" b="0"/>
          </a:effectRef>
          <a:fontRef idx="minor"/>
        </p:style>
        <p:txBody>
          <a:bodyPr>
            <a:normAutofit lnSpcReduction="10000"/>
          </a:bodyPr>
          <a:lstStyle/>
          <a:p>
            <a:pPr algn="ctr">
              <a:lnSpc>
                <a:spcPct val="100000"/>
              </a:lnSpc>
            </a:pPr>
            <a:r>
              <a:rPr lang="en-US" sz="1800" b="1" strike="noStrike" spc="-1" dirty="0">
                <a:solidFill>
                  <a:srgbClr val="17365D"/>
                </a:solidFill>
                <a:latin typeface="Cambria"/>
                <a:ea typeface="Cambria"/>
              </a:rPr>
              <a:t>Under the Supervision of,</a:t>
            </a:r>
            <a:endParaRPr lang="en-US" sz="1800" b="0" strike="noStrike" spc="-1" dirty="0">
              <a:latin typeface="Arial"/>
            </a:endParaRPr>
          </a:p>
          <a:p>
            <a:pPr algn="ctr">
              <a:lnSpc>
                <a:spcPct val="100000"/>
              </a:lnSpc>
              <a:spcBef>
                <a:spcPts val="400"/>
              </a:spcBef>
            </a:pPr>
            <a:endParaRPr lang="en-US" sz="1800" b="0" strike="noStrike" spc="-1" dirty="0">
              <a:latin typeface="Arial"/>
            </a:endParaRPr>
          </a:p>
          <a:p>
            <a:pPr>
              <a:spcBef>
                <a:spcPts val="340"/>
              </a:spcBef>
            </a:pPr>
            <a:r>
              <a:rPr lang="de-DE" sz="1700" b="1" dirty="0">
                <a:solidFill>
                  <a:srgbClr val="17365D"/>
                </a:solidFill>
                <a:latin typeface="Cambria" panose="02040503050406030204" pitchFamily="18" charset="0"/>
                <a:ea typeface="Cambria" panose="02040503050406030204" pitchFamily="18" charset="0"/>
              </a:rPr>
              <a:t>Dr.Shanthi S</a:t>
            </a:r>
            <a:r>
              <a:rPr lang="de-DE" sz="1700" b="1" dirty="0">
                <a:latin typeface="Cambria" panose="02040503050406030204" pitchFamily="18" charset="0"/>
                <a:ea typeface="Cambria" panose="02040503050406030204" pitchFamily="18" charset="0"/>
              </a:rPr>
              <a:t>	</a:t>
            </a:r>
          </a:p>
          <a:p>
            <a:pPr>
              <a:lnSpc>
                <a:spcPct val="100000"/>
              </a:lnSpc>
              <a:spcBef>
                <a:spcPts val="340"/>
              </a:spcBef>
            </a:pPr>
            <a:endParaRPr lang="en-US" sz="1700" b="0" strike="noStrike" spc="-1" dirty="0">
              <a:latin typeface="Arial"/>
            </a:endParaRPr>
          </a:p>
          <a:p>
            <a:pPr>
              <a:lnSpc>
                <a:spcPct val="100000"/>
              </a:lnSpc>
              <a:spcBef>
                <a:spcPts val="340"/>
              </a:spcBef>
            </a:pPr>
            <a:r>
              <a:rPr lang="en-US" sz="1700" b="1" strike="noStrike" spc="-1" dirty="0">
                <a:solidFill>
                  <a:srgbClr val="17365D"/>
                </a:solidFill>
                <a:latin typeface="Cambria"/>
                <a:ea typeface="Cambria"/>
              </a:rPr>
              <a:t>Professor</a:t>
            </a:r>
            <a:endParaRPr lang="en-US" sz="1700" b="0" strike="noStrike" spc="-1" dirty="0">
              <a:latin typeface="Arial"/>
            </a:endParaRPr>
          </a:p>
          <a:p>
            <a:pPr>
              <a:lnSpc>
                <a:spcPct val="100000"/>
              </a:lnSpc>
              <a:spcBef>
                <a:spcPts val="340"/>
              </a:spcBef>
            </a:pPr>
            <a:r>
              <a:rPr lang="en-US" sz="1700" b="1" strike="noStrike" spc="-1" dirty="0">
                <a:solidFill>
                  <a:srgbClr val="17365D"/>
                </a:solidFill>
                <a:latin typeface="Cambria"/>
                <a:ea typeface="Cambria"/>
              </a:rPr>
              <a:t>School of Computer Science and Engineering</a:t>
            </a:r>
            <a:endParaRPr lang="en-US" sz="1700" b="0" strike="noStrike" spc="-1" dirty="0">
              <a:latin typeface="Arial"/>
            </a:endParaRPr>
          </a:p>
          <a:p>
            <a:pPr>
              <a:lnSpc>
                <a:spcPct val="100000"/>
              </a:lnSpc>
              <a:spcBef>
                <a:spcPts val="340"/>
              </a:spcBef>
            </a:pPr>
            <a:r>
              <a:rPr lang="en-US" sz="1700" b="1" strike="noStrike" spc="-1" dirty="0">
                <a:solidFill>
                  <a:srgbClr val="17365D"/>
                </a:solidFill>
                <a:latin typeface="Cambria"/>
                <a:ea typeface="Cambria"/>
              </a:rPr>
              <a:t>Presidency University</a:t>
            </a:r>
            <a:endParaRPr lang="en-US" sz="1700" b="0" strike="noStrike" spc="-1" dirty="0">
              <a:latin typeface="Arial"/>
            </a:endParaRPr>
          </a:p>
          <a:p>
            <a:pPr>
              <a:lnSpc>
                <a:spcPct val="100000"/>
              </a:lnSpc>
              <a:spcBef>
                <a:spcPts val="400"/>
              </a:spcBef>
            </a:pPr>
            <a:endParaRPr lang="en-US" sz="1700" b="0" strike="noStrike" spc="-1" dirty="0">
              <a:latin typeface="Arial"/>
            </a:endParaRPr>
          </a:p>
        </p:txBody>
      </p:sp>
      <p:graphicFrame>
        <p:nvGraphicFramePr>
          <p:cNvPr id="88" name="Table 3"/>
          <p:cNvGraphicFramePr/>
          <p:nvPr>
            <p:extLst>
              <p:ext uri="{D42A27DB-BD31-4B8C-83A1-F6EECF244321}">
                <p14:modId xmlns:p14="http://schemas.microsoft.com/office/powerpoint/2010/main" val="674144739"/>
              </p:ext>
            </p:extLst>
          </p:nvPr>
        </p:nvGraphicFramePr>
        <p:xfrm>
          <a:off x="790560" y="2399040"/>
          <a:ext cx="5261580" cy="2152973"/>
        </p:xfrm>
        <a:graphic>
          <a:graphicData uri="http://schemas.openxmlformats.org/drawingml/2006/table">
            <a:tbl>
              <a:tblPr/>
              <a:tblGrid>
                <a:gridCol w="2308467">
                  <a:extLst>
                    <a:ext uri="{9D8B030D-6E8A-4147-A177-3AD203B41FA5}">
                      <a16:colId xmlns:a16="http://schemas.microsoft.com/office/drawing/2014/main" val="20000"/>
                    </a:ext>
                  </a:extLst>
                </a:gridCol>
                <a:gridCol w="2953113">
                  <a:extLst>
                    <a:ext uri="{9D8B030D-6E8A-4147-A177-3AD203B41FA5}">
                      <a16:colId xmlns:a16="http://schemas.microsoft.com/office/drawing/2014/main" val="20001"/>
                    </a:ext>
                  </a:extLst>
                </a:gridCol>
              </a:tblGrid>
              <a:tr h="313011">
                <a:tc>
                  <a:txBody>
                    <a:bodyPr/>
                    <a:lstStyle/>
                    <a:p>
                      <a:pPr algn="ctr">
                        <a:lnSpc>
                          <a:spcPct val="100000"/>
                        </a:lnSpc>
                      </a:pPr>
                      <a:r>
                        <a:rPr lang="en-US" sz="1800" b="1" strike="noStrike" spc="-1">
                          <a:solidFill>
                            <a:srgbClr val="17365D"/>
                          </a:solidFill>
                          <a:latin typeface="Arial"/>
                          <a:ea typeface="Arial"/>
                        </a:rPr>
                        <a:t>Roll Number</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ctr">
                        <a:lnSpc>
                          <a:spcPct val="100000"/>
                        </a:lnSpc>
                      </a:pPr>
                      <a:r>
                        <a:rPr lang="en-US" sz="1800" b="1" strike="noStrike" spc="-1">
                          <a:solidFill>
                            <a:srgbClr val="17365D"/>
                          </a:solidFill>
                          <a:latin typeface="Arial"/>
                          <a:ea typeface="Arial"/>
                        </a:rPr>
                        <a:t>Student Name</a:t>
                      </a:r>
                      <a:endParaRPr lang="en-US"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547769">
                <a:tc>
                  <a:txBody>
                    <a:bodyPr/>
                    <a:lstStyle/>
                    <a:p>
                      <a:pPr algn="ctr">
                        <a:lnSpc>
                          <a:spcPct val="100000"/>
                        </a:lnSpc>
                      </a:pPr>
                      <a:r>
                        <a:rPr lang="en-US" sz="1800" b="0" strike="noStrike" spc="-1" dirty="0">
                          <a:solidFill>
                            <a:srgbClr val="000000"/>
                          </a:solidFill>
                          <a:latin typeface="Arial"/>
                          <a:ea typeface="Arial"/>
                        </a:rPr>
                        <a:t>20231CCS3001</a:t>
                      </a:r>
                      <a:endParaRPr lang="en-US"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l"/>
                      <a:r>
                        <a:rPr lang="en-IN" dirty="0"/>
                        <a:t>ANKIREDDY BHARATH KUMAR REDDY</a:t>
                      </a:r>
                      <a:endParaRPr lang="en-IN" sz="1800" b="0" i="0" u="none" strike="noStrike" kern="1200" baseline="0" dirty="0">
                        <a:solidFill>
                          <a:schemeClr val="tx1"/>
                        </a:solidFill>
                        <a:latin typeface="+mn-lt"/>
                        <a:ea typeface="+mn-ea"/>
                        <a:cs typeface="+mn-cs"/>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547769">
                <a:tc>
                  <a:txBody>
                    <a:bodyPr/>
                    <a:lstStyle/>
                    <a:p>
                      <a:pPr algn="ctr">
                        <a:lnSpc>
                          <a:spcPct val="100000"/>
                        </a:lnSpc>
                      </a:pPr>
                      <a:r>
                        <a:rPr lang="en-IN" dirty="0"/>
                        <a:t>20221CCS0083</a:t>
                      </a:r>
                      <a:endParaRPr lang="en-US"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l"/>
                      <a:r>
                        <a:rPr lang="en-IN" dirty="0"/>
                        <a:t>PATHAKOTA VENKATA RAMA MUNI REDDY</a:t>
                      </a:r>
                      <a:r>
                        <a:rPr lang="fi-FI" sz="1800" b="0" i="0" u="none" strike="noStrike" kern="1200" baseline="0" dirty="0">
                          <a:solidFill>
                            <a:schemeClr val="tx1"/>
                          </a:solidFill>
                          <a:latin typeface="+mn-lt"/>
                          <a:ea typeface="+mn-ea"/>
                          <a:cs typeface="+mn-cs"/>
                        </a:rPr>
                        <a:t>	</a:t>
                      </a: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507053">
                <a:tc>
                  <a:txBody>
                    <a:bodyPr/>
                    <a:lstStyle/>
                    <a:p>
                      <a:pPr algn="ctr">
                        <a:lnSpc>
                          <a:spcPct val="100000"/>
                        </a:lnSpc>
                      </a:pPr>
                      <a:r>
                        <a:rPr lang="en-IN" dirty="0"/>
                        <a:t>20221CCS0047 </a:t>
                      </a:r>
                      <a:endParaRPr lang="en-US"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gn="l"/>
                      <a:r>
                        <a:rPr lang="en-IN" dirty="0"/>
                        <a:t>PADARTHI REVANTH</a:t>
                      </a:r>
                      <a:r>
                        <a:rPr lang="en-IN" sz="1800" b="0" i="0" u="none" strike="noStrike" kern="1200" baseline="0" dirty="0">
                          <a:solidFill>
                            <a:schemeClr val="tx1"/>
                          </a:solidFill>
                          <a:latin typeface="+mn-lt"/>
                          <a:ea typeface="+mn-ea"/>
                          <a:cs typeface="+mn-cs"/>
                        </a:rPr>
                        <a:t>	</a:t>
                      </a: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89" name="CustomShape 4"/>
          <p:cNvSpPr/>
          <p:nvPr/>
        </p:nvSpPr>
        <p:spPr>
          <a:xfrm>
            <a:off x="2832120" y="136440"/>
            <a:ext cx="5498640" cy="72900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gn="ctr">
              <a:lnSpc>
                <a:spcPct val="100000"/>
              </a:lnSpc>
            </a:pPr>
            <a:r>
              <a:rPr lang="en-US" sz="1800" b="1" strike="noStrike" spc="-1">
                <a:solidFill>
                  <a:srgbClr val="17365D"/>
                </a:solidFill>
                <a:latin typeface="Cambria"/>
                <a:ea typeface="Cambria"/>
              </a:rPr>
              <a:t>CSE7101- Capstone Project</a:t>
            </a:r>
            <a:endParaRPr lang="en-US" sz="1800" b="0" strike="noStrike" spc="-1">
              <a:latin typeface="Arial"/>
            </a:endParaRPr>
          </a:p>
          <a:p>
            <a:pPr algn="ctr">
              <a:lnSpc>
                <a:spcPct val="100000"/>
              </a:lnSpc>
              <a:spcBef>
                <a:spcPts val="309"/>
              </a:spcBef>
            </a:pPr>
            <a:r>
              <a:rPr lang="en-US" sz="1800" b="1" strike="noStrike" spc="-1">
                <a:solidFill>
                  <a:srgbClr val="17365D"/>
                </a:solidFill>
                <a:latin typeface="Cambria"/>
                <a:ea typeface="Cambria"/>
              </a:rPr>
              <a:t>Review-1</a:t>
            </a:r>
            <a:endParaRPr lang="en-US" sz="1800" b="0" strike="noStrike" spc="-1">
              <a:latin typeface="Arial"/>
            </a:endParaRPr>
          </a:p>
        </p:txBody>
      </p:sp>
      <p:sp>
        <p:nvSpPr>
          <p:cNvPr id="90" name="CustomShape 5"/>
          <p:cNvSpPr/>
          <p:nvPr/>
        </p:nvSpPr>
        <p:spPr>
          <a:xfrm>
            <a:off x="0" y="4533840"/>
            <a:ext cx="12249720" cy="1561680"/>
          </a:xfrm>
          <a:prstGeom prst="rect">
            <a:avLst/>
          </a:prstGeom>
          <a:noFill/>
          <a:ln>
            <a:noFill/>
          </a:ln>
        </p:spPr>
        <p:style>
          <a:lnRef idx="0">
            <a:scrgbClr r="0" g="0" b="0"/>
          </a:lnRef>
          <a:fillRef idx="0">
            <a:scrgbClr r="0" g="0" b="0"/>
          </a:fillRef>
          <a:effectRef idx="0">
            <a:scrgbClr r="0" g="0" b="0"/>
          </a:effectRef>
          <a:fontRef idx="minor"/>
        </p:style>
        <p:txBody>
          <a:bodyPr>
            <a:noAutofit/>
          </a:bodyPr>
          <a:lstStyle/>
          <a:p>
            <a:pPr>
              <a:lnSpc>
                <a:spcPct val="100000"/>
              </a:lnSpc>
            </a:pPr>
            <a:r>
              <a:rPr lang="en-US" sz="1800" b="1" strike="noStrike" spc="-1" dirty="0">
                <a:solidFill>
                  <a:srgbClr val="4F81BD"/>
                </a:solidFill>
                <a:latin typeface="Cambria"/>
                <a:ea typeface="Cambria"/>
              </a:rPr>
              <a:t>Name of the Program: </a:t>
            </a:r>
            <a:r>
              <a:rPr lang="en-US" sz="1800" b="1" strike="noStrike" spc="-1" dirty="0">
                <a:solidFill>
                  <a:srgbClr val="000000"/>
                </a:solidFill>
                <a:latin typeface="Cambria"/>
                <a:ea typeface="Cambria"/>
              </a:rPr>
              <a:t>Computer Science And Engineering-CYBER SECURITY</a:t>
            </a:r>
            <a:endParaRPr lang="en-US" sz="1800" b="1" strike="noStrike" spc="-1" dirty="0">
              <a:solidFill>
                <a:srgbClr val="000000"/>
              </a:solidFill>
              <a:latin typeface="Arial"/>
            </a:endParaRPr>
          </a:p>
          <a:p>
            <a:pPr>
              <a:lnSpc>
                <a:spcPct val="100000"/>
              </a:lnSpc>
            </a:pPr>
            <a:r>
              <a:rPr lang="en-US" sz="1800" b="1" strike="noStrike" spc="-1" dirty="0">
                <a:solidFill>
                  <a:srgbClr val="4F81BD"/>
                </a:solidFill>
                <a:latin typeface="Cambria"/>
                <a:ea typeface="Cambria"/>
              </a:rPr>
              <a:t>Name of the </a:t>
            </a:r>
            <a:r>
              <a:rPr lang="en-US" sz="1800" b="1" strike="noStrike" spc="-1" dirty="0" err="1">
                <a:solidFill>
                  <a:srgbClr val="4F81BD"/>
                </a:solidFill>
                <a:latin typeface="Cambria"/>
                <a:ea typeface="Cambria"/>
              </a:rPr>
              <a:t>HoD</a:t>
            </a:r>
            <a:r>
              <a:rPr lang="en-US" sz="1800" b="1" strike="noStrike" spc="-1" dirty="0">
                <a:solidFill>
                  <a:srgbClr val="4F81BD"/>
                </a:solidFill>
                <a:latin typeface="Cambria"/>
                <a:ea typeface="Cambria"/>
              </a:rPr>
              <a:t>: </a:t>
            </a:r>
            <a:r>
              <a:rPr lang="en-US" sz="1800" b="1" strike="noStrike" spc="-1" dirty="0" err="1">
                <a:solidFill>
                  <a:srgbClr val="000000"/>
                </a:solidFill>
                <a:latin typeface="Cambria"/>
                <a:ea typeface="Cambria"/>
              </a:rPr>
              <a:t>Dr.A</a:t>
            </a:r>
            <a:r>
              <a:rPr lang="en-US" b="1" spc="-1" dirty="0" err="1">
                <a:solidFill>
                  <a:srgbClr val="000000"/>
                </a:solidFill>
                <a:latin typeface="Cambria"/>
                <a:ea typeface="Cambria"/>
              </a:rPr>
              <a:t>nandaraj</a:t>
            </a:r>
            <a:endParaRPr lang="en-US" sz="1800" b="0" strike="noStrike" spc="-1" dirty="0">
              <a:latin typeface="Arial"/>
            </a:endParaRPr>
          </a:p>
          <a:p>
            <a:pPr>
              <a:lnSpc>
                <a:spcPct val="100000"/>
              </a:lnSpc>
            </a:pPr>
            <a:r>
              <a:rPr lang="en-US" sz="1800" b="1" strike="noStrike" spc="-1" dirty="0">
                <a:solidFill>
                  <a:srgbClr val="4F81BD"/>
                </a:solidFill>
                <a:latin typeface="Cambria"/>
                <a:ea typeface="Cambria"/>
              </a:rPr>
              <a:t>Name of the Program Project Coordinator: </a:t>
            </a:r>
            <a:r>
              <a:rPr lang="en-US" sz="1800" b="1" strike="noStrike" spc="-1" dirty="0" err="1">
                <a:solidFill>
                  <a:srgbClr val="000000"/>
                </a:solidFill>
                <a:latin typeface="Cambria"/>
                <a:ea typeface="Cambria"/>
              </a:rPr>
              <a:t>Dr.Jayavadivel</a:t>
            </a:r>
            <a:r>
              <a:rPr lang="en-US" sz="1800" b="1" strike="noStrike" spc="-1" dirty="0">
                <a:solidFill>
                  <a:srgbClr val="000000"/>
                </a:solidFill>
                <a:latin typeface="Cambria"/>
                <a:ea typeface="Cambria"/>
              </a:rPr>
              <a:t> Ravi</a:t>
            </a:r>
            <a:endParaRPr lang="en-US" sz="1800" b="0" strike="noStrike" spc="-1" dirty="0">
              <a:latin typeface="Arial"/>
            </a:endParaRPr>
          </a:p>
          <a:p>
            <a:pPr>
              <a:lnSpc>
                <a:spcPct val="100000"/>
              </a:lnSpc>
            </a:pPr>
            <a:r>
              <a:rPr lang="en-US" sz="1800" b="1" strike="noStrike" spc="-1" dirty="0">
                <a:solidFill>
                  <a:srgbClr val="4F81BD"/>
                </a:solidFill>
                <a:latin typeface="Cambria"/>
                <a:ea typeface="Cambria"/>
              </a:rPr>
              <a:t>Name of the School Project Coordinators: </a:t>
            </a:r>
            <a:r>
              <a:rPr lang="en-US" sz="1800" b="1" strike="noStrike" spc="-1" dirty="0">
                <a:solidFill>
                  <a:srgbClr val="000000"/>
                </a:solidFill>
                <a:latin typeface="Cambria"/>
                <a:ea typeface="Cambria"/>
              </a:rPr>
              <a:t>Dr. Sampath A K , Dr. Geetha A </a:t>
            </a:r>
            <a:endParaRPr lang="en-US" sz="1800" b="0" strike="noStrike" spc="-1" dirty="0">
              <a:latin typeface="Arial"/>
            </a:endParaRPr>
          </a:p>
        </p:txBody>
      </p:sp>
      <p:sp>
        <p:nvSpPr>
          <p:cNvPr id="91" name="TextShape 6"/>
          <p:cNvSpPr txBox="1"/>
          <p:nvPr/>
        </p:nvSpPr>
        <p:spPr>
          <a:xfrm>
            <a:off x="968040" y="1224647"/>
            <a:ext cx="10313640" cy="461665"/>
          </a:xfrm>
          <a:prstGeom prst="rect">
            <a:avLst/>
          </a:prstGeom>
          <a:noFill/>
          <a:ln>
            <a:noFill/>
          </a:ln>
        </p:spPr>
        <p:txBody>
          <a:bodyPr anchor="ctr">
            <a:spAutoFit/>
          </a:bodyPr>
          <a:lstStyle/>
          <a:p>
            <a:r>
              <a:rPr lang="en-US" sz="2400" b="1" dirty="0" err="1"/>
              <a:t>PhishGuard</a:t>
            </a:r>
            <a:r>
              <a:rPr lang="en-US" sz="2400" b="1" dirty="0"/>
              <a:t> AI: An Interactive Phishing Awareness and Detection App</a:t>
            </a:r>
            <a:endParaRPr lang="en-US" sz="2400" b="1" strike="noStrike" spc="-1" dirty="0">
              <a:solidFill>
                <a:srgbClr val="000000"/>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TextShape 1"/>
          <p:cNvSpPr txBox="1"/>
          <p:nvPr/>
        </p:nvSpPr>
        <p:spPr>
          <a:xfrm>
            <a:off x="812880" y="274680"/>
            <a:ext cx="10667520" cy="487080"/>
          </a:xfrm>
          <a:prstGeom prst="rect">
            <a:avLst/>
          </a:prstGeom>
          <a:noFill/>
          <a:ln>
            <a:noFill/>
          </a:ln>
        </p:spPr>
        <p:txBody>
          <a:bodyPr anchor="ctr">
            <a:noAutofit/>
          </a:bodyPr>
          <a:lstStyle/>
          <a:p>
            <a:pPr marL="152280">
              <a:lnSpc>
                <a:spcPct val="200000"/>
              </a:lnSpc>
            </a:pPr>
            <a:r>
              <a:rPr lang="en-US" sz="2800" b="1" strike="noStrike" spc="-1">
                <a:solidFill>
                  <a:srgbClr val="17365D"/>
                </a:solidFill>
                <a:latin typeface="Cambria"/>
                <a:ea typeface="Cambria"/>
              </a:rPr>
              <a:t>Github Link</a:t>
            </a:r>
            <a:endParaRPr lang="en-US" sz="2800" b="0" strike="noStrike" spc="-1">
              <a:solidFill>
                <a:srgbClr val="000000"/>
              </a:solidFill>
              <a:latin typeface="Arial"/>
            </a:endParaRPr>
          </a:p>
        </p:txBody>
      </p:sp>
      <p:sp>
        <p:nvSpPr>
          <p:cNvPr id="109" name="TextShape 2"/>
          <p:cNvSpPr txBox="1"/>
          <p:nvPr/>
        </p:nvSpPr>
        <p:spPr>
          <a:xfrm>
            <a:off x="812880" y="1143000"/>
            <a:ext cx="10667520" cy="4952520"/>
          </a:xfrm>
          <a:prstGeom prst="rect">
            <a:avLst/>
          </a:prstGeom>
          <a:noFill/>
          <a:ln>
            <a:noFill/>
          </a:ln>
        </p:spPr>
        <p:txBody>
          <a:bodyPr>
            <a:normAutofit/>
          </a:bodyPr>
          <a:lstStyle/>
          <a:p>
            <a:pPr marL="343080" indent="-190080" algn="just">
              <a:lnSpc>
                <a:spcPct val="100000"/>
              </a:lnSpc>
            </a:pPr>
            <a:endParaRPr lang="en-US" sz="1400" b="0" strike="noStrike" spc="-1">
              <a:solidFill>
                <a:srgbClr val="000000"/>
              </a:solidFill>
              <a:latin typeface="Arial"/>
            </a:endParaRPr>
          </a:p>
          <a:p>
            <a:pPr marL="343080" indent="-190080" algn="just">
              <a:lnSpc>
                <a:spcPct val="100000"/>
              </a:lnSpc>
            </a:pPr>
            <a:endParaRPr lang="en-US" sz="1400" b="0" strike="noStrike" spc="-1">
              <a:solidFill>
                <a:srgbClr val="000000"/>
              </a:solidFill>
              <a:latin typeface="Arial"/>
            </a:endParaRPr>
          </a:p>
          <a:p>
            <a:pPr marL="343080" indent="-190080" algn="just">
              <a:lnSpc>
                <a:spcPct val="200000"/>
              </a:lnSpc>
            </a:pPr>
            <a:endParaRPr lang="en-US" sz="1400" b="0" strike="noStrike" spc="-1">
              <a:solidFill>
                <a:srgbClr val="000000"/>
              </a:solidFill>
              <a:latin typeface="Arial"/>
            </a:endParaRPr>
          </a:p>
          <a:p>
            <a:pPr marL="343080" indent="-190080" algn="just">
              <a:lnSpc>
                <a:spcPct val="200000"/>
              </a:lnSpc>
            </a:pPr>
            <a:endParaRPr lang="en-US" sz="1400" b="0" strike="noStrike" spc="-1">
              <a:solidFill>
                <a:srgbClr val="000000"/>
              </a:solidFill>
              <a:latin typeface="Arial"/>
            </a:endParaRPr>
          </a:p>
          <a:p>
            <a:pPr marL="343080" indent="-190080" algn="just">
              <a:lnSpc>
                <a:spcPct val="200000"/>
              </a:lnSpc>
            </a:pPr>
            <a:endParaRPr lang="en-US" sz="1400" b="0" strike="noStrike" spc="-1">
              <a:solidFill>
                <a:srgbClr val="000000"/>
              </a:solidFill>
              <a:latin typeface="Arial"/>
            </a:endParaRPr>
          </a:p>
        </p:txBody>
      </p:sp>
      <p:sp>
        <p:nvSpPr>
          <p:cNvPr id="110" name="CustomShape 3"/>
          <p:cNvSpPr/>
          <p:nvPr/>
        </p:nvSpPr>
        <p:spPr>
          <a:xfrm>
            <a:off x="965160" y="1295280"/>
            <a:ext cx="10667520" cy="495252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43080" indent="-190080" algn="just">
              <a:lnSpc>
                <a:spcPct val="100000"/>
              </a:lnSpc>
            </a:pPr>
            <a:endParaRPr lang="en-US" sz="1800" b="0" strike="noStrike" spc="-1">
              <a:latin typeface="Arial"/>
            </a:endParaRPr>
          </a:p>
          <a:p>
            <a:pPr marL="343080" indent="-190080" algn="just">
              <a:lnSpc>
                <a:spcPct val="100000"/>
              </a:lnSpc>
            </a:pPr>
            <a:endParaRPr lang="en-US" sz="1800" b="0" strike="noStrike" spc="-1">
              <a:latin typeface="Arial"/>
            </a:endParaRPr>
          </a:p>
          <a:p>
            <a:pPr marL="343080" indent="-190080" algn="just">
              <a:lnSpc>
                <a:spcPct val="200000"/>
              </a:lnSpc>
            </a:pPr>
            <a:endParaRPr lang="en-US" sz="1800" b="0" strike="noStrike" spc="-1">
              <a:latin typeface="Arial"/>
            </a:endParaRPr>
          </a:p>
          <a:p>
            <a:pPr marL="343080" indent="-190080" algn="just">
              <a:lnSpc>
                <a:spcPct val="200000"/>
              </a:lnSpc>
            </a:pPr>
            <a:endParaRPr lang="en-US" sz="1800" b="0" strike="noStrike" spc="-1">
              <a:latin typeface="Arial"/>
            </a:endParaRPr>
          </a:p>
          <a:p>
            <a:pPr marL="343080" indent="-190080" algn="just">
              <a:lnSpc>
                <a:spcPct val="200000"/>
              </a:lnSpc>
            </a:pPr>
            <a:endParaRPr lang="en-US" sz="1800" b="0" strike="noStrike" spc="-1">
              <a:latin typeface="Arial"/>
            </a:endParaRPr>
          </a:p>
        </p:txBody>
      </p:sp>
      <p:sp>
        <p:nvSpPr>
          <p:cNvPr id="111" name="CustomShape 4"/>
          <p:cNvSpPr/>
          <p:nvPr/>
        </p:nvSpPr>
        <p:spPr>
          <a:xfrm>
            <a:off x="812880" y="1143000"/>
            <a:ext cx="10667520" cy="4177800"/>
          </a:xfrm>
          <a:prstGeom prst="rect">
            <a:avLst/>
          </a:prstGeom>
          <a:noFill/>
          <a:ln>
            <a:noFill/>
          </a:ln>
        </p:spPr>
        <p:style>
          <a:lnRef idx="0">
            <a:scrgbClr r="0" g="0" b="0"/>
          </a:lnRef>
          <a:fillRef idx="0">
            <a:scrgbClr r="0" g="0" b="0"/>
          </a:fillRef>
          <a:effectRef idx="0">
            <a:scrgbClr r="0" g="0" b="0"/>
          </a:effectRef>
          <a:fontRef idx="minor"/>
        </p:style>
        <p:txBody>
          <a:bodyPr>
            <a:normAutofit/>
          </a:bodyPr>
          <a:lstStyle/>
          <a:p>
            <a:pPr marL="343080" indent="-190080" algn="just">
              <a:lnSpc>
                <a:spcPct val="100000"/>
              </a:lnSpc>
            </a:pPr>
            <a:r>
              <a:rPr lang="en-US" sz="2400" b="0" strike="noStrike" spc="-1" dirty="0">
                <a:solidFill>
                  <a:srgbClr val="000000"/>
                </a:solidFill>
                <a:latin typeface="Cambria"/>
                <a:ea typeface="Cambria"/>
              </a:rPr>
              <a:t>The GitHub link provided should have public access permission.</a:t>
            </a:r>
            <a:endParaRPr lang="en-US" sz="2400" b="0" strike="noStrike" spc="-1" dirty="0">
              <a:latin typeface="Arial"/>
            </a:endParaRPr>
          </a:p>
          <a:p>
            <a:pPr marL="343080" indent="-190080" algn="just">
              <a:lnSpc>
                <a:spcPct val="100000"/>
              </a:lnSpc>
            </a:pPr>
            <a:endParaRPr lang="en-US" sz="2400" b="0" strike="noStrike" spc="-1" dirty="0">
              <a:latin typeface="Arial"/>
            </a:endParaRPr>
          </a:p>
          <a:p>
            <a:pPr marL="343080" indent="-190080" algn="just">
              <a:lnSpc>
                <a:spcPct val="100000"/>
              </a:lnSpc>
            </a:pPr>
            <a:r>
              <a:rPr lang="en-US" sz="2400" b="1" strike="noStrike" spc="-1" dirty="0">
                <a:solidFill>
                  <a:srgbClr val="953735"/>
                </a:solidFill>
                <a:latin typeface="Cambria"/>
                <a:ea typeface="Cambria"/>
              </a:rPr>
              <a:t>GitHub Link</a:t>
            </a:r>
            <a:endParaRPr lang="en-US" sz="2400" b="0" strike="noStrike" spc="-1" dirty="0">
              <a:latin typeface="Arial"/>
            </a:endParaRPr>
          </a:p>
          <a:p>
            <a:pPr marL="343080" indent="-190080" algn="just">
              <a:lnSpc>
                <a:spcPct val="100000"/>
              </a:lnSpc>
            </a:pPr>
            <a:r>
              <a:rPr lang="en-US" sz="2400" spc="-1" dirty="0">
                <a:hlinkClick r:id="rId2"/>
              </a:rPr>
              <a:t>https://github.com/phishguardai252-png/phishguard-ai</a:t>
            </a:r>
            <a:endParaRPr lang="en-US" sz="2400" b="0" strike="noStrike" spc="-1" dirty="0">
              <a:latin typeface="Arial"/>
            </a:endParaRPr>
          </a:p>
          <a:p>
            <a:pPr marL="343080" indent="-190080" algn="just">
              <a:lnSpc>
                <a:spcPct val="200000"/>
              </a:lnSpc>
            </a:pPr>
            <a:endParaRPr lang="en-US" sz="2400" b="0" strike="noStrike" spc="-1" dirty="0">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 name="TextShape 1"/>
          <p:cNvSpPr txBox="1"/>
          <p:nvPr/>
        </p:nvSpPr>
        <p:spPr>
          <a:xfrm>
            <a:off x="812880" y="274680"/>
            <a:ext cx="10667520" cy="487080"/>
          </a:xfrm>
          <a:prstGeom prst="rect">
            <a:avLst/>
          </a:prstGeom>
          <a:noFill/>
          <a:ln>
            <a:noFill/>
          </a:ln>
        </p:spPr>
        <p:txBody>
          <a:bodyPr anchor="ctr">
            <a:noAutofit/>
          </a:bodyPr>
          <a:lstStyle/>
          <a:p>
            <a:pPr>
              <a:lnSpc>
                <a:spcPct val="100000"/>
              </a:lnSpc>
            </a:pPr>
            <a:r>
              <a:rPr lang="en-US" sz="2800" b="1" strike="noStrike" spc="-1">
                <a:solidFill>
                  <a:srgbClr val="17365D"/>
                </a:solidFill>
                <a:latin typeface="Cambria"/>
                <a:ea typeface="Cambria"/>
              </a:rPr>
              <a:t>Timeline of the Project (Gantt Chart)</a:t>
            </a:r>
            <a:endParaRPr lang="en-US" sz="2800" b="0" strike="noStrike" spc="-1">
              <a:solidFill>
                <a:srgbClr val="000000"/>
              </a:solidFill>
              <a:latin typeface="Arial"/>
            </a:endParaRPr>
          </a:p>
        </p:txBody>
      </p:sp>
      <p:sp>
        <p:nvSpPr>
          <p:cNvPr id="113" name="TextShape 2"/>
          <p:cNvSpPr txBox="1"/>
          <p:nvPr/>
        </p:nvSpPr>
        <p:spPr>
          <a:xfrm>
            <a:off x="812880" y="1143000"/>
            <a:ext cx="10667520" cy="4952520"/>
          </a:xfrm>
          <a:prstGeom prst="rect">
            <a:avLst/>
          </a:prstGeom>
          <a:noFill/>
          <a:ln>
            <a:noFill/>
          </a:ln>
        </p:spPr>
        <p:txBody>
          <a:bodyPr>
            <a:normAutofit/>
          </a:bodyPr>
          <a:lstStyle/>
          <a:p>
            <a:endParaRPr lang="en-US" sz="1400" b="0" strike="noStrike" spc="-1">
              <a:solidFill>
                <a:srgbClr val="000000"/>
              </a:solidFill>
              <a:latin typeface="Arial"/>
            </a:endParaRPr>
          </a:p>
        </p:txBody>
      </p:sp>
      <p:sp>
        <p:nvSpPr>
          <p:cNvPr id="8" name="Rectangle 7">
            <a:extLst>
              <a:ext uri="{FF2B5EF4-FFF2-40B4-BE49-F238E27FC236}">
                <a16:creationId xmlns:a16="http://schemas.microsoft.com/office/drawing/2014/main" id="{FDC4BC24-DB9C-927C-5C51-F9F81B3A9519}"/>
              </a:ext>
            </a:extLst>
          </p:cNvPr>
          <p:cNvSpPr/>
          <p:nvPr/>
        </p:nvSpPr>
        <p:spPr>
          <a:xfrm>
            <a:off x="4647501" y="5285064"/>
            <a:ext cx="545284" cy="42993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B4894AA1-871E-C680-B604-C1869ADAD684}"/>
              </a:ext>
            </a:extLst>
          </p:cNvPr>
          <p:cNvSpPr txBox="1"/>
          <p:nvPr/>
        </p:nvSpPr>
        <p:spPr>
          <a:xfrm rot="18659274">
            <a:off x="4748169" y="5324285"/>
            <a:ext cx="696286" cy="261610"/>
          </a:xfrm>
          <a:prstGeom prst="rect">
            <a:avLst/>
          </a:prstGeom>
          <a:noFill/>
        </p:spPr>
        <p:txBody>
          <a:bodyPr wrap="square" rtlCol="0">
            <a:spAutoFit/>
          </a:bodyPr>
          <a:lstStyle/>
          <a:p>
            <a:r>
              <a:rPr lang="en-US" sz="1100" dirty="0">
                <a:solidFill>
                  <a:srgbClr val="717171"/>
                </a:solidFill>
              </a:rPr>
              <a:t>20-Aug</a:t>
            </a:r>
            <a:endParaRPr lang="en-IN" sz="1100" dirty="0">
              <a:solidFill>
                <a:srgbClr val="717171"/>
              </a:solidFill>
            </a:endParaRPr>
          </a:p>
        </p:txBody>
      </p:sp>
      <p:sp>
        <p:nvSpPr>
          <p:cNvPr id="3" name="AutoShape 4" descr="Output image">
            <a:extLst>
              <a:ext uri="{FF2B5EF4-FFF2-40B4-BE49-F238E27FC236}">
                <a16:creationId xmlns:a16="http://schemas.microsoft.com/office/drawing/2014/main" id="{960B83B2-4A50-B4FB-E8E0-129CC6041627}"/>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A46E4BD8-7314-61AB-6B78-2BFAFF4C8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0224" y="1188715"/>
            <a:ext cx="10270654" cy="4614966"/>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TextShape 1"/>
          <p:cNvSpPr txBox="1"/>
          <p:nvPr/>
        </p:nvSpPr>
        <p:spPr>
          <a:xfrm>
            <a:off x="762240" y="275400"/>
            <a:ext cx="10667520" cy="487080"/>
          </a:xfrm>
          <a:prstGeom prst="rect">
            <a:avLst/>
          </a:prstGeom>
          <a:noFill/>
          <a:ln>
            <a:noFill/>
          </a:ln>
        </p:spPr>
        <p:txBody>
          <a:bodyPr anchor="ctr">
            <a:noAutofit/>
          </a:bodyPr>
          <a:lstStyle/>
          <a:p>
            <a:pPr>
              <a:lnSpc>
                <a:spcPct val="100000"/>
              </a:lnSpc>
            </a:pPr>
            <a:r>
              <a:rPr lang="en-US" sz="2800" b="1" strike="noStrike" spc="-1" dirty="0">
                <a:solidFill>
                  <a:srgbClr val="17365D"/>
                </a:solidFill>
                <a:latin typeface="Cambria"/>
                <a:ea typeface="Cambria"/>
              </a:rPr>
              <a:t>References (IEEE Paper format)</a:t>
            </a:r>
            <a:endParaRPr lang="en-US" sz="2800" b="0" strike="noStrike" spc="-1" dirty="0">
              <a:solidFill>
                <a:srgbClr val="000000"/>
              </a:solidFill>
              <a:latin typeface="Arial"/>
            </a:endParaRPr>
          </a:p>
        </p:txBody>
      </p:sp>
      <p:sp>
        <p:nvSpPr>
          <p:cNvPr id="122" name="TextShape 2"/>
          <p:cNvSpPr txBox="1"/>
          <p:nvPr/>
        </p:nvSpPr>
        <p:spPr>
          <a:xfrm>
            <a:off x="812880" y="1143000"/>
            <a:ext cx="10667520" cy="4952520"/>
          </a:xfrm>
          <a:prstGeom prst="rect">
            <a:avLst/>
          </a:prstGeom>
          <a:noFill/>
          <a:ln>
            <a:noFill/>
          </a:ln>
        </p:spPr>
        <p:txBody>
          <a:bodyPr>
            <a:normAutofit fontScale="77500" lnSpcReduction="20000"/>
          </a:bodyPr>
          <a:lstStyle/>
          <a:p>
            <a:pPr algn="just"/>
            <a:r>
              <a:rPr lang="en-IN" sz="2400" dirty="0">
                <a:latin typeface="Cambria" panose="02040503050406030204" pitchFamily="18" charset="0"/>
                <a:ea typeface="Cambria" panose="02040503050406030204" pitchFamily="18" charset="0"/>
              </a:rPr>
              <a:t>[1] M. F. Ansari, P. K. Sharma, and B. Dash, “Prevention of Phishing Attacks Using AI-Based Cybersecurity Awareness Training,” Int. J. Smart Sensor and </a:t>
            </a:r>
            <a:r>
              <a:rPr lang="en-IN" sz="2400" dirty="0" err="1">
                <a:latin typeface="Cambria" panose="02040503050406030204" pitchFamily="18" charset="0"/>
                <a:ea typeface="Cambria" panose="02040503050406030204" pitchFamily="18" charset="0"/>
              </a:rPr>
              <a:t>Adhoc</a:t>
            </a:r>
            <a:r>
              <a:rPr lang="en-IN" sz="2400" dirty="0">
                <a:latin typeface="Cambria" panose="02040503050406030204" pitchFamily="18" charset="0"/>
                <a:ea typeface="Cambria" panose="02040503050406030204" pitchFamily="18" charset="0"/>
              </a:rPr>
              <a:t> Network, vol. 3, no. 3, Article 6, Mar. 2022.</a:t>
            </a:r>
          </a:p>
          <a:p>
            <a:pPr algn="just"/>
            <a:endParaRPr lang="en-IN" sz="2400" dirty="0">
              <a:latin typeface="Cambria" panose="02040503050406030204" pitchFamily="18" charset="0"/>
              <a:ea typeface="Cambria" panose="02040503050406030204" pitchFamily="18" charset="0"/>
            </a:endParaRPr>
          </a:p>
          <a:p>
            <a:pPr algn="just"/>
            <a:r>
              <a:rPr lang="en-IN" sz="2400" dirty="0">
                <a:latin typeface="Cambria" panose="02040503050406030204" pitchFamily="18" charset="0"/>
                <a:ea typeface="Cambria" panose="02040503050406030204" pitchFamily="18" charset="0"/>
              </a:rPr>
              <a:t>[2] O. </a:t>
            </a:r>
            <a:r>
              <a:rPr lang="en-IN" sz="2400" dirty="0" err="1">
                <a:latin typeface="Cambria" panose="02040503050406030204" pitchFamily="18" charset="0"/>
                <a:ea typeface="Cambria" panose="02040503050406030204" pitchFamily="18" charset="0"/>
              </a:rPr>
              <a:t>Ogundairo</a:t>
            </a:r>
            <a:r>
              <a:rPr lang="en-IN" sz="2400" dirty="0">
                <a:latin typeface="Cambria" panose="02040503050406030204" pitchFamily="18" charset="0"/>
                <a:ea typeface="Cambria" panose="02040503050406030204" pitchFamily="18" charset="0"/>
              </a:rPr>
              <a:t> and P. </a:t>
            </a:r>
            <a:r>
              <a:rPr lang="en-IN" sz="2400" dirty="0" err="1">
                <a:latin typeface="Cambria" panose="02040503050406030204" pitchFamily="18" charset="0"/>
                <a:ea typeface="Cambria" panose="02040503050406030204" pitchFamily="18" charset="0"/>
              </a:rPr>
              <a:t>Broklyn</a:t>
            </a:r>
            <a:r>
              <a:rPr lang="en-IN" sz="2400" dirty="0">
                <a:latin typeface="Cambria" panose="02040503050406030204" pitchFamily="18" charset="0"/>
                <a:ea typeface="Cambria" panose="02040503050406030204" pitchFamily="18" charset="0"/>
              </a:rPr>
              <a:t>, “AI-Driven Phishing Detection Systems,” J. Cyber Security, Aug. 2024.</a:t>
            </a:r>
          </a:p>
          <a:p>
            <a:pPr algn="just"/>
            <a:endParaRPr lang="en-IN" sz="2400" dirty="0">
              <a:latin typeface="Cambria" panose="02040503050406030204" pitchFamily="18" charset="0"/>
              <a:ea typeface="Cambria" panose="02040503050406030204" pitchFamily="18" charset="0"/>
            </a:endParaRPr>
          </a:p>
          <a:p>
            <a:pPr algn="just"/>
            <a:r>
              <a:rPr lang="en-IN" sz="2400" dirty="0">
                <a:latin typeface="Cambria" panose="02040503050406030204" pitchFamily="18" charset="0"/>
                <a:ea typeface="Cambria" panose="02040503050406030204" pitchFamily="18" charset="0"/>
              </a:rPr>
              <a:t>[3] A. Arun, “Next Generation of Phishing Attacks using AI-powered Browsers,” IEEE, </a:t>
            </a:r>
            <a:r>
              <a:rPr lang="en-IN" sz="2400" dirty="0" err="1">
                <a:latin typeface="Cambria" panose="02040503050406030204" pitchFamily="18" charset="0"/>
                <a:ea typeface="Cambria" panose="02040503050406030204" pitchFamily="18" charset="0"/>
              </a:rPr>
              <a:t>arXiv</a:t>
            </a:r>
            <a:r>
              <a:rPr lang="en-IN" sz="2400" dirty="0">
                <a:latin typeface="Cambria" panose="02040503050406030204" pitchFamily="18" charset="0"/>
                <a:ea typeface="Cambria" panose="02040503050406030204" pitchFamily="18" charset="0"/>
              </a:rPr>
              <a:t> preprint, 2024.</a:t>
            </a:r>
          </a:p>
          <a:p>
            <a:pPr algn="just"/>
            <a:endParaRPr lang="en-IN" sz="2400" dirty="0">
              <a:latin typeface="Cambria" panose="02040503050406030204" pitchFamily="18" charset="0"/>
              <a:ea typeface="Cambria" panose="02040503050406030204" pitchFamily="18" charset="0"/>
            </a:endParaRPr>
          </a:p>
          <a:p>
            <a:pPr algn="just"/>
            <a:r>
              <a:rPr lang="en-IN" sz="2400" dirty="0">
                <a:latin typeface="Cambria" panose="02040503050406030204" pitchFamily="18" charset="0"/>
                <a:ea typeface="Cambria" panose="02040503050406030204" pitchFamily="18" charset="0"/>
              </a:rPr>
              <a:t>[4] A. </a:t>
            </a:r>
            <a:r>
              <a:rPr lang="en-IN" sz="2400" dirty="0" err="1">
                <a:latin typeface="Cambria" panose="02040503050406030204" pitchFamily="18" charset="0"/>
                <a:ea typeface="Cambria" panose="02040503050406030204" pitchFamily="18" charset="0"/>
              </a:rPr>
              <a:t>Rahartomo</a:t>
            </a:r>
            <a:r>
              <a:rPr lang="en-IN" sz="2400" dirty="0">
                <a:latin typeface="Cambria" panose="02040503050406030204" pitchFamily="18" charset="0"/>
                <a:ea typeface="Cambria" panose="02040503050406030204" pitchFamily="18" charset="0"/>
              </a:rPr>
              <a:t>, A. T. A. Ghaleb, and M. Ghafari, “Phishing Awareness via Game-Based Learning,” </a:t>
            </a:r>
            <a:r>
              <a:rPr lang="en-IN" sz="2400" dirty="0" err="1">
                <a:latin typeface="Cambria" panose="02040503050406030204" pitchFamily="18" charset="0"/>
                <a:ea typeface="Cambria" panose="02040503050406030204" pitchFamily="18" charset="0"/>
              </a:rPr>
              <a:t>arXiv</a:t>
            </a:r>
            <a:r>
              <a:rPr lang="en-IN" sz="2400" dirty="0">
                <a:latin typeface="Cambria" panose="02040503050406030204" pitchFamily="18" charset="0"/>
                <a:ea typeface="Cambria" panose="02040503050406030204" pitchFamily="18" charset="0"/>
              </a:rPr>
              <a:t> preprint, Jan. 2025.</a:t>
            </a:r>
          </a:p>
          <a:p>
            <a:pPr algn="just"/>
            <a:endParaRPr lang="en-IN" sz="2400" dirty="0">
              <a:latin typeface="Cambria" panose="02040503050406030204" pitchFamily="18" charset="0"/>
              <a:ea typeface="Cambria" panose="02040503050406030204" pitchFamily="18" charset="0"/>
            </a:endParaRPr>
          </a:p>
          <a:p>
            <a:pPr algn="just"/>
            <a:r>
              <a:rPr lang="en-IN" sz="2400" dirty="0">
                <a:latin typeface="Cambria" panose="02040503050406030204" pitchFamily="18" charset="0"/>
                <a:ea typeface="Cambria" panose="02040503050406030204" pitchFamily="18" charset="0"/>
              </a:rPr>
              <a:t>[5] R. Meguro and S. T. Chong, “</a:t>
            </a:r>
            <a:r>
              <a:rPr lang="en-IN" sz="2400" dirty="0" err="1">
                <a:latin typeface="Cambria" panose="02040503050406030204" pitchFamily="18" charset="0"/>
                <a:ea typeface="Cambria" panose="02040503050406030204" pitchFamily="18" charset="0"/>
              </a:rPr>
              <a:t>AdaPhish</a:t>
            </a:r>
            <a:r>
              <a:rPr lang="en-IN" sz="2400" dirty="0">
                <a:latin typeface="Cambria" panose="02040503050406030204" pitchFamily="18" charset="0"/>
                <a:ea typeface="Cambria" panose="02040503050406030204" pitchFamily="18" charset="0"/>
              </a:rPr>
              <a:t>: AI-Powered Adaptive </a:t>
            </a:r>
            <a:r>
              <a:rPr lang="en-IN" sz="2400" dirty="0" err="1">
                <a:latin typeface="Cambria" panose="02040503050406030204" pitchFamily="18" charset="0"/>
                <a:ea typeface="Cambria" panose="02040503050406030204" pitchFamily="18" charset="0"/>
              </a:rPr>
              <a:t>Defense</a:t>
            </a:r>
            <a:r>
              <a:rPr lang="en-IN" sz="2400" dirty="0">
                <a:latin typeface="Cambria" panose="02040503050406030204" pitchFamily="18" charset="0"/>
                <a:ea typeface="Cambria" panose="02040503050406030204" pitchFamily="18" charset="0"/>
              </a:rPr>
              <a:t> and Education Resource Against Deceptive Emails,” </a:t>
            </a:r>
            <a:r>
              <a:rPr lang="en-IN" sz="2400" dirty="0" err="1">
                <a:latin typeface="Cambria" panose="02040503050406030204" pitchFamily="18" charset="0"/>
                <a:ea typeface="Cambria" panose="02040503050406030204" pitchFamily="18" charset="0"/>
              </a:rPr>
              <a:t>arXiv</a:t>
            </a:r>
            <a:r>
              <a:rPr lang="en-IN" sz="2400" dirty="0">
                <a:latin typeface="Cambria" panose="02040503050406030204" pitchFamily="18" charset="0"/>
                <a:ea typeface="Cambria" panose="02040503050406030204" pitchFamily="18" charset="0"/>
              </a:rPr>
              <a:t> preprint, Feb. 2025.</a:t>
            </a:r>
          </a:p>
          <a:p>
            <a:pPr algn="just"/>
            <a:endParaRPr lang="en-IN" sz="2400" dirty="0">
              <a:latin typeface="Cambria" panose="02040503050406030204" pitchFamily="18" charset="0"/>
              <a:ea typeface="Cambria" panose="02040503050406030204" pitchFamily="18" charset="0"/>
            </a:endParaRPr>
          </a:p>
          <a:p>
            <a:pPr algn="just"/>
            <a:r>
              <a:rPr lang="en-IN" sz="2400" dirty="0">
                <a:latin typeface="Cambria" panose="02040503050406030204" pitchFamily="18" charset="0"/>
                <a:ea typeface="Cambria" panose="02040503050406030204" pitchFamily="18" charset="0"/>
              </a:rPr>
              <a:t>[6] L. Huang, S. Jia, E. </a:t>
            </a:r>
            <a:r>
              <a:rPr lang="en-IN" sz="2400" dirty="0" err="1">
                <a:latin typeface="Cambria" panose="02040503050406030204" pitchFamily="18" charset="0"/>
                <a:ea typeface="Cambria" panose="02040503050406030204" pitchFamily="18" charset="0"/>
              </a:rPr>
              <a:t>Balcetis</a:t>
            </a:r>
            <a:r>
              <a:rPr lang="en-IN" sz="2400" dirty="0">
                <a:latin typeface="Cambria" panose="02040503050406030204" pitchFamily="18" charset="0"/>
                <a:ea typeface="Cambria" panose="02040503050406030204" pitchFamily="18" charset="0"/>
              </a:rPr>
              <a:t>, and Q. Zhu, “ADVERT: An Adaptive and Data-Driven Attention Enhancement Mechanism for Phishing Prevention,” </a:t>
            </a:r>
            <a:r>
              <a:rPr lang="en-IN" sz="2400" dirty="0" err="1">
                <a:latin typeface="Cambria" panose="02040503050406030204" pitchFamily="18" charset="0"/>
                <a:ea typeface="Cambria" panose="02040503050406030204" pitchFamily="18" charset="0"/>
              </a:rPr>
              <a:t>arXiv</a:t>
            </a:r>
            <a:r>
              <a:rPr lang="en-IN" sz="2400" dirty="0">
                <a:latin typeface="Cambria" panose="02040503050406030204" pitchFamily="18" charset="0"/>
                <a:ea typeface="Cambria" panose="02040503050406030204" pitchFamily="18" charset="0"/>
              </a:rPr>
              <a:t> preprint, Jun. 2021.</a:t>
            </a:r>
          </a:p>
          <a:p>
            <a:pPr algn="just"/>
            <a:endParaRPr lang="en-IN" sz="2400" dirty="0">
              <a:latin typeface="Cambria" panose="02040503050406030204" pitchFamily="18" charset="0"/>
              <a:ea typeface="Cambria" panose="02040503050406030204" pitchFamily="18" charset="0"/>
            </a:endParaRPr>
          </a:p>
          <a:p>
            <a:pPr algn="just"/>
            <a:r>
              <a:rPr lang="en-IN" sz="2400" dirty="0">
                <a:latin typeface="Cambria" panose="02040503050406030204" pitchFamily="18" charset="0"/>
                <a:ea typeface="Cambria" panose="02040503050406030204" pitchFamily="18" charset="0"/>
              </a:rPr>
              <a:t>[7] N. A. G. </a:t>
            </a:r>
            <a:r>
              <a:rPr lang="en-IN" sz="2400" dirty="0" err="1">
                <a:latin typeface="Cambria" panose="02040503050406030204" pitchFamily="18" charset="0"/>
                <a:ea typeface="Cambria" panose="02040503050406030204" pitchFamily="18" charset="0"/>
              </a:rPr>
              <a:t>Arachchilage</a:t>
            </a:r>
            <a:r>
              <a:rPr lang="en-IN" sz="2400" dirty="0">
                <a:latin typeface="Cambria" panose="02040503050406030204" pitchFamily="18" charset="0"/>
                <a:ea typeface="Cambria" panose="02040503050406030204" pitchFamily="18" charset="0"/>
              </a:rPr>
              <a:t>, “User-Centred Security Education: A Game Design to Thwart Phishing Attacks,” </a:t>
            </a:r>
            <a:r>
              <a:rPr lang="en-IN" sz="2400" dirty="0" err="1">
                <a:latin typeface="Cambria" panose="02040503050406030204" pitchFamily="18" charset="0"/>
                <a:ea typeface="Cambria" panose="02040503050406030204" pitchFamily="18" charset="0"/>
              </a:rPr>
              <a:t>arXiv</a:t>
            </a:r>
            <a:r>
              <a:rPr lang="en-IN" sz="2400" dirty="0">
                <a:latin typeface="Cambria" panose="02040503050406030204" pitchFamily="18" charset="0"/>
                <a:ea typeface="Cambria" panose="02040503050406030204" pitchFamily="18" charset="0"/>
              </a:rPr>
              <a:t> preprint, Nov. 2015.</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3" name="Picture 4"/>
          <p:cNvPicPr/>
          <p:nvPr/>
        </p:nvPicPr>
        <p:blipFill>
          <a:blip r:embed="rId2"/>
          <a:stretch/>
        </p:blipFill>
        <p:spPr>
          <a:xfrm>
            <a:off x="4082760" y="1441440"/>
            <a:ext cx="3893040" cy="3935160"/>
          </a:xfrm>
          <a:prstGeom prst="rect">
            <a:avLst/>
          </a:prstGeom>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extShape 1"/>
          <p:cNvSpPr txBox="1"/>
          <p:nvPr/>
        </p:nvSpPr>
        <p:spPr>
          <a:xfrm>
            <a:off x="812880" y="274680"/>
            <a:ext cx="10667520" cy="487080"/>
          </a:xfrm>
          <a:prstGeom prst="rect">
            <a:avLst/>
          </a:prstGeom>
          <a:noFill/>
          <a:ln>
            <a:noFill/>
          </a:ln>
        </p:spPr>
        <p:txBody>
          <a:bodyPr anchor="ctr">
            <a:noAutofit/>
          </a:bodyPr>
          <a:lstStyle/>
          <a:p>
            <a:pPr>
              <a:lnSpc>
                <a:spcPct val="100000"/>
              </a:lnSpc>
            </a:pPr>
            <a:r>
              <a:rPr lang="en-US" sz="2800" b="1" strike="noStrike" spc="-1" dirty="0">
                <a:solidFill>
                  <a:srgbClr val="17365D"/>
                </a:solidFill>
                <a:latin typeface="Cambria"/>
                <a:ea typeface="Cambria"/>
              </a:rPr>
              <a:t>Problem Statement Number:PSCS_252 </a:t>
            </a:r>
            <a:endParaRPr lang="en-US" sz="2800" b="0" strike="noStrike" spc="-1" dirty="0">
              <a:solidFill>
                <a:srgbClr val="000000"/>
              </a:solidFill>
              <a:latin typeface="Arial"/>
            </a:endParaRPr>
          </a:p>
        </p:txBody>
      </p:sp>
      <p:sp>
        <p:nvSpPr>
          <p:cNvPr id="93" name="TextShape 2"/>
          <p:cNvSpPr txBox="1"/>
          <p:nvPr/>
        </p:nvSpPr>
        <p:spPr>
          <a:xfrm>
            <a:off x="324465" y="1012723"/>
            <a:ext cx="11155935" cy="5082797"/>
          </a:xfrm>
          <a:prstGeom prst="rect">
            <a:avLst/>
          </a:prstGeom>
          <a:noFill/>
          <a:ln>
            <a:noFill/>
          </a:ln>
        </p:spPr>
        <p:txBody>
          <a:bodyPr>
            <a:normAutofit fontScale="94000"/>
          </a:bodyPr>
          <a:lstStyle/>
          <a:p>
            <a:pPr marL="343080" indent="-190080" algn="just">
              <a:lnSpc>
                <a:spcPct val="100000"/>
              </a:lnSpc>
            </a:pPr>
            <a:r>
              <a:rPr lang="en-US" sz="2400" b="0" strike="noStrike" spc="-1" dirty="0">
                <a:solidFill>
                  <a:srgbClr val="000000"/>
                </a:solidFill>
                <a:latin typeface="Cambria"/>
                <a:ea typeface="Cambria"/>
              </a:rPr>
              <a:t>Organization: AICTE.</a:t>
            </a:r>
            <a:endParaRPr lang="en-US" sz="2400" b="0" strike="noStrike" spc="-1" dirty="0">
              <a:solidFill>
                <a:srgbClr val="000000"/>
              </a:solidFill>
              <a:latin typeface="Arial"/>
            </a:endParaRPr>
          </a:p>
          <a:p>
            <a:pPr marL="343080" indent="-190080" algn="just">
              <a:lnSpc>
                <a:spcPct val="100000"/>
              </a:lnSpc>
            </a:pPr>
            <a:endParaRPr lang="en-US" sz="2400" b="0" strike="noStrike" spc="-1" dirty="0">
              <a:solidFill>
                <a:srgbClr val="000000"/>
              </a:solidFill>
              <a:latin typeface="Arial"/>
            </a:endParaRPr>
          </a:p>
          <a:p>
            <a:pPr marL="343080" indent="-190080" algn="just">
              <a:lnSpc>
                <a:spcPct val="100000"/>
              </a:lnSpc>
            </a:pPr>
            <a:r>
              <a:rPr lang="en-US" sz="2400" b="0" strike="noStrike" spc="-1" dirty="0">
                <a:solidFill>
                  <a:srgbClr val="000000"/>
                </a:solidFill>
                <a:latin typeface="Cambria"/>
                <a:ea typeface="Cambria"/>
              </a:rPr>
              <a:t>Category: Software</a:t>
            </a:r>
            <a:endParaRPr lang="en-US" sz="2400" b="0" strike="noStrike" spc="-1" dirty="0">
              <a:solidFill>
                <a:srgbClr val="000000"/>
              </a:solidFill>
              <a:latin typeface="Arial"/>
            </a:endParaRPr>
          </a:p>
          <a:p>
            <a:pPr marL="457200" indent="-380520" algn="just">
              <a:lnSpc>
                <a:spcPct val="100000"/>
              </a:lnSpc>
              <a:spcBef>
                <a:spcPts val="479"/>
              </a:spcBef>
              <a:buClr>
                <a:srgbClr val="000000"/>
              </a:buClr>
              <a:buFont typeface="Arial"/>
              <a:buChar char="•"/>
            </a:pPr>
            <a:r>
              <a:rPr lang="en-US" sz="2600" b="1" strike="noStrike" spc="-1" dirty="0">
                <a:solidFill>
                  <a:srgbClr val="000000"/>
                </a:solidFill>
                <a:latin typeface="Cambria"/>
                <a:ea typeface="Cambria"/>
              </a:rPr>
              <a:t>Problem Description:</a:t>
            </a:r>
          </a:p>
          <a:p>
            <a:pPr algn="just"/>
            <a:r>
              <a:rPr lang="en-US" sz="2400" dirty="0"/>
              <a:t>Phishing is still one of the biggest cybersecurity threats today. Attackers use fake emails, websites, and messages to trick people into giving away personal or sensitive information. While there are many technical security tools available, many users still aren’t fully aware of how to spot these attacks. This project aims to create an AI-powered mobile app that helps users in two ways: by teaching them through interactive simulations and by detecting phishing attempts in real time. The goal is to give users the knowledge and tools they need to stay safe online.</a:t>
            </a:r>
            <a:endParaRPr lang="en-US" sz="1000" b="0" strike="noStrike" spc="-1" dirty="0">
              <a:solidFill>
                <a:srgbClr val="000000"/>
              </a:solidFill>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TextShape 1"/>
          <p:cNvSpPr txBox="1"/>
          <p:nvPr/>
        </p:nvSpPr>
        <p:spPr>
          <a:xfrm>
            <a:off x="812880" y="274680"/>
            <a:ext cx="10667520" cy="487080"/>
          </a:xfrm>
          <a:prstGeom prst="rect">
            <a:avLst/>
          </a:prstGeom>
          <a:noFill/>
          <a:ln>
            <a:noFill/>
          </a:ln>
        </p:spPr>
        <p:txBody>
          <a:bodyPr anchor="ctr">
            <a:noAutofit/>
          </a:bodyPr>
          <a:lstStyle/>
          <a:p>
            <a:pPr>
              <a:lnSpc>
                <a:spcPct val="100000"/>
              </a:lnSpc>
            </a:pPr>
            <a:r>
              <a:rPr lang="en-US" sz="2800" b="1" strike="noStrike" spc="-1">
                <a:solidFill>
                  <a:srgbClr val="17365D"/>
                </a:solidFill>
                <a:latin typeface="Cambria"/>
                <a:ea typeface="Cambria"/>
              </a:rPr>
              <a:t>Content</a:t>
            </a:r>
            <a:endParaRPr lang="en-US" sz="2800" b="0" strike="noStrike" spc="-1">
              <a:solidFill>
                <a:srgbClr val="000000"/>
              </a:solidFill>
              <a:latin typeface="Arial"/>
            </a:endParaRPr>
          </a:p>
        </p:txBody>
      </p:sp>
      <p:sp>
        <p:nvSpPr>
          <p:cNvPr id="95" name="TextShape 2"/>
          <p:cNvSpPr txBox="1"/>
          <p:nvPr/>
        </p:nvSpPr>
        <p:spPr>
          <a:xfrm>
            <a:off x="655920" y="1466280"/>
            <a:ext cx="10667520" cy="3924000"/>
          </a:xfrm>
          <a:prstGeom prst="rect">
            <a:avLst/>
          </a:prstGeom>
          <a:noFill/>
          <a:ln>
            <a:noFill/>
          </a:ln>
        </p:spPr>
        <p:txBody>
          <a:bodyPr>
            <a:normAutofit/>
          </a:bodyPr>
          <a:lstStyle/>
          <a:p>
            <a:pPr marL="495360" indent="-342720" algn="just">
              <a:lnSpc>
                <a:spcPct val="200000"/>
              </a:lnSpc>
              <a:buClr>
                <a:srgbClr val="000000"/>
              </a:buClr>
              <a:buFont typeface="Arial"/>
              <a:buChar char="•"/>
            </a:pPr>
            <a:r>
              <a:rPr lang="en-US" sz="2400" b="1" strike="noStrike" spc="-1" dirty="0">
                <a:solidFill>
                  <a:srgbClr val="000000"/>
                </a:solidFill>
                <a:latin typeface="Cambria"/>
                <a:ea typeface="Cambria"/>
              </a:rPr>
              <a:t>Problem Statement</a:t>
            </a:r>
            <a:endParaRPr lang="en-US" sz="2400" b="0" strike="noStrike" spc="-1" dirty="0">
              <a:solidFill>
                <a:srgbClr val="000000"/>
              </a:solidFill>
              <a:latin typeface="Arial"/>
            </a:endParaRPr>
          </a:p>
          <a:p>
            <a:pPr marL="495360" indent="-342720" algn="just">
              <a:lnSpc>
                <a:spcPct val="200000"/>
              </a:lnSpc>
              <a:buClr>
                <a:srgbClr val="000000"/>
              </a:buClr>
              <a:buFont typeface="Arial"/>
              <a:buChar char="•"/>
            </a:pPr>
            <a:r>
              <a:rPr lang="en-US" sz="2400" b="1" strike="noStrike" spc="-1" dirty="0">
                <a:solidFill>
                  <a:srgbClr val="000000"/>
                </a:solidFill>
                <a:latin typeface="Cambria"/>
                <a:ea typeface="Cambria"/>
              </a:rPr>
              <a:t>Objectives</a:t>
            </a:r>
            <a:endParaRPr lang="en-US" sz="2400" b="0" strike="noStrike" spc="-1" dirty="0">
              <a:solidFill>
                <a:srgbClr val="000000"/>
              </a:solidFill>
              <a:latin typeface="Arial"/>
            </a:endParaRPr>
          </a:p>
          <a:p>
            <a:pPr marL="495360" indent="-342720" algn="just">
              <a:lnSpc>
                <a:spcPct val="200000"/>
              </a:lnSpc>
              <a:buClr>
                <a:srgbClr val="000000"/>
              </a:buClr>
              <a:buFont typeface="Arial"/>
              <a:buChar char="•"/>
            </a:pPr>
            <a:r>
              <a:rPr lang="en-US" sz="2400" b="1" strike="noStrike" spc="-1" dirty="0">
                <a:solidFill>
                  <a:srgbClr val="000000"/>
                </a:solidFill>
                <a:latin typeface="Cambria"/>
                <a:ea typeface="Cambria"/>
              </a:rPr>
              <a:t>Background and Related work for title Selection</a:t>
            </a:r>
            <a:endParaRPr lang="en-US" sz="2400" b="0" strike="noStrike" spc="-1" dirty="0">
              <a:solidFill>
                <a:srgbClr val="000000"/>
              </a:solidFill>
              <a:latin typeface="Arial"/>
            </a:endParaRPr>
          </a:p>
          <a:p>
            <a:pPr marL="495360" indent="-342720" algn="just">
              <a:lnSpc>
                <a:spcPct val="200000"/>
              </a:lnSpc>
              <a:buClr>
                <a:srgbClr val="000000"/>
              </a:buClr>
              <a:buFont typeface="Arial"/>
              <a:buChar char="•"/>
            </a:pPr>
            <a:r>
              <a:rPr lang="en-US" sz="2400" b="1" strike="noStrike" spc="-1" dirty="0">
                <a:solidFill>
                  <a:srgbClr val="000000"/>
                </a:solidFill>
                <a:latin typeface="Cambria"/>
                <a:ea typeface="Cambria"/>
              </a:rPr>
              <a:t>Analysis of Problem Statement</a:t>
            </a:r>
            <a:endParaRPr lang="en-US" sz="2400" b="0" strike="noStrike" spc="-1" dirty="0">
              <a:solidFill>
                <a:srgbClr val="000000"/>
              </a:solidFill>
              <a:latin typeface="Arial"/>
            </a:endParaRPr>
          </a:p>
          <a:p>
            <a:pPr marL="495360" indent="-342720" algn="just">
              <a:lnSpc>
                <a:spcPct val="200000"/>
              </a:lnSpc>
              <a:buClr>
                <a:srgbClr val="000000"/>
              </a:buClr>
              <a:buFont typeface="Arial"/>
              <a:buChar char="•"/>
            </a:pPr>
            <a:endParaRPr lang="en-US" sz="2400" b="0" strike="noStrike" spc="-1" dirty="0">
              <a:solidFill>
                <a:srgbClr val="000000"/>
              </a:solidFill>
              <a:latin typeface="Arial"/>
            </a:endParaRPr>
          </a:p>
          <a:p>
            <a:pPr algn="just">
              <a:lnSpc>
                <a:spcPct val="200000"/>
              </a:lnSpc>
            </a:pPr>
            <a:endParaRPr lang="en-US" sz="2400" b="0" strike="noStrike" spc="-1" dirty="0">
              <a:solidFill>
                <a:srgbClr val="000000"/>
              </a:solidFill>
              <a:latin typeface="Arial"/>
            </a:endParaRPr>
          </a:p>
          <a:p>
            <a:pPr algn="just">
              <a:lnSpc>
                <a:spcPct val="200000"/>
              </a:lnSpc>
            </a:pPr>
            <a:endParaRPr lang="en-US" sz="2400" b="0" strike="noStrike" spc="-1" dirty="0">
              <a:solidFill>
                <a:srgbClr val="000000"/>
              </a:solidFill>
              <a:latin typeface="Arial"/>
            </a:endParaRPr>
          </a:p>
          <a:p>
            <a:pPr algn="just">
              <a:lnSpc>
                <a:spcPct val="200000"/>
              </a:lnSpc>
            </a:pPr>
            <a:endParaRPr lang="en-US" sz="2400" b="0" strike="noStrike" spc="-1" dirty="0">
              <a:solidFill>
                <a:srgbClr val="000000"/>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TextShape 1"/>
          <p:cNvSpPr txBox="1"/>
          <p:nvPr/>
        </p:nvSpPr>
        <p:spPr>
          <a:xfrm>
            <a:off x="812880" y="274680"/>
            <a:ext cx="10667520" cy="487080"/>
          </a:xfrm>
          <a:prstGeom prst="rect">
            <a:avLst/>
          </a:prstGeom>
          <a:noFill/>
          <a:ln>
            <a:noFill/>
          </a:ln>
        </p:spPr>
        <p:txBody>
          <a:bodyPr anchor="ctr">
            <a:noAutofit/>
          </a:bodyPr>
          <a:lstStyle/>
          <a:p>
            <a:pPr>
              <a:lnSpc>
                <a:spcPct val="100000"/>
              </a:lnSpc>
            </a:pPr>
            <a:r>
              <a:rPr lang="en-US" sz="2800" b="1" strike="noStrike" spc="-1">
                <a:solidFill>
                  <a:srgbClr val="17365D"/>
                </a:solidFill>
                <a:latin typeface="Cambria"/>
                <a:ea typeface="Cambria"/>
              </a:rPr>
              <a:t>Content (continuation)..</a:t>
            </a:r>
            <a:endParaRPr lang="en-US" sz="2800" b="0" strike="noStrike" spc="-1">
              <a:solidFill>
                <a:srgbClr val="000000"/>
              </a:solidFill>
              <a:latin typeface="Arial"/>
            </a:endParaRPr>
          </a:p>
        </p:txBody>
      </p:sp>
      <p:sp>
        <p:nvSpPr>
          <p:cNvPr id="97" name="TextShape 2"/>
          <p:cNvSpPr txBox="1"/>
          <p:nvPr/>
        </p:nvSpPr>
        <p:spPr>
          <a:xfrm>
            <a:off x="655920" y="1466280"/>
            <a:ext cx="10667520" cy="3924000"/>
          </a:xfrm>
          <a:prstGeom prst="rect">
            <a:avLst/>
          </a:prstGeom>
          <a:noFill/>
          <a:ln>
            <a:noFill/>
          </a:ln>
        </p:spPr>
        <p:txBody>
          <a:bodyPr>
            <a:normAutofit/>
          </a:bodyPr>
          <a:lstStyle/>
          <a:p>
            <a:pPr marL="495360" indent="-342720" algn="just">
              <a:lnSpc>
                <a:spcPct val="200000"/>
              </a:lnSpc>
              <a:buClr>
                <a:srgbClr val="000000"/>
              </a:buClr>
              <a:buFont typeface="Arial"/>
              <a:buChar char="•"/>
            </a:pPr>
            <a:endParaRPr lang="en-US" sz="1400" b="0" strike="noStrike" spc="-1">
              <a:solidFill>
                <a:srgbClr val="000000"/>
              </a:solidFill>
              <a:latin typeface="Arial"/>
            </a:endParaRPr>
          </a:p>
          <a:p>
            <a:pPr marL="495360" indent="-342720" algn="just">
              <a:lnSpc>
                <a:spcPct val="200000"/>
              </a:lnSpc>
              <a:buClr>
                <a:srgbClr val="000000"/>
              </a:buClr>
              <a:buFont typeface="Arial"/>
              <a:buChar char="•"/>
            </a:pPr>
            <a:r>
              <a:rPr lang="en-US" sz="2400" b="1" strike="noStrike" spc="-1">
                <a:solidFill>
                  <a:srgbClr val="000000"/>
                </a:solidFill>
                <a:latin typeface="Cambria"/>
                <a:ea typeface="Cambria"/>
              </a:rPr>
              <a:t>Innovation or Novel Contributions</a:t>
            </a:r>
            <a:endParaRPr lang="en-US" sz="2400" b="0" strike="noStrike" spc="-1">
              <a:solidFill>
                <a:srgbClr val="000000"/>
              </a:solidFill>
              <a:latin typeface="Arial"/>
            </a:endParaRPr>
          </a:p>
          <a:p>
            <a:pPr marL="495360" indent="-342720" algn="just">
              <a:lnSpc>
                <a:spcPct val="200000"/>
              </a:lnSpc>
              <a:buClr>
                <a:srgbClr val="000000"/>
              </a:buClr>
              <a:buFont typeface="Arial"/>
              <a:buChar char="•"/>
            </a:pPr>
            <a:r>
              <a:rPr lang="en-US" sz="2400" b="1" strike="noStrike" spc="-1">
                <a:solidFill>
                  <a:srgbClr val="000000"/>
                </a:solidFill>
                <a:latin typeface="Cambria"/>
                <a:ea typeface="Cambria"/>
              </a:rPr>
              <a:t>Git-hub Link</a:t>
            </a:r>
            <a:endParaRPr lang="en-US" sz="2400" b="0" strike="noStrike" spc="-1">
              <a:solidFill>
                <a:srgbClr val="000000"/>
              </a:solidFill>
              <a:latin typeface="Arial"/>
            </a:endParaRPr>
          </a:p>
          <a:p>
            <a:pPr marL="495360" indent="-342720" algn="just">
              <a:lnSpc>
                <a:spcPct val="200000"/>
              </a:lnSpc>
              <a:buClr>
                <a:srgbClr val="000000"/>
              </a:buClr>
              <a:buFont typeface="Arial"/>
              <a:buChar char="•"/>
            </a:pPr>
            <a:r>
              <a:rPr lang="en-US" sz="2400" b="1" strike="noStrike" spc="-1">
                <a:solidFill>
                  <a:srgbClr val="000000"/>
                </a:solidFill>
                <a:latin typeface="Cambria"/>
                <a:ea typeface="Cambria"/>
              </a:rPr>
              <a:t>Timeline of the Project</a:t>
            </a:r>
            <a:endParaRPr lang="en-US" sz="2400" b="0" strike="noStrike" spc="-1">
              <a:solidFill>
                <a:srgbClr val="000000"/>
              </a:solidFill>
              <a:latin typeface="Arial"/>
            </a:endParaRPr>
          </a:p>
          <a:p>
            <a:pPr marL="495360" indent="-342720" algn="just">
              <a:lnSpc>
                <a:spcPct val="200000"/>
              </a:lnSpc>
              <a:buClr>
                <a:srgbClr val="000000"/>
              </a:buClr>
              <a:buFont typeface="Arial"/>
              <a:buChar char="•"/>
            </a:pPr>
            <a:r>
              <a:rPr lang="en-US" sz="2400" b="1" strike="noStrike" spc="-1">
                <a:solidFill>
                  <a:srgbClr val="000000"/>
                </a:solidFill>
                <a:latin typeface="Cambria"/>
                <a:ea typeface="Cambria"/>
              </a:rPr>
              <a:t>References</a:t>
            </a:r>
            <a:endParaRPr lang="en-US" sz="2400" b="0" strike="noStrike" spc="-1">
              <a:solidFill>
                <a:srgbClr val="000000"/>
              </a:solidFill>
              <a:latin typeface="Arial"/>
            </a:endParaRPr>
          </a:p>
          <a:p>
            <a:pPr algn="just">
              <a:lnSpc>
                <a:spcPct val="200000"/>
              </a:lnSpc>
            </a:pPr>
            <a:endParaRPr lang="en-US" sz="2400" b="0" strike="noStrike" spc="-1">
              <a:solidFill>
                <a:srgbClr val="000000"/>
              </a:solidFill>
              <a:latin typeface="Arial"/>
            </a:endParaRPr>
          </a:p>
          <a:p>
            <a:pPr algn="just">
              <a:lnSpc>
                <a:spcPct val="200000"/>
              </a:lnSpc>
            </a:pPr>
            <a:endParaRPr lang="en-US" sz="2400" b="0" strike="noStrike" spc="-1">
              <a:solidFill>
                <a:srgbClr val="000000"/>
              </a:solidFill>
              <a:latin typeface="Arial"/>
            </a:endParaRPr>
          </a:p>
          <a:p>
            <a:pPr algn="just">
              <a:lnSpc>
                <a:spcPct val="200000"/>
              </a:lnSpc>
            </a:pPr>
            <a:endParaRPr lang="en-US" sz="2400" b="0" strike="noStrike" spc="-1">
              <a:solidFill>
                <a:srgbClr val="000000"/>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TextShape 1"/>
          <p:cNvSpPr txBox="1"/>
          <p:nvPr/>
        </p:nvSpPr>
        <p:spPr>
          <a:xfrm>
            <a:off x="653760" y="255600"/>
            <a:ext cx="10667520" cy="388080"/>
          </a:xfrm>
          <a:prstGeom prst="rect">
            <a:avLst/>
          </a:prstGeom>
          <a:noFill/>
          <a:ln>
            <a:noFill/>
          </a:ln>
        </p:spPr>
        <p:txBody>
          <a:bodyPr anchor="ctr">
            <a:noAutofit/>
          </a:bodyPr>
          <a:lstStyle/>
          <a:p>
            <a:pPr>
              <a:lnSpc>
                <a:spcPct val="100000"/>
              </a:lnSpc>
            </a:pPr>
            <a:br/>
            <a:r>
              <a:rPr lang="en-US" sz="2800" b="1" strike="noStrike" spc="-1">
                <a:solidFill>
                  <a:srgbClr val="17365D"/>
                </a:solidFill>
                <a:latin typeface="Cambria"/>
                <a:ea typeface="Cambria"/>
              </a:rPr>
              <a:t>Objectives</a:t>
            </a:r>
            <a:endParaRPr lang="en-US" sz="2800" b="0" strike="noStrike" spc="-1">
              <a:solidFill>
                <a:srgbClr val="000000"/>
              </a:solidFill>
              <a:latin typeface="Arial"/>
            </a:endParaRPr>
          </a:p>
        </p:txBody>
      </p:sp>
      <p:sp>
        <p:nvSpPr>
          <p:cNvPr id="99" name="TextShape 2"/>
          <p:cNvSpPr txBox="1"/>
          <p:nvPr/>
        </p:nvSpPr>
        <p:spPr>
          <a:xfrm>
            <a:off x="567074" y="1064342"/>
            <a:ext cx="10523713" cy="5110316"/>
          </a:xfrm>
          <a:prstGeom prst="rect">
            <a:avLst/>
          </a:prstGeom>
          <a:noFill/>
          <a:ln>
            <a:noFill/>
          </a:ln>
        </p:spPr>
        <p:txBody>
          <a:bodyPr>
            <a:noAutofit/>
          </a:bodyPr>
          <a:lstStyle/>
          <a:p>
            <a:pPr marL="457200" indent="-457200" algn="just">
              <a:buFont typeface="Arial" panose="020B0604020202020204" pitchFamily="34" charset="0"/>
              <a:buChar char="•"/>
            </a:pPr>
            <a:r>
              <a:rPr lang="en-US" sz="2400" dirty="0"/>
              <a:t>Develop a mobile application for phishing awareness training.</a:t>
            </a:r>
          </a:p>
          <a:p>
            <a:pPr marL="457200" indent="-457200" algn="just">
              <a:buFont typeface="Arial" panose="020B0604020202020204" pitchFamily="34" charset="0"/>
              <a:buChar char="•"/>
            </a:pPr>
            <a:r>
              <a:rPr lang="en-US" sz="2400" dirty="0"/>
              <a:t>Integrate AI-based phishing detection using Natural Language Processing (NLP) and URL analysis.</a:t>
            </a:r>
          </a:p>
          <a:p>
            <a:pPr marL="457200" indent="-457200" algn="just">
              <a:buFont typeface="Arial" panose="020B0604020202020204" pitchFamily="34" charset="0"/>
              <a:buChar char="•"/>
            </a:pPr>
            <a:r>
              <a:rPr lang="en-US" sz="2400" dirty="0"/>
              <a:t>Create gamified phishing recognition challenges.</a:t>
            </a:r>
          </a:p>
          <a:p>
            <a:pPr marL="457200" indent="-457200" algn="just">
              <a:buFont typeface="Arial" panose="020B0604020202020204" pitchFamily="34" charset="0"/>
              <a:buChar char="•"/>
            </a:pPr>
            <a:r>
              <a:rPr lang="en-US" sz="2400" dirty="0"/>
              <a:t>Provide built-in tools to screen links, emails, and files (e.g., attachments) for malicious indicators and reputation.</a:t>
            </a:r>
          </a:p>
          <a:p>
            <a:pPr marL="457200" indent="-457200" algn="just">
              <a:buFont typeface="Arial" panose="020B0604020202020204" pitchFamily="34" charset="0"/>
              <a:buChar char="•"/>
            </a:pPr>
            <a:r>
              <a:rPr lang="en-US" sz="2400" dirty="0"/>
              <a:t>Deliver realistic phishing simulations (email/SMS/in-app) with instant feedback.</a:t>
            </a:r>
          </a:p>
          <a:p>
            <a:pPr marL="457200" indent="-457200" algn="just">
              <a:buFont typeface="Arial" panose="020B0604020202020204" pitchFamily="34" charset="0"/>
              <a:buChar char="•"/>
            </a:pPr>
            <a:r>
              <a:rPr lang="en-US" sz="2400" dirty="0"/>
              <a:t>Offer structured quizzes and a progress dashboard to measure and improve user awareness over time.</a:t>
            </a:r>
            <a:endParaRPr lang="en-US" sz="2800" b="0" strike="noStrike" spc="-1" dirty="0">
              <a:solidFill>
                <a:srgbClr val="000000"/>
              </a:solidFill>
              <a:latin typeface="Arial"/>
            </a:endParaRPr>
          </a:p>
        </p:txBody>
      </p:sp>
      <p:sp>
        <p:nvSpPr>
          <p:cNvPr id="7" name="Rectangle 6">
            <a:extLst>
              <a:ext uri="{FF2B5EF4-FFF2-40B4-BE49-F238E27FC236}">
                <a16:creationId xmlns:a16="http://schemas.microsoft.com/office/drawing/2014/main" id="{8E9CD104-124E-DBF5-2AA1-104685570476}"/>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Develop a mobile application for phishing awareness training.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TextShape 1"/>
          <p:cNvSpPr txBox="1"/>
          <p:nvPr/>
        </p:nvSpPr>
        <p:spPr>
          <a:xfrm>
            <a:off x="812880" y="716400"/>
            <a:ext cx="10667520" cy="45360"/>
          </a:xfrm>
          <a:prstGeom prst="rect">
            <a:avLst/>
          </a:prstGeom>
          <a:noFill/>
          <a:ln>
            <a:noFill/>
          </a:ln>
        </p:spPr>
        <p:txBody>
          <a:bodyPr anchor="ctr">
            <a:noAutofit/>
          </a:bodyPr>
          <a:lstStyle/>
          <a:p>
            <a:pPr>
              <a:lnSpc>
                <a:spcPct val="100000"/>
              </a:lnSpc>
            </a:pPr>
            <a:r>
              <a:rPr lang="en-US" sz="2800" b="1" strike="noStrike" spc="-1" dirty="0">
                <a:solidFill>
                  <a:srgbClr val="17365D"/>
                </a:solidFill>
                <a:latin typeface="Cambria"/>
                <a:ea typeface="Cambria"/>
              </a:rPr>
              <a:t>Background and Related work </a:t>
            </a:r>
            <a:br>
              <a:rPr dirty="0"/>
            </a:br>
            <a:endParaRPr lang="en-US" sz="2800" b="0" strike="noStrike" spc="-1" dirty="0">
              <a:solidFill>
                <a:srgbClr val="000000"/>
              </a:solidFill>
              <a:latin typeface="Arial"/>
            </a:endParaRPr>
          </a:p>
        </p:txBody>
      </p:sp>
      <p:sp>
        <p:nvSpPr>
          <p:cNvPr id="101" name="TextShape 2"/>
          <p:cNvSpPr txBox="1"/>
          <p:nvPr/>
        </p:nvSpPr>
        <p:spPr>
          <a:xfrm>
            <a:off x="314632" y="1337332"/>
            <a:ext cx="11346426" cy="4524315"/>
          </a:xfrm>
          <a:prstGeom prst="rect">
            <a:avLst/>
          </a:prstGeom>
          <a:noFill/>
          <a:ln>
            <a:noFill/>
          </a:ln>
        </p:spPr>
        <p:txBody>
          <a:bodyPr wrap="square" anchor="ctr">
            <a:spAutoFit/>
          </a:bodyPr>
          <a:lstStyle/>
          <a:p>
            <a:pPr algn="just"/>
            <a:r>
              <a:rPr lang="en-US" sz="2400" b="1" dirty="0">
                <a:latin typeface="Cambria" panose="02040503050406030204" pitchFamily="18" charset="0"/>
                <a:ea typeface="Cambria" panose="02040503050406030204" pitchFamily="18" charset="0"/>
              </a:rPr>
              <a:t>Background:</a:t>
            </a: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dirty="0"/>
              <a:t>Phishing is a major social engineering threat that continues to grow in volume and sophistication. </a:t>
            </a:r>
          </a:p>
          <a:p>
            <a:pPr marL="342900" indent="-342900" algn="just">
              <a:buFont typeface="Arial" panose="020B0604020202020204" pitchFamily="34" charset="0"/>
              <a:buChar char="•"/>
            </a:pPr>
            <a:r>
              <a:rPr lang="en-US" sz="2000" dirty="0"/>
              <a:t>Attackers trick users through fake emails, websites, and messages to steal credentials or sensitive data. Research shows that even trained users can fall victim without continuous awareness programs. Mobile-first training solutions are limited, creating a gap for easily accessible education tools.</a:t>
            </a:r>
          </a:p>
          <a:p>
            <a:pPr marL="342900" indent="-342900" algn="just">
              <a:buFont typeface="Arial" panose="020B0604020202020204" pitchFamily="34" charset="0"/>
              <a:buChar char="•"/>
            </a:pPr>
            <a:r>
              <a:rPr lang="en-US" sz="2400" b="1" dirty="0">
                <a:latin typeface="Cambria" panose="02040503050406030204" pitchFamily="18" charset="0"/>
                <a:ea typeface="Cambria" panose="02040503050406030204" pitchFamily="18" charset="0"/>
              </a:rPr>
              <a:t>Related Work :</a:t>
            </a:r>
            <a:endParaRPr lang="en-US"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US" sz="2000" dirty="0"/>
              <a:t>Email filters and browser security plugins exist, but they focus primarily on blocking phishing rather than educating users.</a:t>
            </a:r>
          </a:p>
          <a:p>
            <a:pPr marL="342900" indent="-342900" algn="just">
              <a:buFont typeface="Arial" panose="020B0604020202020204" pitchFamily="34" charset="0"/>
              <a:buChar char="•"/>
            </a:pPr>
            <a:r>
              <a:rPr lang="en-US" sz="2000" dirty="0"/>
              <a:t>Email filters and browser security plugins exist, but they focus primarily on blocking phishing rather than educating users.</a:t>
            </a:r>
          </a:p>
          <a:p>
            <a:pPr marL="342900" indent="-342900" algn="just">
              <a:buFont typeface="Arial" panose="020B0604020202020204" pitchFamily="34" charset="0"/>
              <a:buChar char="•"/>
            </a:pPr>
            <a:r>
              <a:rPr lang="en-US" sz="2000" dirty="0"/>
              <a:t>Academic studies demonstrate that interactive training and simulations can reduce phishing susceptibility by over 40%, supporting the need for gamified, engaging awareness solutions.</a:t>
            </a:r>
            <a:endParaRPr lang="en-US" sz="2000" dirty="0">
              <a:latin typeface="Cambria" panose="02040503050406030204" pitchFamily="18" charset="0"/>
              <a:ea typeface="Cambria" panose="0204050305040603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TextShape 1"/>
          <p:cNvSpPr txBox="1"/>
          <p:nvPr/>
        </p:nvSpPr>
        <p:spPr>
          <a:xfrm>
            <a:off x="812880" y="274680"/>
            <a:ext cx="10667520" cy="487080"/>
          </a:xfrm>
          <a:prstGeom prst="rect">
            <a:avLst/>
          </a:prstGeom>
          <a:noFill/>
          <a:ln>
            <a:noFill/>
          </a:ln>
        </p:spPr>
        <p:txBody>
          <a:bodyPr anchor="ctr">
            <a:noAutofit/>
          </a:bodyPr>
          <a:lstStyle/>
          <a:p>
            <a:pPr marL="152280">
              <a:lnSpc>
                <a:spcPct val="200000"/>
              </a:lnSpc>
            </a:pPr>
            <a:r>
              <a:rPr lang="en-US" sz="2800" b="1" strike="noStrike" spc="-1">
                <a:solidFill>
                  <a:srgbClr val="17365D"/>
                </a:solidFill>
                <a:latin typeface="Cambria"/>
                <a:ea typeface="Cambria"/>
              </a:rPr>
              <a:t>Analysis of Problem Statement</a:t>
            </a:r>
            <a:endParaRPr lang="en-US" sz="2800" b="0" strike="noStrike" spc="-1">
              <a:solidFill>
                <a:srgbClr val="000000"/>
              </a:solidFill>
              <a:latin typeface="Arial"/>
            </a:endParaRPr>
          </a:p>
        </p:txBody>
      </p:sp>
      <p:sp>
        <p:nvSpPr>
          <p:cNvPr id="2" name="TextBox 1">
            <a:extLst>
              <a:ext uri="{FF2B5EF4-FFF2-40B4-BE49-F238E27FC236}">
                <a16:creationId xmlns:a16="http://schemas.microsoft.com/office/drawing/2014/main" id="{FCD150C3-9E51-6FA3-BB17-03CCBC423BFA}"/>
              </a:ext>
            </a:extLst>
          </p:cNvPr>
          <p:cNvSpPr txBox="1"/>
          <p:nvPr/>
        </p:nvSpPr>
        <p:spPr>
          <a:xfrm>
            <a:off x="950976" y="1133856"/>
            <a:ext cx="10597896" cy="5355312"/>
          </a:xfrm>
          <a:prstGeom prst="rect">
            <a:avLst/>
          </a:prstGeom>
          <a:noFill/>
        </p:spPr>
        <p:txBody>
          <a:bodyPr wrap="square" rtlCol="0">
            <a:spAutoFit/>
          </a:bodyPr>
          <a:lstStyle/>
          <a:p>
            <a:pPr marL="285750" indent="-285750" algn="just">
              <a:buFont typeface="Arial" panose="020B0604020202020204" pitchFamily="34" charset="0"/>
              <a:buChar char="•"/>
            </a:pPr>
            <a:r>
              <a:rPr lang="en-US" dirty="0"/>
              <a:t>Phishing remains one of the most persistent and damaging forms of cybercrime. Attackers exploit human psychology by crafting emails, SMS messages, and fake websites that closely mimic trusted organizations. Despite advancements in spam filters and anti-virus solutions, phishing continues to succeed because </a:t>
            </a:r>
            <a:r>
              <a:rPr lang="en-US" b="1" dirty="0"/>
              <a:t>the human factor remains the weakest link</a:t>
            </a:r>
            <a:r>
              <a:rPr lang="en-US" dirty="0"/>
              <a:t> in cybersecurity.</a:t>
            </a:r>
          </a:p>
          <a:p>
            <a:pPr marL="285750" indent="-285750" algn="just">
              <a:buFont typeface="Arial" panose="020B0604020202020204" pitchFamily="34" charset="0"/>
              <a:buChar char="•"/>
            </a:pPr>
            <a:endParaRPr lang="en-US" dirty="0"/>
          </a:p>
          <a:p>
            <a:pPr marL="342900" indent="-342900" algn="just">
              <a:buFont typeface="+mj-lt"/>
              <a:buAutoNum type="arabicPeriod"/>
            </a:pPr>
            <a:r>
              <a:rPr lang="en-US" b="1" dirty="0"/>
              <a:t>Current Gaps</a:t>
            </a:r>
          </a:p>
          <a:p>
            <a:pPr marL="285750" indent="-285750" algn="just">
              <a:buFont typeface="Arial" panose="020B0604020202020204" pitchFamily="34" charset="0"/>
              <a:buChar char="•"/>
            </a:pPr>
            <a:r>
              <a:rPr lang="en-US" dirty="0"/>
              <a:t>Most existing solutions (e.g., spam filters, browser warnings) focus on </a:t>
            </a:r>
            <a:r>
              <a:rPr lang="en-US" b="1" dirty="0"/>
              <a:t>technical prevention</a:t>
            </a:r>
            <a:r>
              <a:rPr lang="en-US" dirty="0"/>
              <a:t>, not </a:t>
            </a:r>
            <a:r>
              <a:rPr lang="en-US" b="1" dirty="0"/>
              <a:t>user education</a:t>
            </a:r>
            <a:r>
              <a:rPr lang="en-US" dirty="0"/>
              <a:t>.</a:t>
            </a:r>
          </a:p>
          <a:p>
            <a:pPr marL="285750" indent="-285750" algn="just">
              <a:buFont typeface="Arial" panose="020B0604020202020204" pitchFamily="34" charset="0"/>
              <a:buChar char="•"/>
            </a:pPr>
            <a:r>
              <a:rPr lang="en-US" dirty="0"/>
              <a:t>Many users cannot </a:t>
            </a:r>
            <a:r>
              <a:rPr lang="en-US" b="1" dirty="0"/>
              <a:t>differentiate between legitimate and fraudulent messages</a:t>
            </a:r>
            <a:r>
              <a:rPr lang="en-US" dirty="0"/>
              <a:t>.</a:t>
            </a:r>
          </a:p>
          <a:p>
            <a:pPr algn="just"/>
            <a:r>
              <a:rPr lang="en-US" b="1" dirty="0"/>
              <a:t>2.  Challenges</a:t>
            </a:r>
          </a:p>
          <a:p>
            <a:pPr marL="285750" indent="-285750" algn="just">
              <a:buFont typeface="Arial" panose="020B0604020202020204" pitchFamily="34" charset="0"/>
              <a:buChar char="•"/>
            </a:pPr>
            <a:r>
              <a:rPr lang="en-US" dirty="0"/>
              <a:t>Designing </a:t>
            </a:r>
            <a:r>
              <a:rPr lang="en-US" b="1" dirty="0"/>
              <a:t>realistic phishing simulations</a:t>
            </a:r>
            <a:r>
              <a:rPr lang="en-US" dirty="0"/>
              <a:t> without exposing users to actual risks.</a:t>
            </a:r>
          </a:p>
          <a:p>
            <a:pPr marL="285750" indent="-285750" algn="just">
              <a:buFont typeface="Arial" panose="020B0604020202020204" pitchFamily="34" charset="0"/>
              <a:buChar char="•"/>
            </a:pPr>
            <a:r>
              <a:rPr lang="en-US" dirty="0"/>
              <a:t>Ensuring </a:t>
            </a:r>
            <a:r>
              <a:rPr lang="en-US" b="1" dirty="0"/>
              <a:t>AI models are accurate</a:t>
            </a:r>
            <a:r>
              <a:rPr lang="en-US" dirty="0"/>
              <a:t> and regularly updated to detect evolving phishing tactics.</a:t>
            </a:r>
          </a:p>
          <a:p>
            <a:pPr algn="just"/>
            <a:r>
              <a:rPr lang="en-US" b="1" dirty="0"/>
              <a:t>3.  Target Audience</a:t>
            </a:r>
          </a:p>
          <a:p>
            <a:pPr marL="285750" indent="-285750" algn="just">
              <a:buFont typeface="Arial" panose="020B0604020202020204" pitchFamily="34" charset="0"/>
              <a:buChar char="•"/>
            </a:pPr>
            <a:r>
              <a:rPr lang="en-US" b="1" dirty="0"/>
              <a:t>Students</a:t>
            </a:r>
            <a:r>
              <a:rPr lang="en-US" dirty="0"/>
              <a:t> – often inexperienced and vulnerable to scholarship/education-related scams.</a:t>
            </a:r>
          </a:p>
          <a:p>
            <a:pPr marL="285750" indent="-285750" algn="just">
              <a:buFont typeface="Arial" panose="020B0604020202020204" pitchFamily="34" charset="0"/>
              <a:buChar char="•"/>
            </a:pPr>
            <a:r>
              <a:rPr lang="en-US" b="1" dirty="0"/>
              <a:t>Working Professionals</a:t>
            </a:r>
            <a:r>
              <a:rPr lang="en-US" dirty="0"/>
              <a:t> – targeted with credential-stealing corporate phishing attacks.</a:t>
            </a:r>
          </a:p>
          <a:p>
            <a:pPr marL="285750" indent="-285750" algn="just">
              <a:buFont typeface="Arial" panose="020B0604020202020204" pitchFamily="34" charset="0"/>
              <a:buChar char="•"/>
            </a:pPr>
            <a:r>
              <a:rPr lang="en-US" b="1" dirty="0"/>
              <a:t>General Mobile Users</a:t>
            </a:r>
            <a:r>
              <a:rPr lang="en-US" dirty="0"/>
              <a:t> – exposed to SMS-based (“smishing”) and WhatsApp/social phishing links.</a:t>
            </a:r>
          </a:p>
          <a:p>
            <a:pPr algn="just"/>
            <a:endParaRPr lang="en-US" dirty="0"/>
          </a:p>
          <a:p>
            <a:pPr algn="just"/>
            <a:endParaRPr lang="en-US" dirty="0"/>
          </a:p>
          <a:p>
            <a:pPr marL="285750" indent="-285750" algn="just">
              <a:buFont typeface="Arial" panose="020B0604020202020204" pitchFamily="34" charset="0"/>
              <a:buChar char="•"/>
            </a:pPr>
            <a:endParaRPr lang="en-IN"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 name="TextShape 1"/>
          <p:cNvSpPr txBox="1"/>
          <p:nvPr/>
        </p:nvSpPr>
        <p:spPr>
          <a:xfrm>
            <a:off x="812880" y="274680"/>
            <a:ext cx="10667520" cy="487080"/>
          </a:xfrm>
          <a:prstGeom prst="rect">
            <a:avLst/>
          </a:prstGeom>
          <a:noFill/>
          <a:ln>
            <a:noFill/>
          </a:ln>
        </p:spPr>
        <p:txBody>
          <a:bodyPr anchor="ctr">
            <a:noAutofit/>
          </a:bodyPr>
          <a:lstStyle/>
          <a:p>
            <a:pPr>
              <a:lnSpc>
                <a:spcPct val="100000"/>
              </a:lnSpc>
            </a:pPr>
            <a:r>
              <a:rPr lang="en-US" sz="2800" b="1" strike="noStrike" spc="-1">
                <a:solidFill>
                  <a:srgbClr val="17365D"/>
                </a:solidFill>
                <a:latin typeface="Cambria" panose="02040503050406030204" pitchFamily="18" charset="0"/>
                <a:ea typeface="Cambria" panose="02040503050406030204" pitchFamily="18" charset="0"/>
              </a:rPr>
              <a:t>Analysis of Problem Statement (contd...)</a:t>
            </a:r>
            <a:endParaRPr lang="en-US" sz="2800" b="0" strike="noStrike" spc="-1">
              <a:solidFill>
                <a:srgbClr val="000000"/>
              </a:solidFill>
              <a:latin typeface="Cambria" panose="02040503050406030204" pitchFamily="18" charset="0"/>
              <a:ea typeface="Cambria" panose="02040503050406030204" pitchFamily="18" charset="0"/>
            </a:endParaRPr>
          </a:p>
        </p:txBody>
      </p:sp>
      <p:sp>
        <p:nvSpPr>
          <p:cNvPr id="105" name="TextShape 2"/>
          <p:cNvSpPr txBox="1"/>
          <p:nvPr/>
        </p:nvSpPr>
        <p:spPr>
          <a:xfrm>
            <a:off x="913548" y="1184945"/>
            <a:ext cx="10667520" cy="4952520"/>
          </a:xfrm>
          <a:prstGeom prst="rect">
            <a:avLst/>
          </a:prstGeom>
          <a:noFill/>
          <a:ln>
            <a:noFill/>
          </a:ln>
        </p:spPr>
        <p:txBody>
          <a:bodyPr>
            <a:normAutofit/>
          </a:bodyPr>
          <a:lstStyle/>
          <a:p>
            <a:pPr algn="just"/>
            <a:r>
              <a:rPr lang="en-IN" sz="2400" b="1" dirty="0">
                <a:latin typeface="Cambria" panose="02040503050406030204" pitchFamily="18" charset="0"/>
                <a:ea typeface="Cambria" panose="02040503050406030204" pitchFamily="18" charset="0"/>
              </a:rPr>
              <a:t>Software &amp; Hardware Requirements</a:t>
            </a:r>
          </a:p>
          <a:p>
            <a:pPr algn="just"/>
            <a:r>
              <a:rPr lang="en-IN" sz="2400" b="1" dirty="0">
                <a:latin typeface="Cambria" panose="02040503050406030204" pitchFamily="18" charset="0"/>
                <a:ea typeface="Cambria" panose="02040503050406030204" pitchFamily="18" charset="0"/>
              </a:rPr>
              <a:t>Software:</a:t>
            </a:r>
            <a:endParaRPr lang="en-IN"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Frontend: Flutter(cross-platform mobile)</a:t>
            </a: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Backend: Firebase(Authentication)</a:t>
            </a: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Database: SQLite</a:t>
            </a:r>
          </a:p>
          <a:p>
            <a:pPr marL="342900" indent="-342900" algn="just">
              <a:buFont typeface="Arial" panose="020B0604020202020204" pitchFamily="34" charset="0"/>
              <a:buChar char="•"/>
            </a:pPr>
            <a:r>
              <a:rPr lang="en-IN" sz="2400" dirty="0" err="1">
                <a:latin typeface="Cambria" panose="02040503050406030204" pitchFamily="18" charset="0"/>
                <a:ea typeface="Cambria" panose="02040503050406030204" pitchFamily="18" charset="0"/>
              </a:rPr>
              <a:t>APIs:Virustotal,PhishTank</a:t>
            </a:r>
            <a:r>
              <a:rPr lang="en-IN" sz="2400" dirty="0">
                <a:latin typeface="Cambria" panose="02040503050406030204" pitchFamily="18" charset="0"/>
                <a:ea typeface="Cambria" panose="02040503050406030204" pitchFamily="18" charset="0"/>
              </a:rPr>
              <a:t> API</a:t>
            </a:r>
          </a:p>
          <a:p>
            <a:pPr algn="just"/>
            <a:r>
              <a:rPr lang="en-IN" sz="2400" b="1" dirty="0">
                <a:latin typeface="Cambria" panose="02040503050406030204" pitchFamily="18" charset="0"/>
                <a:ea typeface="Cambria" panose="02040503050406030204" pitchFamily="18" charset="0"/>
              </a:rPr>
              <a:t>Hardware:</a:t>
            </a:r>
            <a:endParaRPr lang="en-IN" sz="2400" dirty="0">
              <a:latin typeface="Cambria" panose="02040503050406030204" pitchFamily="18" charset="0"/>
              <a:ea typeface="Cambria" panose="02040503050406030204" pitchFamily="18" charset="0"/>
            </a:endParaRPr>
          </a:p>
          <a:p>
            <a:pPr marL="342900"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Smartphone(Android/IOS),Internet access</a:t>
            </a:r>
          </a:p>
          <a:p>
            <a:pPr marL="76680" algn="just">
              <a:lnSpc>
                <a:spcPct val="100000"/>
              </a:lnSpc>
              <a:spcBef>
                <a:spcPts val="479"/>
              </a:spcBef>
              <a:buClr>
                <a:srgbClr val="000000"/>
              </a:buClr>
            </a:pPr>
            <a:endParaRPr lang="en-US" dirty="0">
              <a:latin typeface="Cambria" panose="02040503050406030204" pitchFamily="18" charset="0"/>
              <a:ea typeface="Cambria" panose="02040503050406030204" pitchFamily="18" charset="0"/>
            </a:endParaRPr>
          </a:p>
          <a:p>
            <a:pPr marL="247770" indent="-171450" algn="just">
              <a:lnSpc>
                <a:spcPct val="100000"/>
              </a:lnSpc>
              <a:spcBef>
                <a:spcPts val="479"/>
              </a:spcBef>
              <a:buFont typeface="Wingdings" panose="05000000000000000000" pitchFamily="2" charset="2"/>
              <a:buChar char="§"/>
            </a:pPr>
            <a:endParaRPr lang="en-US" b="0" strike="noStrike" spc="-1" dirty="0">
              <a:solidFill>
                <a:srgbClr val="000000"/>
              </a:solidFill>
              <a:latin typeface="Cambria" panose="02040503050406030204" pitchFamily="18" charset="0"/>
              <a:ea typeface="Cambria" panose="02040503050406030204" pitchFamily="18" charset="0"/>
            </a:endParaRPr>
          </a:p>
          <a:p>
            <a:pPr algn="just">
              <a:lnSpc>
                <a:spcPct val="100000"/>
              </a:lnSpc>
              <a:spcBef>
                <a:spcPts val="479"/>
              </a:spcBef>
            </a:pPr>
            <a:endParaRPr lang="en-US" sz="2400" b="0" strike="noStrike" spc="-1" dirty="0">
              <a:solidFill>
                <a:srgbClr val="000000"/>
              </a:solidFill>
              <a:latin typeface="Cambria" panose="02040503050406030204" pitchFamily="18" charset="0"/>
              <a:ea typeface="Cambria" panose="02040503050406030204" pitchFamily="18" charset="0"/>
            </a:endParaRPr>
          </a:p>
          <a:p>
            <a:pPr algn="just">
              <a:lnSpc>
                <a:spcPct val="100000"/>
              </a:lnSpc>
              <a:spcBef>
                <a:spcPts val="479"/>
              </a:spcBef>
            </a:pPr>
            <a:endParaRPr lang="en-US" sz="2400" b="0" strike="noStrike" spc="-1" dirty="0">
              <a:solidFill>
                <a:srgbClr val="000000"/>
              </a:solidFill>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TextShape 1"/>
          <p:cNvSpPr txBox="1"/>
          <p:nvPr/>
        </p:nvSpPr>
        <p:spPr>
          <a:xfrm>
            <a:off x="812880" y="274680"/>
            <a:ext cx="10667520" cy="487080"/>
          </a:xfrm>
          <a:prstGeom prst="rect">
            <a:avLst/>
          </a:prstGeom>
          <a:noFill/>
          <a:ln>
            <a:noFill/>
          </a:ln>
        </p:spPr>
        <p:txBody>
          <a:bodyPr anchor="ctr">
            <a:noAutofit/>
          </a:bodyPr>
          <a:lstStyle/>
          <a:p>
            <a:pPr>
              <a:lnSpc>
                <a:spcPct val="100000"/>
              </a:lnSpc>
            </a:pPr>
            <a:r>
              <a:rPr lang="en-US" sz="2800" b="1" strike="noStrike" spc="-1">
                <a:solidFill>
                  <a:srgbClr val="17365D"/>
                </a:solidFill>
                <a:latin typeface="Cambria"/>
                <a:ea typeface="Cambria"/>
              </a:rPr>
              <a:t>Innovation or Novel Contributions</a:t>
            </a:r>
            <a:endParaRPr lang="en-US" sz="2800" b="0" strike="noStrike" spc="-1">
              <a:solidFill>
                <a:srgbClr val="000000"/>
              </a:solidFill>
              <a:latin typeface="Arial"/>
            </a:endParaRPr>
          </a:p>
        </p:txBody>
      </p:sp>
      <p:sp>
        <p:nvSpPr>
          <p:cNvPr id="107" name="TextShape 2"/>
          <p:cNvSpPr txBox="1"/>
          <p:nvPr/>
        </p:nvSpPr>
        <p:spPr>
          <a:xfrm>
            <a:off x="828922" y="1219200"/>
            <a:ext cx="10667520" cy="4876320"/>
          </a:xfrm>
          <a:prstGeom prst="rect">
            <a:avLst/>
          </a:prstGeom>
          <a:noFill/>
          <a:ln>
            <a:noFill/>
          </a:ln>
        </p:spPr>
        <p:txBody>
          <a:bodyPr>
            <a:noAutofit/>
          </a:bodyPr>
          <a:lstStyle/>
          <a:p>
            <a:pPr marL="457200" indent="-457200" algn="just">
              <a:buFont typeface="Arial" panose="020B0604020202020204" pitchFamily="34" charset="0"/>
              <a:buChar char="•"/>
            </a:pPr>
            <a:r>
              <a:rPr lang="en-IN" sz="2800" dirty="0"/>
              <a:t>AI-driven phishing detection (URL reputation).</a:t>
            </a:r>
          </a:p>
          <a:p>
            <a:pPr marL="457200" indent="-457200" algn="just">
              <a:buFont typeface="Arial" panose="020B0604020202020204" pitchFamily="34" charset="0"/>
              <a:buChar char="•"/>
            </a:pPr>
            <a:endParaRPr lang="en-IN" sz="2800" dirty="0"/>
          </a:p>
          <a:p>
            <a:pPr marL="457200" indent="-457200" algn="just">
              <a:buFont typeface="Arial" panose="020B0604020202020204" pitchFamily="34" charset="0"/>
              <a:buChar char="•"/>
            </a:pPr>
            <a:r>
              <a:rPr lang="en-US" sz="2800" dirty="0"/>
              <a:t>Gamified learning modules with real-world phishing examples.</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IN" sz="2800" dirty="0"/>
              <a:t>Tools for malicious content detection (files, emails, URLs).</a:t>
            </a:r>
          </a:p>
          <a:p>
            <a:pPr marL="457200" indent="-457200" algn="just">
              <a:buFont typeface="Arial" panose="020B0604020202020204" pitchFamily="34" charset="0"/>
              <a:buChar char="•"/>
            </a:pPr>
            <a:endParaRPr lang="en-IN" sz="2800" dirty="0"/>
          </a:p>
          <a:p>
            <a:pPr marL="457200" indent="-457200" algn="just">
              <a:buFont typeface="Arial" panose="020B0604020202020204" pitchFamily="34" charset="0"/>
              <a:buChar char="•"/>
            </a:pPr>
            <a:r>
              <a:rPr lang="en-US" sz="2800" dirty="0"/>
              <a:t>Interactive phishing simulations and quizzes.</a:t>
            </a:r>
          </a:p>
          <a:p>
            <a:pPr marL="457200" indent="-457200" algn="just">
              <a:buFont typeface="Arial" panose="020B0604020202020204" pitchFamily="34" charset="0"/>
              <a:buChar char="•"/>
            </a:pPr>
            <a:endParaRPr lang="en-US" sz="2800" dirty="0"/>
          </a:p>
          <a:p>
            <a:pPr marL="457200" indent="-457200" algn="just">
              <a:buFont typeface="Arial" panose="020B0604020202020204" pitchFamily="34" charset="0"/>
              <a:buChar char="•"/>
            </a:pPr>
            <a:r>
              <a:rPr lang="en-US" sz="2800" dirty="0"/>
              <a:t>Awareness score tracking for users.</a:t>
            </a:r>
            <a:endParaRPr lang="en-IN" sz="2800" dirty="0"/>
          </a:p>
          <a:p>
            <a:pPr algn="just">
              <a:lnSpc>
                <a:spcPct val="100000"/>
              </a:lnSpc>
              <a:spcBef>
                <a:spcPts val="479"/>
              </a:spcBef>
            </a:pPr>
            <a:endParaRPr lang="en-US" sz="2600" b="0" strike="noStrike" spc="-1" dirty="0">
              <a:solidFill>
                <a:srgbClr val="000000"/>
              </a:solidFill>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1222</TotalTime>
  <Words>1026</Words>
  <Application>Microsoft Office PowerPoint</Application>
  <PresentationFormat>Widescreen</PresentationFormat>
  <Paragraphs>121</Paragraphs>
  <Slides>13</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13</vt:i4>
      </vt:variant>
    </vt:vector>
  </HeadingPairs>
  <TitlesOfParts>
    <vt:vector size="21" baseType="lpstr">
      <vt:lpstr>Arial</vt:lpstr>
      <vt:lpstr>Cambria</vt:lpstr>
      <vt:lpstr>Symbol</vt:lpstr>
      <vt:lpstr>Times New Roman</vt:lpstr>
      <vt:lpstr>Verdana</vt:lpstr>
      <vt:lpstr>Wingdings</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subject/>
  <dc:creator>Admin</dc:creator>
  <dc:description/>
  <cp:lastModifiedBy>Bharath Ankireddy</cp:lastModifiedBy>
  <cp:revision>53</cp:revision>
  <dcterms:modified xsi:type="dcterms:W3CDTF">2025-08-21T06:44:23Z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13</vt:i4>
  </property>
</Properties>
</file>