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485" r:id="rId3"/>
    <p:sldId id="486" r:id="rId4"/>
    <p:sldId id="494" r:id="rId5"/>
    <p:sldId id="495" r:id="rId6"/>
    <p:sldId id="492" r:id="rId7"/>
    <p:sldId id="49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94660"/>
  </p:normalViewPr>
  <p:slideViewPr>
    <p:cSldViewPr snapToGrid="0">
      <p:cViewPr varScale="1">
        <p:scale>
          <a:sx n="105" d="100"/>
          <a:sy n="105" d="100"/>
        </p:scale>
        <p:origin x="72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9B12BA-EDFA-438E-9F90-51AEA201B4D6}" type="datetimeFigureOut">
              <a:rPr lang="en-US" smtClean="0"/>
              <a:t>9/10/2024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F2E567-C4DE-4651-9579-79BE600FA6BB}" type="slidenum">
              <a:rPr lang="en-US" smtClean="0"/>
              <a:t>‹#›</a:t>
            </a:fld>
            <a:endParaRPr lang="en-US"/>
          </a:p>
        </p:txBody>
      </p:sp>
    </p:spTree>
    <p:extLst>
      <p:ext uri="{BB962C8B-B14F-4D97-AF65-F5344CB8AC3E}">
        <p14:creationId xmlns:p14="http://schemas.microsoft.com/office/powerpoint/2010/main" val="27185596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2396" indent="0">
              <a:buNone/>
            </a:pPr>
            <a:r>
              <a:rPr lang="en-US" b="1" dirty="0"/>
              <a:t>What is Spatial Clustering?</a:t>
            </a:r>
            <a:endParaRPr lang="en-US" dirty="0"/>
          </a:p>
          <a:p>
            <a:pPr>
              <a:buFont typeface="Arial" panose="020B0604020202020204" pitchFamily="34" charset="0"/>
              <a:buChar char="•"/>
            </a:pPr>
            <a:r>
              <a:rPr lang="en-US" dirty="0"/>
              <a:t>Spatial clustering refers to the grouping of data points or features in geographic space based on proximity or similarity.</a:t>
            </a:r>
          </a:p>
          <a:p>
            <a:pPr>
              <a:buFont typeface="Arial" panose="020B0604020202020204" pitchFamily="34" charset="0"/>
              <a:buChar char="•"/>
            </a:pPr>
            <a:r>
              <a:rPr lang="en-US" dirty="0"/>
              <a:t>Common in fields like epidemiology, ecology, urban planning, and economics.</a:t>
            </a:r>
          </a:p>
          <a:p>
            <a:pPr>
              <a:buFont typeface="Arial" panose="020B0604020202020204" pitchFamily="34" charset="0"/>
              <a:buChar char="•"/>
            </a:pPr>
            <a:r>
              <a:rPr lang="en-US" dirty="0"/>
              <a:t>Helps identify areas of high or low concentration, revealing patterns not easily observed through raw data.</a:t>
            </a:r>
          </a:p>
          <a:p>
            <a:endParaRPr lang="en-US" dirty="0"/>
          </a:p>
        </p:txBody>
      </p:sp>
      <p:sp>
        <p:nvSpPr>
          <p:cNvPr id="4" name="Slide Number Placeholder 3"/>
          <p:cNvSpPr>
            <a:spLocks noGrp="1"/>
          </p:cNvSpPr>
          <p:nvPr>
            <p:ph type="sldNum" sz="quarter" idx="5"/>
          </p:nvPr>
        </p:nvSpPr>
        <p:spPr/>
        <p:txBody>
          <a:bodyPr/>
          <a:lstStyle/>
          <a:p>
            <a:fld id="{FACD7C23-A54C-C041-8A36-85A02733B628}" type="slidenum">
              <a:rPr lang="en-US" smtClean="0"/>
              <a:t>3</a:t>
            </a:fld>
            <a:endParaRPr lang="en-US"/>
          </a:p>
        </p:txBody>
      </p:sp>
    </p:spTree>
    <p:extLst>
      <p:ext uri="{BB962C8B-B14F-4D97-AF65-F5344CB8AC3E}">
        <p14:creationId xmlns:p14="http://schemas.microsoft.com/office/powerpoint/2010/main" val="35908634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ACD7C23-A54C-C041-8A36-85A02733B628}" type="slidenum">
              <a:rPr lang="en-US" smtClean="0"/>
              <a:t>5</a:t>
            </a:fld>
            <a:endParaRPr lang="en-US"/>
          </a:p>
        </p:txBody>
      </p:sp>
    </p:spTree>
    <p:extLst>
      <p:ext uri="{BB962C8B-B14F-4D97-AF65-F5344CB8AC3E}">
        <p14:creationId xmlns:p14="http://schemas.microsoft.com/office/powerpoint/2010/main" val="22187944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Suggested Picture:</a:t>
            </a:r>
          </a:p>
          <a:p>
            <a:pPr>
              <a:buFont typeface="Arial" panose="020B0604020202020204" pitchFamily="34" charset="0"/>
              <a:buChar char="•"/>
            </a:pPr>
            <a:r>
              <a:rPr lang="en-US" dirty="0"/>
              <a:t>A heatmap or choropleth map showing spatial clustering of a variable (e.g., income or disease rates) with regions of clustering indicated. Additionally, a simple graph showing a Moran’s I scatter plot (spatial lag vs. original variable).</a:t>
            </a:r>
          </a:p>
          <a:p>
            <a:endParaRPr lang="en-US" dirty="0"/>
          </a:p>
        </p:txBody>
      </p:sp>
      <p:sp>
        <p:nvSpPr>
          <p:cNvPr id="4" name="Slide Number Placeholder 3"/>
          <p:cNvSpPr>
            <a:spLocks noGrp="1"/>
          </p:cNvSpPr>
          <p:nvPr>
            <p:ph type="sldNum" sz="quarter" idx="5"/>
          </p:nvPr>
        </p:nvSpPr>
        <p:spPr/>
        <p:txBody>
          <a:bodyPr/>
          <a:lstStyle/>
          <a:p>
            <a:fld id="{FACD7C23-A54C-C041-8A36-85A02733B628}" type="slidenum">
              <a:rPr lang="en-US" smtClean="0"/>
              <a:t>6</a:t>
            </a:fld>
            <a:endParaRPr lang="en-US"/>
          </a:p>
        </p:txBody>
      </p:sp>
    </p:spTree>
    <p:extLst>
      <p:ext uri="{BB962C8B-B14F-4D97-AF65-F5344CB8AC3E}">
        <p14:creationId xmlns:p14="http://schemas.microsoft.com/office/powerpoint/2010/main" val="41851693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Suggested Picture:</a:t>
            </a:r>
          </a:p>
          <a:p>
            <a:pPr>
              <a:buFont typeface="Arial" panose="020B0604020202020204" pitchFamily="34" charset="0"/>
              <a:buChar char="•"/>
            </a:pPr>
            <a:r>
              <a:rPr lang="en-US" b="1" dirty="0"/>
              <a:t>Global Moran’s I:</a:t>
            </a:r>
            <a:r>
              <a:rPr lang="en-US" dirty="0"/>
              <a:t> A single heatmap showing the overall spatial pattern (e.g., choropleth map for income levels).</a:t>
            </a:r>
          </a:p>
          <a:p>
            <a:pPr>
              <a:buFont typeface="Arial" panose="020B0604020202020204" pitchFamily="34" charset="0"/>
              <a:buChar char="•"/>
            </a:pPr>
            <a:r>
              <a:rPr lang="en-US" b="1" dirty="0"/>
              <a:t>Local Moran’s I:</a:t>
            </a:r>
            <a:r>
              <a:rPr lang="en-US" dirty="0"/>
              <a:t> A map showing local clusters, with hotspots and cold spots marked on it (e.g., colored areas for high-high and low-low clusters).</a:t>
            </a:r>
          </a:p>
          <a:p>
            <a:endParaRPr lang="en-US" dirty="0"/>
          </a:p>
        </p:txBody>
      </p:sp>
      <p:sp>
        <p:nvSpPr>
          <p:cNvPr id="4" name="Slide Number Placeholder 3"/>
          <p:cNvSpPr>
            <a:spLocks noGrp="1"/>
          </p:cNvSpPr>
          <p:nvPr>
            <p:ph type="sldNum" sz="quarter" idx="5"/>
          </p:nvPr>
        </p:nvSpPr>
        <p:spPr/>
        <p:txBody>
          <a:bodyPr/>
          <a:lstStyle/>
          <a:p>
            <a:fld id="{FACD7C23-A54C-C041-8A36-85A02733B628}" type="slidenum">
              <a:rPr lang="en-US" smtClean="0"/>
              <a:t>7</a:t>
            </a:fld>
            <a:endParaRPr lang="en-US"/>
          </a:p>
        </p:txBody>
      </p:sp>
    </p:spTree>
    <p:extLst>
      <p:ext uri="{BB962C8B-B14F-4D97-AF65-F5344CB8AC3E}">
        <p14:creationId xmlns:p14="http://schemas.microsoft.com/office/powerpoint/2010/main" val="9147936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A36EF-DD61-2339-0565-FF5CDD4292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5CD7A8-4D0D-3B81-14BE-41CFEB1505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A93D172-F680-A273-0068-77B403B3D970}"/>
              </a:ext>
            </a:extLst>
          </p:cNvPr>
          <p:cNvSpPr>
            <a:spLocks noGrp="1"/>
          </p:cNvSpPr>
          <p:nvPr>
            <p:ph type="dt" sz="half" idx="10"/>
          </p:nvPr>
        </p:nvSpPr>
        <p:spPr/>
        <p:txBody>
          <a:bodyPr/>
          <a:lstStyle/>
          <a:p>
            <a:fld id="{B16DAF0A-B235-411F-895F-4703516E4E0D}" type="datetimeFigureOut">
              <a:rPr lang="en-US" smtClean="0"/>
              <a:t>9/10/2024</a:t>
            </a:fld>
            <a:endParaRPr lang="en-US"/>
          </a:p>
        </p:txBody>
      </p:sp>
      <p:sp>
        <p:nvSpPr>
          <p:cNvPr id="5" name="Footer Placeholder 4">
            <a:extLst>
              <a:ext uri="{FF2B5EF4-FFF2-40B4-BE49-F238E27FC236}">
                <a16:creationId xmlns:a16="http://schemas.microsoft.com/office/drawing/2014/main" id="{4BA32B16-6903-5582-204C-352070DA0E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ECC52B-2184-F23C-D978-985C8E274DBB}"/>
              </a:ext>
            </a:extLst>
          </p:cNvPr>
          <p:cNvSpPr>
            <a:spLocks noGrp="1"/>
          </p:cNvSpPr>
          <p:nvPr>
            <p:ph type="sldNum" sz="quarter" idx="12"/>
          </p:nvPr>
        </p:nvSpPr>
        <p:spPr/>
        <p:txBody>
          <a:bodyPr/>
          <a:lstStyle/>
          <a:p>
            <a:fld id="{EBDD9E5B-5D4E-4F4C-A2D8-0426F908AFA3}" type="slidenum">
              <a:rPr lang="en-US" smtClean="0"/>
              <a:t>‹#›</a:t>
            </a:fld>
            <a:endParaRPr lang="en-US"/>
          </a:p>
        </p:txBody>
      </p:sp>
    </p:spTree>
    <p:extLst>
      <p:ext uri="{BB962C8B-B14F-4D97-AF65-F5344CB8AC3E}">
        <p14:creationId xmlns:p14="http://schemas.microsoft.com/office/powerpoint/2010/main" val="173525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B100E-4C6B-8392-4E0E-5527D432D0C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D7CB275-B742-7B0A-8448-4965BBCE71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E82445-B996-EF45-46C7-C214A5BF7FAC}"/>
              </a:ext>
            </a:extLst>
          </p:cNvPr>
          <p:cNvSpPr>
            <a:spLocks noGrp="1"/>
          </p:cNvSpPr>
          <p:nvPr>
            <p:ph type="dt" sz="half" idx="10"/>
          </p:nvPr>
        </p:nvSpPr>
        <p:spPr/>
        <p:txBody>
          <a:bodyPr/>
          <a:lstStyle/>
          <a:p>
            <a:fld id="{B16DAF0A-B235-411F-895F-4703516E4E0D}" type="datetimeFigureOut">
              <a:rPr lang="en-US" smtClean="0"/>
              <a:t>9/10/2024</a:t>
            </a:fld>
            <a:endParaRPr lang="en-US"/>
          </a:p>
        </p:txBody>
      </p:sp>
      <p:sp>
        <p:nvSpPr>
          <p:cNvPr id="5" name="Footer Placeholder 4">
            <a:extLst>
              <a:ext uri="{FF2B5EF4-FFF2-40B4-BE49-F238E27FC236}">
                <a16:creationId xmlns:a16="http://schemas.microsoft.com/office/drawing/2014/main" id="{D97647D8-F45B-A81E-7DA6-F6A9608EA4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181C7D-BE17-828F-4692-ABF2FCB07DC1}"/>
              </a:ext>
            </a:extLst>
          </p:cNvPr>
          <p:cNvSpPr>
            <a:spLocks noGrp="1"/>
          </p:cNvSpPr>
          <p:nvPr>
            <p:ph type="sldNum" sz="quarter" idx="12"/>
          </p:nvPr>
        </p:nvSpPr>
        <p:spPr/>
        <p:txBody>
          <a:bodyPr/>
          <a:lstStyle/>
          <a:p>
            <a:fld id="{EBDD9E5B-5D4E-4F4C-A2D8-0426F908AFA3}" type="slidenum">
              <a:rPr lang="en-US" smtClean="0"/>
              <a:t>‹#›</a:t>
            </a:fld>
            <a:endParaRPr lang="en-US"/>
          </a:p>
        </p:txBody>
      </p:sp>
    </p:spTree>
    <p:extLst>
      <p:ext uri="{BB962C8B-B14F-4D97-AF65-F5344CB8AC3E}">
        <p14:creationId xmlns:p14="http://schemas.microsoft.com/office/powerpoint/2010/main" val="3990231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84DD25-757C-89BA-D4A4-22FEE285C8D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599998-5C0C-FF04-51B5-91F9F6629A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AE5655-AD3C-FE0B-F6A6-D951E0C8C912}"/>
              </a:ext>
            </a:extLst>
          </p:cNvPr>
          <p:cNvSpPr>
            <a:spLocks noGrp="1"/>
          </p:cNvSpPr>
          <p:nvPr>
            <p:ph type="dt" sz="half" idx="10"/>
          </p:nvPr>
        </p:nvSpPr>
        <p:spPr/>
        <p:txBody>
          <a:bodyPr/>
          <a:lstStyle/>
          <a:p>
            <a:fld id="{B16DAF0A-B235-411F-895F-4703516E4E0D}" type="datetimeFigureOut">
              <a:rPr lang="en-US" smtClean="0"/>
              <a:t>9/10/2024</a:t>
            </a:fld>
            <a:endParaRPr lang="en-US"/>
          </a:p>
        </p:txBody>
      </p:sp>
      <p:sp>
        <p:nvSpPr>
          <p:cNvPr id="5" name="Footer Placeholder 4">
            <a:extLst>
              <a:ext uri="{FF2B5EF4-FFF2-40B4-BE49-F238E27FC236}">
                <a16:creationId xmlns:a16="http://schemas.microsoft.com/office/drawing/2014/main" id="{540AD14C-AF27-945F-94E9-77379681E4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5A8990-FEA4-B7B6-8F32-2A5A84286004}"/>
              </a:ext>
            </a:extLst>
          </p:cNvPr>
          <p:cNvSpPr>
            <a:spLocks noGrp="1"/>
          </p:cNvSpPr>
          <p:nvPr>
            <p:ph type="sldNum" sz="quarter" idx="12"/>
          </p:nvPr>
        </p:nvSpPr>
        <p:spPr/>
        <p:txBody>
          <a:bodyPr/>
          <a:lstStyle/>
          <a:p>
            <a:fld id="{EBDD9E5B-5D4E-4F4C-A2D8-0426F908AFA3}" type="slidenum">
              <a:rPr lang="en-US" smtClean="0"/>
              <a:t>‹#›</a:t>
            </a:fld>
            <a:endParaRPr lang="en-US"/>
          </a:p>
        </p:txBody>
      </p:sp>
    </p:spTree>
    <p:extLst>
      <p:ext uri="{BB962C8B-B14F-4D97-AF65-F5344CB8AC3E}">
        <p14:creationId xmlns:p14="http://schemas.microsoft.com/office/powerpoint/2010/main" val="27429604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Divider Slide 1">
    <p:spTree>
      <p:nvGrpSpPr>
        <p:cNvPr id="1" name=""/>
        <p:cNvGrpSpPr/>
        <p:nvPr/>
      </p:nvGrpSpPr>
      <p:grpSpPr>
        <a:xfrm>
          <a:off x="0" y="0"/>
          <a:ext cx="0" cy="0"/>
          <a:chOff x="0" y="0"/>
          <a:chExt cx="0" cy="0"/>
        </a:xfrm>
      </p:grpSpPr>
      <p:sp>
        <p:nvSpPr>
          <p:cNvPr id="11" name="Rectangle 10"/>
          <p:cNvSpPr/>
          <p:nvPr userDrawn="1"/>
        </p:nvSpPr>
        <p:spPr>
          <a:xfrm>
            <a:off x="0" y="3714750"/>
            <a:ext cx="12192000" cy="3143250"/>
          </a:xfrm>
          <a:prstGeom prst="rect">
            <a:avLst/>
          </a:prstGeom>
          <a:gradFill flip="none" rotWithShape="1">
            <a:gsLst>
              <a:gs pos="35000">
                <a:schemeClr val="accent1"/>
              </a:gs>
              <a:gs pos="65000">
                <a:schemeClr val="tx2"/>
              </a:gs>
              <a:gs pos="90000">
                <a:schemeClr val="accent1"/>
              </a:gs>
            </a:gsLst>
            <a:lin ang="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 Placeholder 5"/>
          <p:cNvSpPr>
            <a:spLocks noGrp="1"/>
          </p:cNvSpPr>
          <p:nvPr>
            <p:ph type="body" sz="quarter" idx="10" hasCustomPrompt="1"/>
          </p:nvPr>
        </p:nvSpPr>
        <p:spPr>
          <a:xfrm>
            <a:off x="658368" y="3852961"/>
            <a:ext cx="6638544" cy="982602"/>
          </a:xfrm>
          <a:prstGeom prst="rect">
            <a:avLst/>
          </a:prstGeom>
        </p:spPr>
        <p:txBody>
          <a:bodyPr lIns="0">
            <a:noAutofit/>
          </a:bodyPr>
          <a:lstStyle>
            <a:lvl1pPr marL="0" indent="0">
              <a:lnSpc>
                <a:spcPct val="100000"/>
              </a:lnSpc>
              <a:spcBef>
                <a:spcPts val="0"/>
              </a:spcBef>
              <a:buNone/>
              <a:defRPr sz="3200" b="0" i="0">
                <a:solidFill>
                  <a:schemeClr val="bg1"/>
                </a:solidFill>
                <a:latin typeface="+mj-lt"/>
                <a:ea typeface="Gotham Light" panose="02000504020000020004" pitchFamily="2" charset="0"/>
                <a:cs typeface="Gotham Light" panose="02000504020000020004" pitchFamily="2" charset="0"/>
              </a:defRPr>
            </a:lvl1pPr>
          </a:lstStyle>
          <a:p>
            <a:pPr lvl="0"/>
            <a:r>
              <a:rPr lang="en-US"/>
              <a:t>Sub-topic Line One</a:t>
            </a:r>
          </a:p>
          <a:p>
            <a:pPr lvl="0"/>
            <a:r>
              <a:rPr lang="en-US"/>
              <a:t>Line Two</a:t>
            </a:r>
          </a:p>
        </p:txBody>
      </p:sp>
      <p:sp>
        <p:nvSpPr>
          <p:cNvPr id="12" name="Text Placeholder 11"/>
          <p:cNvSpPr>
            <a:spLocks noGrp="1"/>
          </p:cNvSpPr>
          <p:nvPr>
            <p:ph type="body" sz="quarter" idx="11" hasCustomPrompt="1"/>
          </p:nvPr>
        </p:nvSpPr>
        <p:spPr>
          <a:xfrm>
            <a:off x="658369" y="4952999"/>
            <a:ext cx="6638544" cy="651933"/>
          </a:xfrm>
          <a:noFill/>
          <a:ln>
            <a:noFill/>
          </a:ln>
        </p:spPr>
        <p:txBody>
          <a:bodyPr lIns="0" anchor="t" anchorCtr="0">
            <a:noAutofit/>
          </a:bodyPr>
          <a:lstStyle>
            <a:lvl1pPr marL="0" indent="0" algn="l">
              <a:lnSpc>
                <a:spcPct val="100000"/>
              </a:lnSpc>
              <a:spcBef>
                <a:spcPts val="0"/>
              </a:spcBef>
              <a:buNone/>
              <a:defRPr sz="2000" b="0" i="0" baseline="0">
                <a:solidFill>
                  <a:schemeClr val="bg1"/>
                </a:solidFill>
                <a:latin typeface="+mj-lt"/>
              </a:defRPr>
            </a:lvl1pPr>
          </a:lstStyle>
          <a:p>
            <a:pPr lvl="0"/>
            <a:r>
              <a:rPr lang="en-US"/>
              <a:t>Author Name</a:t>
            </a:r>
          </a:p>
        </p:txBody>
      </p:sp>
      <p:pic>
        <p:nvPicPr>
          <p:cNvPr id="13" name="Picture 12">
            <a:extLst>
              <a:ext uri="{FF2B5EF4-FFF2-40B4-BE49-F238E27FC236}">
                <a16:creationId xmlns:a16="http://schemas.microsoft.com/office/drawing/2014/main" id="{854BD41D-5BD8-064A-BBA4-EB7C7E7528CC}"/>
              </a:ext>
            </a:extLst>
          </p:cNvPr>
          <p:cNvPicPr>
            <a:picLocks noChangeAspect="1"/>
          </p:cNvPicPr>
          <p:nvPr userDrawn="1"/>
        </p:nvPicPr>
        <p:blipFill>
          <a:blip r:embed="rId2"/>
          <a:stretch>
            <a:fillRect/>
          </a:stretch>
        </p:blipFill>
        <p:spPr>
          <a:xfrm>
            <a:off x="658369" y="6373782"/>
            <a:ext cx="2542032" cy="347175"/>
          </a:xfrm>
          <a:prstGeom prst="rect">
            <a:avLst/>
          </a:prstGeom>
        </p:spPr>
      </p:pic>
      <p:sp>
        <p:nvSpPr>
          <p:cNvPr id="15" name="Text Placeholder 7">
            <a:extLst>
              <a:ext uri="{FF2B5EF4-FFF2-40B4-BE49-F238E27FC236}">
                <a16:creationId xmlns:a16="http://schemas.microsoft.com/office/drawing/2014/main" id="{F5CF6DF3-1D8C-5344-ADCF-77E38E760C4B}"/>
              </a:ext>
            </a:extLst>
          </p:cNvPr>
          <p:cNvSpPr>
            <a:spLocks noGrp="1"/>
          </p:cNvSpPr>
          <p:nvPr>
            <p:ph type="body" sz="quarter" idx="12" hasCustomPrompt="1"/>
          </p:nvPr>
        </p:nvSpPr>
        <p:spPr>
          <a:xfrm>
            <a:off x="658367" y="1333948"/>
            <a:ext cx="10884489" cy="2432095"/>
          </a:xfrm>
        </p:spPr>
        <p:txBody>
          <a:bodyPr anchor="b">
            <a:noAutofit/>
          </a:bodyPr>
          <a:lstStyle>
            <a:lvl1pPr>
              <a:lnSpc>
                <a:spcPts val="6000"/>
              </a:lnSpc>
              <a:spcBef>
                <a:spcPts val="0"/>
              </a:spcBef>
              <a:defRPr sz="6000">
                <a:solidFill>
                  <a:srgbClr val="1D4F91"/>
                </a:solidFill>
              </a:defRPr>
            </a:lvl1pPr>
          </a:lstStyle>
          <a:p>
            <a:pPr lvl="0"/>
            <a:r>
              <a:rPr lang="en-US"/>
              <a:t>DIVIDER </a:t>
            </a:r>
          </a:p>
          <a:p>
            <a:pPr lvl="0"/>
            <a:r>
              <a:rPr lang="en-US"/>
              <a:t>SLIDE</a:t>
            </a:r>
          </a:p>
        </p:txBody>
      </p:sp>
    </p:spTree>
    <p:extLst>
      <p:ext uri="{BB962C8B-B14F-4D97-AF65-F5344CB8AC3E}">
        <p14:creationId xmlns:p14="http://schemas.microsoft.com/office/powerpoint/2010/main" val="35379399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2893183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1F5E7-78F8-D7C2-203A-C5C46E187A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A55C7F-370F-1302-FDCA-406165F97F2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2F0A76-7AA1-3C20-1DA9-5732CBBC0156}"/>
              </a:ext>
            </a:extLst>
          </p:cNvPr>
          <p:cNvSpPr>
            <a:spLocks noGrp="1"/>
          </p:cNvSpPr>
          <p:nvPr>
            <p:ph type="dt" sz="half" idx="10"/>
          </p:nvPr>
        </p:nvSpPr>
        <p:spPr/>
        <p:txBody>
          <a:bodyPr/>
          <a:lstStyle/>
          <a:p>
            <a:fld id="{B16DAF0A-B235-411F-895F-4703516E4E0D}" type="datetimeFigureOut">
              <a:rPr lang="en-US" smtClean="0"/>
              <a:t>9/10/2024</a:t>
            </a:fld>
            <a:endParaRPr lang="en-US"/>
          </a:p>
        </p:txBody>
      </p:sp>
      <p:sp>
        <p:nvSpPr>
          <p:cNvPr id="5" name="Footer Placeholder 4">
            <a:extLst>
              <a:ext uri="{FF2B5EF4-FFF2-40B4-BE49-F238E27FC236}">
                <a16:creationId xmlns:a16="http://schemas.microsoft.com/office/drawing/2014/main" id="{FD017CB7-533C-617E-1BD4-19B209F22E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895C4C-FC7D-AC4E-B353-CB0DD77176CD}"/>
              </a:ext>
            </a:extLst>
          </p:cNvPr>
          <p:cNvSpPr>
            <a:spLocks noGrp="1"/>
          </p:cNvSpPr>
          <p:nvPr>
            <p:ph type="sldNum" sz="quarter" idx="12"/>
          </p:nvPr>
        </p:nvSpPr>
        <p:spPr/>
        <p:txBody>
          <a:bodyPr/>
          <a:lstStyle/>
          <a:p>
            <a:fld id="{EBDD9E5B-5D4E-4F4C-A2D8-0426F908AFA3}" type="slidenum">
              <a:rPr lang="en-US" smtClean="0"/>
              <a:t>‹#›</a:t>
            </a:fld>
            <a:endParaRPr lang="en-US"/>
          </a:p>
        </p:txBody>
      </p:sp>
    </p:spTree>
    <p:extLst>
      <p:ext uri="{BB962C8B-B14F-4D97-AF65-F5344CB8AC3E}">
        <p14:creationId xmlns:p14="http://schemas.microsoft.com/office/powerpoint/2010/main" val="2461854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42125-64AB-3ADC-ECE1-C8F475AFDB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2DE55EB-2EB4-DDE8-9382-B5FB10F2EAA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C36ACD-8E83-3B11-CBEA-2066ED1565A0}"/>
              </a:ext>
            </a:extLst>
          </p:cNvPr>
          <p:cNvSpPr>
            <a:spLocks noGrp="1"/>
          </p:cNvSpPr>
          <p:nvPr>
            <p:ph type="dt" sz="half" idx="10"/>
          </p:nvPr>
        </p:nvSpPr>
        <p:spPr/>
        <p:txBody>
          <a:bodyPr/>
          <a:lstStyle/>
          <a:p>
            <a:fld id="{B16DAF0A-B235-411F-895F-4703516E4E0D}" type="datetimeFigureOut">
              <a:rPr lang="en-US" smtClean="0"/>
              <a:t>9/10/2024</a:t>
            </a:fld>
            <a:endParaRPr lang="en-US"/>
          </a:p>
        </p:txBody>
      </p:sp>
      <p:sp>
        <p:nvSpPr>
          <p:cNvPr id="5" name="Footer Placeholder 4">
            <a:extLst>
              <a:ext uri="{FF2B5EF4-FFF2-40B4-BE49-F238E27FC236}">
                <a16:creationId xmlns:a16="http://schemas.microsoft.com/office/drawing/2014/main" id="{C9F4D51A-2067-686F-DBAA-ABA23D018C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4E34C7-4C23-B9EB-E985-AF0FAB9C74E3}"/>
              </a:ext>
            </a:extLst>
          </p:cNvPr>
          <p:cNvSpPr>
            <a:spLocks noGrp="1"/>
          </p:cNvSpPr>
          <p:nvPr>
            <p:ph type="sldNum" sz="quarter" idx="12"/>
          </p:nvPr>
        </p:nvSpPr>
        <p:spPr/>
        <p:txBody>
          <a:bodyPr/>
          <a:lstStyle/>
          <a:p>
            <a:fld id="{EBDD9E5B-5D4E-4F4C-A2D8-0426F908AFA3}" type="slidenum">
              <a:rPr lang="en-US" smtClean="0"/>
              <a:t>‹#›</a:t>
            </a:fld>
            <a:endParaRPr lang="en-US"/>
          </a:p>
        </p:txBody>
      </p:sp>
    </p:spTree>
    <p:extLst>
      <p:ext uri="{BB962C8B-B14F-4D97-AF65-F5344CB8AC3E}">
        <p14:creationId xmlns:p14="http://schemas.microsoft.com/office/powerpoint/2010/main" val="647947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98CD9-3F58-94CD-9938-1CAF1F4194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BAE09E-AC60-DEBA-FB99-48D99106C08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85D6BE0-F075-86F1-89E4-D240793E27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F1CA581-000D-0463-C9A3-AF05AF74C88B}"/>
              </a:ext>
            </a:extLst>
          </p:cNvPr>
          <p:cNvSpPr>
            <a:spLocks noGrp="1"/>
          </p:cNvSpPr>
          <p:nvPr>
            <p:ph type="dt" sz="half" idx="10"/>
          </p:nvPr>
        </p:nvSpPr>
        <p:spPr/>
        <p:txBody>
          <a:bodyPr/>
          <a:lstStyle/>
          <a:p>
            <a:fld id="{B16DAF0A-B235-411F-895F-4703516E4E0D}" type="datetimeFigureOut">
              <a:rPr lang="en-US" smtClean="0"/>
              <a:t>9/10/2024</a:t>
            </a:fld>
            <a:endParaRPr lang="en-US"/>
          </a:p>
        </p:txBody>
      </p:sp>
      <p:sp>
        <p:nvSpPr>
          <p:cNvPr id="6" name="Footer Placeholder 5">
            <a:extLst>
              <a:ext uri="{FF2B5EF4-FFF2-40B4-BE49-F238E27FC236}">
                <a16:creationId xmlns:a16="http://schemas.microsoft.com/office/drawing/2014/main" id="{510BCFDE-F748-1364-B5D4-E3688C4E59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D203D8-9591-903F-36F7-A825E91BFD1E}"/>
              </a:ext>
            </a:extLst>
          </p:cNvPr>
          <p:cNvSpPr>
            <a:spLocks noGrp="1"/>
          </p:cNvSpPr>
          <p:nvPr>
            <p:ph type="sldNum" sz="quarter" idx="12"/>
          </p:nvPr>
        </p:nvSpPr>
        <p:spPr/>
        <p:txBody>
          <a:bodyPr/>
          <a:lstStyle/>
          <a:p>
            <a:fld id="{EBDD9E5B-5D4E-4F4C-A2D8-0426F908AFA3}" type="slidenum">
              <a:rPr lang="en-US" smtClean="0"/>
              <a:t>‹#›</a:t>
            </a:fld>
            <a:endParaRPr lang="en-US"/>
          </a:p>
        </p:txBody>
      </p:sp>
    </p:spTree>
    <p:extLst>
      <p:ext uri="{BB962C8B-B14F-4D97-AF65-F5344CB8AC3E}">
        <p14:creationId xmlns:p14="http://schemas.microsoft.com/office/powerpoint/2010/main" val="2365619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DE9DE-17DF-86B0-25E7-39BE2CD9517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A06D8DC-C453-9995-0D4C-AF4E43B8DE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59357BE-9E8C-146F-6915-5ACAE28C899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8344F66-7046-CA60-52A8-800042B54C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0531383-024A-03D1-9B58-35B977B0B89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C25EE5A-6B30-17E6-AAE1-BC386F070823}"/>
              </a:ext>
            </a:extLst>
          </p:cNvPr>
          <p:cNvSpPr>
            <a:spLocks noGrp="1"/>
          </p:cNvSpPr>
          <p:nvPr>
            <p:ph type="dt" sz="half" idx="10"/>
          </p:nvPr>
        </p:nvSpPr>
        <p:spPr/>
        <p:txBody>
          <a:bodyPr/>
          <a:lstStyle/>
          <a:p>
            <a:fld id="{B16DAF0A-B235-411F-895F-4703516E4E0D}" type="datetimeFigureOut">
              <a:rPr lang="en-US" smtClean="0"/>
              <a:t>9/10/2024</a:t>
            </a:fld>
            <a:endParaRPr lang="en-US"/>
          </a:p>
        </p:txBody>
      </p:sp>
      <p:sp>
        <p:nvSpPr>
          <p:cNvPr id="8" name="Footer Placeholder 7">
            <a:extLst>
              <a:ext uri="{FF2B5EF4-FFF2-40B4-BE49-F238E27FC236}">
                <a16:creationId xmlns:a16="http://schemas.microsoft.com/office/drawing/2014/main" id="{2F4EB90E-F089-EF0D-53CB-FF32DC43BB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3D253DA-51FF-6A3F-BE1C-A8C73E3EA208}"/>
              </a:ext>
            </a:extLst>
          </p:cNvPr>
          <p:cNvSpPr>
            <a:spLocks noGrp="1"/>
          </p:cNvSpPr>
          <p:nvPr>
            <p:ph type="sldNum" sz="quarter" idx="12"/>
          </p:nvPr>
        </p:nvSpPr>
        <p:spPr/>
        <p:txBody>
          <a:bodyPr/>
          <a:lstStyle/>
          <a:p>
            <a:fld id="{EBDD9E5B-5D4E-4F4C-A2D8-0426F908AFA3}" type="slidenum">
              <a:rPr lang="en-US" smtClean="0"/>
              <a:t>‹#›</a:t>
            </a:fld>
            <a:endParaRPr lang="en-US"/>
          </a:p>
        </p:txBody>
      </p:sp>
    </p:spTree>
    <p:extLst>
      <p:ext uri="{BB962C8B-B14F-4D97-AF65-F5344CB8AC3E}">
        <p14:creationId xmlns:p14="http://schemas.microsoft.com/office/powerpoint/2010/main" val="3254963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30525-9DAA-A2E4-01C5-5416E94A224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AC532C2-D1D7-5478-FD23-1DE03927EC72}"/>
              </a:ext>
            </a:extLst>
          </p:cNvPr>
          <p:cNvSpPr>
            <a:spLocks noGrp="1"/>
          </p:cNvSpPr>
          <p:nvPr>
            <p:ph type="dt" sz="half" idx="10"/>
          </p:nvPr>
        </p:nvSpPr>
        <p:spPr/>
        <p:txBody>
          <a:bodyPr/>
          <a:lstStyle/>
          <a:p>
            <a:fld id="{B16DAF0A-B235-411F-895F-4703516E4E0D}" type="datetimeFigureOut">
              <a:rPr lang="en-US" smtClean="0"/>
              <a:t>9/10/2024</a:t>
            </a:fld>
            <a:endParaRPr lang="en-US"/>
          </a:p>
        </p:txBody>
      </p:sp>
      <p:sp>
        <p:nvSpPr>
          <p:cNvPr id="4" name="Footer Placeholder 3">
            <a:extLst>
              <a:ext uri="{FF2B5EF4-FFF2-40B4-BE49-F238E27FC236}">
                <a16:creationId xmlns:a16="http://schemas.microsoft.com/office/drawing/2014/main" id="{8C488377-BC61-061E-513F-624D3A62857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1BDAC1E-50AC-17A0-000D-56C48B5BFA05}"/>
              </a:ext>
            </a:extLst>
          </p:cNvPr>
          <p:cNvSpPr>
            <a:spLocks noGrp="1"/>
          </p:cNvSpPr>
          <p:nvPr>
            <p:ph type="sldNum" sz="quarter" idx="12"/>
          </p:nvPr>
        </p:nvSpPr>
        <p:spPr/>
        <p:txBody>
          <a:bodyPr/>
          <a:lstStyle/>
          <a:p>
            <a:fld id="{EBDD9E5B-5D4E-4F4C-A2D8-0426F908AFA3}" type="slidenum">
              <a:rPr lang="en-US" smtClean="0"/>
              <a:t>‹#›</a:t>
            </a:fld>
            <a:endParaRPr lang="en-US"/>
          </a:p>
        </p:txBody>
      </p:sp>
    </p:spTree>
    <p:extLst>
      <p:ext uri="{BB962C8B-B14F-4D97-AF65-F5344CB8AC3E}">
        <p14:creationId xmlns:p14="http://schemas.microsoft.com/office/powerpoint/2010/main" val="1533041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320875-479E-BABD-9F01-75E97BE14437}"/>
              </a:ext>
            </a:extLst>
          </p:cNvPr>
          <p:cNvSpPr>
            <a:spLocks noGrp="1"/>
          </p:cNvSpPr>
          <p:nvPr>
            <p:ph type="dt" sz="half" idx="10"/>
          </p:nvPr>
        </p:nvSpPr>
        <p:spPr/>
        <p:txBody>
          <a:bodyPr/>
          <a:lstStyle/>
          <a:p>
            <a:fld id="{B16DAF0A-B235-411F-895F-4703516E4E0D}" type="datetimeFigureOut">
              <a:rPr lang="en-US" smtClean="0"/>
              <a:t>9/10/2024</a:t>
            </a:fld>
            <a:endParaRPr lang="en-US"/>
          </a:p>
        </p:txBody>
      </p:sp>
      <p:sp>
        <p:nvSpPr>
          <p:cNvPr id="3" name="Footer Placeholder 2">
            <a:extLst>
              <a:ext uri="{FF2B5EF4-FFF2-40B4-BE49-F238E27FC236}">
                <a16:creationId xmlns:a16="http://schemas.microsoft.com/office/drawing/2014/main" id="{706D87D8-BC10-F95D-03FA-2333084A6F8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A7AC4C3-17D6-EEB8-BB9A-D991DE2B3936}"/>
              </a:ext>
            </a:extLst>
          </p:cNvPr>
          <p:cNvSpPr>
            <a:spLocks noGrp="1"/>
          </p:cNvSpPr>
          <p:nvPr>
            <p:ph type="sldNum" sz="quarter" idx="12"/>
          </p:nvPr>
        </p:nvSpPr>
        <p:spPr/>
        <p:txBody>
          <a:bodyPr/>
          <a:lstStyle/>
          <a:p>
            <a:fld id="{EBDD9E5B-5D4E-4F4C-A2D8-0426F908AFA3}" type="slidenum">
              <a:rPr lang="en-US" smtClean="0"/>
              <a:t>‹#›</a:t>
            </a:fld>
            <a:endParaRPr lang="en-US"/>
          </a:p>
        </p:txBody>
      </p:sp>
    </p:spTree>
    <p:extLst>
      <p:ext uri="{BB962C8B-B14F-4D97-AF65-F5344CB8AC3E}">
        <p14:creationId xmlns:p14="http://schemas.microsoft.com/office/powerpoint/2010/main" val="2600260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42ED3-D3F0-4962-1775-9412B6F5BE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FC7EB0F-DA05-6FDC-682F-A31462A15F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EED60D3-B755-D89B-18B4-FDA528D1C5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6181FD-598F-863C-7006-42A5F5905C68}"/>
              </a:ext>
            </a:extLst>
          </p:cNvPr>
          <p:cNvSpPr>
            <a:spLocks noGrp="1"/>
          </p:cNvSpPr>
          <p:nvPr>
            <p:ph type="dt" sz="half" idx="10"/>
          </p:nvPr>
        </p:nvSpPr>
        <p:spPr/>
        <p:txBody>
          <a:bodyPr/>
          <a:lstStyle/>
          <a:p>
            <a:fld id="{B16DAF0A-B235-411F-895F-4703516E4E0D}" type="datetimeFigureOut">
              <a:rPr lang="en-US" smtClean="0"/>
              <a:t>9/10/2024</a:t>
            </a:fld>
            <a:endParaRPr lang="en-US"/>
          </a:p>
        </p:txBody>
      </p:sp>
      <p:sp>
        <p:nvSpPr>
          <p:cNvPr id="6" name="Footer Placeholder 5">
            <a:extLst>
              <a:ext uri="{FF2B5EF4-FFF2-40B4-BE49-F238E27FC236}">
                <a16:creationId xmlns:a16="http://schemas.microsoft.com/office/drawing/2014/main" id="{8F37898E-651F-5B2C-83A9-C468BFCC3D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471B06-8A32-6947-9B5B-2AB7BAE46729}"/>
              </a:ext>
            </a:extLst>
          </p:cNvPr>
          <p:cNvSpPr>
            <a:spLocks noGrp="1"/>
          </p:cNvSpPr>
          <p:nvPr>
            <p:ph type="sldNum" sz="quarter" idx="12"/>
          </p:nvPr>
        </p:nvSpPr>
        <p:spPr/>
        <p:txBody>
          <a:bodyPr/>
          <a:lstStyle/>
          <a:p>
            <a:fld id="{EBDD9E5B-5D4E-4F4C-A2D8-0426F908AFA3}" type="slidenum">
              <a:rPr lang="en-US" smtClean="0"/>
              <a:t>‹#›</a:t>
            </a:fld>
            <a:endParaRPr lang="en-US"/>
          </a:p>
        </p:txBody>
      </p:sp>
    </p:spTree>
    <p:extLst>
      <p:ext uri="{BB962C8B-B14F-4D97-AF65-F5344CB8AC3E}">
        <p14:creationId xmlns:p14="http://schemas.microsoft.com/office/powerpoint/2010/main" val="3629615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E75D0-0A94-C2C0-A5D7-12158A67C1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39A8642-5DB3-9F56-DEB2-1DFB1CD239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AFE317E-90E5-3669-D507-7F8088BA7C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91C752-F72A-5110-1016-F22FEC991CE3}"/>
              </a:ext>
            </a:extLst>
          </p:cNvPr>
          <p:cNvSpPr>
            <a:spLocks noGrp="1"/>
          </p:cNvSpPr>
          <p:nvPr>
            <p:ph type="dt" sz="half" idx="10"/>
          </p:nvPr>
        </p:nvSpPr>
        <p:spPr/>
        <p:txBody>
          <a:bodyPr/>
          <a:lstStyle/>
          <a:p>
            <a:fld id="{B16DAF0A-B235-411F-895F-4703516E4E0D}" type="datetimeFigureOut">
              <a:rPr lang="en-US" smtClean="0"/>
              <a:t>9/10/2024</a:t>
            </a:fld>
            <a:endParaRPr lang="en-US"/>
          </a:p>
        </p:txBody>
      </p:sp>
      <p:sp>
        <p:nvSpPr>
          <p:cNvPr id="6" name="Footer Placeholder 5">
            <a:extLst>
              <a:ext uri="{FF2B5EF4-FFF2-40B4-BE49-F238E27FC236}">
                <a16:creationId xmlns:a16="http://schemas.microsoft.com/office/drawing/2014/main" id="{2585ECA4-B7FF-76E4-0B9A-7D578DC6CE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FD6B91-8CB0-9FB2-DE44-321763D2274E}"/>
              </a:ext>
            </a:extLst>
          </p:cNvPr>
          <p:cNvSpPr>
            <a:spLocks noGrp="1"/>
          </p:cNvSpPr>
          <p:nvPr>
            <p:ph type="sldNum" sz="quarter" idx="12"/>
          </p:nvPr>
        </p:nvSpPr>
        <p:spPr/>
        <p:txBody>
          <a:bodyPr/>
          <a:lstStyle/>
          <a:p>
            <a:fld id="{EBDD9E5B-5D4E-4F4C-A2D8-0426F908AFA3}" type="slidenum">
              <a:rPr lang="en-US" smtClean="0"/>
              <a:t>‹#›</a:t>
            </a:fld>
            <a:endParaRPr lang="en-US"/>
          </a:p>
        </p:txBody>
      </p:sp>
    </p:spTree>
    <p:extLst>
      <p:ext uri="{BB962C8B-B14F-4D97-AF65-F5344CB8AC3E}">
        <p14:creationId xmlns:p14="http://schemas.microsoft.com/office/powerpoint/2010/main" val="3304779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8596D1-346C-F767-0EB0-D555B01636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91B5A64-3857-98C7-11C1-EA1294F90E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747002-815A-B784-A5D6-0C2EA4199F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16DAF0A-B235-411F-895F-4703516E4E0D}" type="datetimeFigureOut">
              <a:rPr lang="en-US" smtClean="0"/>
              <a:t>9/10/2024</a:t>
            </a:fld>
            <a:endParaRPr lang="en-US"/>
          </a:p>
        </p:txBody>
      </p:sp>
      <p:sp>
        <p:nvSpPr>
          <p:cNvPr id="5" name="Footer Placeholder 4">
            <a:extLst>
              <a:ext uri="{FF2B5EF4-FFF2-40B4-BE49-F238E27FC236}">
                <a16:creationId xmlns:a16="http://schemas.microsoft.com/office/drawing/2014/main" id="{C906F48E-3CDF-EECE-4116-82D2DFCC49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50FF242-CEDD-B28D-1FA4-77784E213C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BDD9E5B-5D4E-4F4C-A2D8-0426F908AFA3}" type="slidenum">
              <a:rPr lang="en-US" smtClean="0"/>
              <a:t>‹#›</a:t>
            </a:fld>
            <a:endParaRPr lang="en-US"/>
          </a:p>
        </p:txBody>
      </p:sp>
    </p:spTree>
    <p:extLst>
      <p:ext uri="{BB962C8B-B14F-4D97-AF65-F5344CB8AC3E}">
        <p14:creationId xmlns:p14="http://schemas.microsoft.com/office/powerpoint/2010/main" val="16252132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065D-1124-EC76-EDC3-E75E6D7895A7}"/>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C2D3D9CB-0427-0DCC-72AB-D640E7AC020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52349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6515ED9-954D-AE3E-A9AF-725966406712}"/>
              </a:ext>
            </a:extLst>
          </p:cNvPr>
          <p:cNvSpPr>
            <a:spLocks noGrp="1"/>
          </p:cNvSpPr>
          <p:nvPr>
            <p:ph type="body" sz="quarter" idx="10"/>
          </p:nvPr>
        </p:nvSpPr>
        <p:spPr/>
        <p:txBody>
          <a:bodyPr/>
          <a:lstStyle/>
          <a:p>
            <a:endParaRPr lang="en-US" dirty="0"/>
          </a:p>
        </p:txBody>
      </p:sp>
      <p:sp>
        <p:nvSpPr>
          <p:cNvPr id="3" name="Text Placeholder 2">
            <a:extLst>
              <a:ext uri="{FF2B5EF4-FFF2-40B4-BE49-F238E27FC236}">
                <a16:creationId xmlns:a16="http://schemas.microsoft.com/office/drawing/2014/main" id="{42A60F8C-7FF0-AD79-4899-25176BA11ECB}"/>
              </a:ext>
            </a:extLst>
          </p:cNvPr>
          <p:cNvSpPr>
            <a:spLocks noGrp="1"/>
          </p:cNvSpPr>
          <p:nvPr>
            <p:ph type="body" sz="quarter" idx="11"/>
          </p:nvPr>
        </p:nvSpPr>
        <p:spPr/>
        <p:txBody>
          <a:bodyPr/>
          <a:lstStyle/>
          <a:p>
            <a:endParaRPr lang="en-US"/>
          </a:p>
        </p:txBody>
      </p:sp>
      <p:sp>
        <p:nvSpPr>
          <p:cNvPr id="4" name="Text Placeholder 3">
            <a:extLst>
              <a:ext uri="{FF2B5EF4-FFF2-40B4-BE49-F238E27FC236}">
                <a16:creationId xmlns:a16="http://schemas.microsoft.com/office/drawing/2014/main" id="{60D0F0B8-0142-0B6E-E42C-18DE9F877225}"/>
              </a:ext>
            </a:extLst>
          </p:cNvPr>
          <p:cNvSpPr>
            <a:spLocks noGrp="1"/>
          </p:cNvSpPr>
          <p:nvPr>
            <p:ph type="body" sz="quarter" idx="12"/>
          </p:nvPr>
        </p:nvSpPr>
        <p:spPr/>
        <p:txBody>
          <a:bodyPr/>
          <a:lstStyle/>
          <a:p>
            <a:r>
              <a:rPr lang="en-US" dirty="0"/>
              <a:t>Spatial Autocorrelation</a:t>
            </a:r>
          </a:p>
        </p:txBody>
      </p:sp>
    </p:spTree>
    <p:extLst>
      <p:ext uri="{BB962C8B-B14F-4D97-AF65-F5344CB8AC3E}">
        <p14:creationId xmlns:p14="http://schemas.microsoft.com/office/powerpoint/2010/main" val="507447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02380-5437-1E2E-0134-7BD36D3866A3}"/>
              </a:ext>
            </a:extLst>
          </p:cNvPr>
          <p:cNvSpPr>
            <a:spLocks noGrp="1"/>
          </p:cNvSpPr>
          <p:nvPr>
            <p:ph type="title"/>
          </p:nvPr>
        </p:nvSpPr>
        <p:spPr/>
        <p:txBody>
          <a:bodyPr>
            <a:normAutofit fontScale="90000"/>
          </a:bodyPr>
          <a:lstStyle/>
          <a:p>
            <a:r>
              <a:rPr lang="en-US" dirty="0"/>
              <a:t>Introduction to Spatial Clustering</a:t>
            </a:r>
          </a:p>
        </p:txBody>
      </p:sp>
      <p:sp>
        <p:nvSpPr>
          <p:cNvPr id="3" name="Text Placeholder 2">
            <a:extLst>
              <a:ext uri="{FF2B5EF4-FFF2-40B4-BE49-F238E27FC236}">
                <a16:creationId xmlns:a16="http://schemas.microsoft.com/office/drawing/2014/main" id="{5D98C7BE-9212-2982-87D8-C1BFAD66B639}"/>
              </a:ext>
            </a:extLst>
          </p:cNvPr>
          <p:cNvSpPr>
            <a:spLocks noGrp="1"/>
          </p:cNvSpPr>
          <p:nvPr>
            <p:ph type="body" idx="1"/>
          </p:nvPr>
        </p:nvSpPr>
        <p:spPr/>
        <p:txBody>
          <a:bodyPr>
            <a:normAutofit fontScale="62500" lnSpcReduction="20000"/>
          </a:bodyPr>
          <a:lstStyle/>
          <a:p>
            <a:pPr marL="152396" indent="0">
              <a:buNone/>
            </a:pPr>
            <a:r>
              <a:rPr lang="en-US" b="1" dirty="0"/>
              <a:t>What is Spatial Autocorrelation?</a:t>
            </a:r>
          </a:p>
          <a:p>
            <a:pPr>
              <a:buFont typeface="Arial" panose="020B0604020202020204" pitchFamily="34" charset="0"/>
              <a:buChar char="•"/>
            </a:pPr>
            <a:r>
              <a:rPr lang="en-US" b="1" dirty="0"/>
              <a:t>Definition:</a:t>
            </a:r>
            <a:r>
              <a:rPr lang="en-US" dirty="0"/>
              <a:t> Spatial autocorrelation measures the degree to which a variable’s value at one location is similar to its value at nearby locations.</a:t>
            </a:r>
          </a:p>
          <a:p>
            <a:pPr>
              <a:buFont typeface="Arial" panose="020B0604020202020204" pitchFamily="34" charset="0"/>
              <a:buChar char="•"/>
            </a:pPr>
            <a:r>
              <a:rPr lang="en-US" b="1" dirty="0"/>
              <a:t>Key Concept:</a:t>
            </a:r>
            <a:r>
              <a:rPr lang="en-US" dirty="0"/>
              <a:t> It evaluates whether geographic data exhibits a pattern (clustering or dispersion) based on the similarity of nearby values.</a:t>
            </a:r>
            <a:endParaRPr lang="en-US" b="1" dirty="0"/>
          </a:p>
          <a:p>
            <a:pPr marL="152396" indent="0">
              <a:buNone/>
            </a:pPr>
            <a:r>
              <a:rPr lang="en-US" b="1" dirty="0"/>
              <a:t>Why is it Important?</a:t>
            </a:r>
          </a:p>
          <a:p>
            <a:pPr>
              <a:buFont typeface="Arial" panose="020B0604020202020204" pitchFamily="34" charset="0"/>
              <a:buChar char="•"/>
            </a:pPr>
            <a:r>
              <a:rPr lang="en-US" b="1" dirty="0"/>
              <a:t>Understanding Patterns:</a:t>
            </a:r>
            <a:r>
              <a:rPr lang="en-US" dirty="0"/>
              <a:t> Helps reveal geographic patterns in data (e.g., health outcomes, economic conditions).</a:t>
            </a:r>
          </a:p>
          <a:p>
            <a:pPr>
              <a:buFont typeface="Arial" panose="020B0604020202020204" pitchFamily="34" charset="0"/>
              <a:buChar char="•"/>
            </a:pPr>
            <a:r>
              <a:rPr lang="en-US" b="1" dirty="0"/>
              <a:t>Predictive Power:</a:t>
            </a:r>
            <a:r>
              <a:rPr lang="en-US" dirty="0"/>
              <a:t> Knowing spatial dependence can improve predictions in spatial models.</a:t>
            </a:r>
          </a:p>
          <a:p>
            <a:pPr>
              <a:buFont typeface="Arial" panose="020B0604020202020204" pitchFamily="34" charset="0"/>
              <a:buChar char="•"/>
            </a:pPr>
            <a:r>
              <a:rPr lang="en-US" b="1" dirty="0"/>
              <a:t>Policy &amp; Planning:</a:t>
            </a:r>
            <a:r>
              <a:rPr lang="en-US" dirty="0"/>
              <a:t> Informs targeted interventions for resource allocation, like identifying high-risk areas for disease outbreaks.</a:t>
            </a:r>
          </a:p>
          <a:p>
            <a:pPr marL="152396" indent="0">
              <a:buNone/>
            </a:pPr>
            <a:r>
              <a:rPr lang="en-US" dirty="0"/>
              <a:t>---</a:t>
            </a:r>
          </a:p>
          <a:p>
            <a:pPr marL="152396" indent="0">
              <a:buNone/>
            </a:pPr>
            <a:endParaRPr lang="en-US" dirty="0"/>
          </a:p>
          <a:p>
            <a:pPr marL="152396" indent="0">
              <a:buNone/>
            </a:pPr>
            <a:r>
              <a:rPr lang="en-US" b="1" dirty="0"/>
              <a:t>Common Measures:</a:t>
            </a:r>
          </a:p>
          <a:p>
            <a:pPr>
              <a:buFont typeface="Arial" panose="020B0604020202020204" pitchFamily="34" charset="0"/>
              <a:buChar char="•"/>
            </a:pPr>
            <a:r>
              <a:rPr lang="en-US" b="1" dirty="0"/>
              <a:t>Global Moran’s I:</a:t>
            </a:r>
            <a:r>
              <a:rPr lang="en-US" dirty="0"/>
              <a:t> Provides an overall measure of spatial autocorrelation for the entire dataset.</a:t>
            </a:r>
          </a:p>
          <a:p>
            <a:pPr>
              <a:buFont typeface="Arial" panose="020B0604020202020204" pitchFamily="34" charset="0"/>
              <a:buChar char="•"/>
            </a:pPr>
            <a:r>
              <a:rPr lang="en-US" b="1" dirty="0"/>
              <a:t>Local Moran’s I (LISA):</a:t>
            </a:r>
            <a:r>
              <a:rPr lang="en-US" dirty="0"/>
              <a:t> Identifies local clusters and spatial outliers within a dataset.</a:t>
            </a:r>
          </a:p>
          <a:p>
            <a:pPr marL="152396" indent="0">
              <a:buNone/>
            </a:pPr>
            <a:r>
              <a:rPr lang="en-US" dirty="0"/>
              <a:t>- Others for other types of data</a:t>
            </a:r>
          </a:p>
          <a:p>
            <a:pPr marL="152396" indent="0">
              <a:buNone/>
            </a:pPr>
            <a:endParaRPr lang="en-US" dirty="0"/>
          </a:p>
          <a:p>
            <a:pPr marL="152396" indent="0">
              <a:buNone/>
            </a:pPr>
            <a:r>
              <a:rPr lang="en-US" b="1" dirty="0"/>
              <a:t>Examples Methods:</a:t>
            </a:r>
            <a:r>
              <a:rPr lang="en-US" dirty="0"/>
              <a:t> K-means clustering, Ripley’s K function, DBSCAN</a:t>
            </a:r>
          </a:p>
          <a:p>
            <a:pPr marL="152396" indent="0">
              <a:buNone/>
            </a:pPr>
            <a:r>
              <a:rPr lang="en-US" dirty="0"/>
              <a:t>* Focus on Moran’s I: clustering for polygons</a:t>
            </a:r>
          </a:p>
          <a:p>
            <a:pPr marL="152396" indent="0">
              <a:buNone/>
            </a:pPr>
            <a:r>
              <a:rPr lang="en-US" b="1" dirty="0"/>
              <a:t>Other terms: </a:t>
            </a:r>
            <a:r>
              <a:rPr lang="en-US" dirty="0"/>
              <a:t>spatial autocorrelation</a:t>
            </a:r>
            <a:endParaRPr lang="en-US" b="1" dirty="0"/>
          </a:p>
          <a:p>
            <a:pPr marL="152396" indent="0">
              <a:buNone/>
            </a:pPr>
            <a:endParaRPr lang="en-US" dirty="0"/>
          </a:p>
        </p:txBody>
      </p:sp>
      <p:sp>
        <p:nvSpPr>
          <p:cNvPr id="4" name="Slide Number Placeholder 3">
            <a:extLst>
              <a:ext uri="{FF2B5EF4-FFF2-40B4-BE49-F238E27FC236}">
                <a16:creationId xmlns:a16="http://schemas.microsoft.com/office/drawing/2014/main" id="{68F50DB5-A7C6-6737-531C-FCD994549D1E}"/>
              </a:ext>
            </a:extLst>
          </p:cNvPr>
          <p:cNvSpPr>
            <a:spLocks noGrp="1"/>
          </p:cNvSpPr>
          <p:nvPr>
            <p:ph type="sldNum" idx="12"/>
          </p:nvPr>
        </p:nvSpPr>
        <p:spPr/>
        <p:txBody>
          <a:bodyPr/>
          <a:lstStyle/>
          <a:p>
            <a:pPr algn="r"/>
            <a:fld id="{00000000-1234-1234-1234-123412341234}" type="slidenum">
              <a:rPr lang="en" smtClean="0"/>
              <a:pPr algn="r"/>
              <a:t>3</a:t>
            </a:fld>
            <a:endParaRPr lang="en"/>
          </a:p>
        </p:txBody>
      </p:sp>
    </p:spTree>
    <p:extLst>
      <p:ext uri="{BB962C8B-B14F-4D97-AF65-F5344CB8AC3E}">
        <p14:creationId xmlns:p14="http://schemas.microsoft.com/office/powerpoint/2010/main" val="1204962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FDD63-2D6D-593C-AC9B-0BD4BF0FB212}"/>
              </a:ext>
            </a:extLst>
          </p:cNvPr>
          <p:cNvSpPr>
            <a:spLocks noGrp="1"/>
          </p:cNvSpPr>
          <p:nvPr>
            <p:ph type="title"/>
          </p:nvPr>
        </p:nvSpPr>
        <p:spPr/>
        <p:txBody>
          <a:bodyPr>
            <a:normAutofit fontScale="90000"/>
          </a:bodyPr>
          <a:lstStyle/>
          <a:p>
            <a:r>
              <a:rPr lang="en-US" b="1" dirty="0"/>
              <a:t>Difference Between Clustering and Spatial Autocorrelation</a:t>
            </a:r>
            <a:br>
              <a:rPr lang="en-US" b="1" dirty="0"/>
            </a:br>
            <a:endParaRPr lang="en-US" dirty="0"/>
          </a:p>
        </p:txBody>
      </p:sp>
      <p:sp>
        <p:nvSpPr>
          <p:cNvPr id="3" name="Text Placeholder 2">
            <a:extLst>
              <a:ext uri="{FF2B5EF4-FFF2-40B4-BE49-F238E27FC236}">
                <a16:creationId xmlns:a16="http://schemas.microsoft.com/office/drawing/2014/main" id="{2779F017-14B6-5C3C-448B-45D74EF2DF36}"/>
              </a:ext>
            </a:extLst>
          </p:cNvPr>
          <p:cNvSpPr>
            <a:spLocks noGrp="1"/>
          </p:cNvSpPr>
          <p:nvPr>
            <p:ph type="body" idx="1"/>
          </p:nvPr>
        </p:nvSpPr>
        <p:spPr/>
        <p:txBody>
          <a:bodyPr>
            <a:normAutofit fontScale="62500" lnSpcReduction="20000"/>
          </a:bodyPr>
          <a:lstStyle/>
          <a:p>
            <a:pPr marL="152396" indent="0">
              <a:buNone/>
            </a:pPr>
            <a:r>
              <a:rPr lang="en-US" b="1" dirty="0"/>
              <a:t>Clustering:</a:t>
            </a:r>
            <a:endParaRPr lang="en-US" dirty="0"/>
          </a:p>
          <a:p>
            <a:pPr marL="742950" lvl="1" indent="-285750">
              <a:buFont typeface="Arial" panose="020B0604020202020204" pitchFamily="34" charset="0"/>
              <a:buChar char="•"/>
            </a:pPr>
            <a:r>
              <a:rPr lang="en-US" dirty="0"/>
              <a:t>Refers to the </a:t>
            </a:r>
            <a:r>
              <a:rPr lang="en-US" b="1" dirty="0"/>
              <a:t>spatial arrangement</a:t>
            </a:r>
            <a:r>
              <a:rPr lang="en-US" dirty="0"/>
              <a:t> of features where similar values or features are grouped closely together in geographic space.</a:t>
            </a:r>
          </a:p>
          <a:p>
            <a:pPr marL="742950" lvl="1" indent="-285750">
              <a:buFont typeface="Arial" panose="020B0604020202020204" pitchFamily="34" charset="0"/>
              <a:buChar char="•"/>
            </a:pPr>
            <a:r>
              <a:rPr lang="en-US" dirty="0"/>
              <a:t>Focuses on </a:t>
            </a:r>
            <a:r>
              <a:rPr lang="en-US" b="1" dirty="0"/>
              <a:t>grouping points or areas</a:t>
            </a:r>
            <a:r>
              <a:rPr lang="en-US" dirty="0"/>
              <a:t> based on proximity or similarity (e.g., high-density areas or hotspots).</a:t>
            </a:r>
          </a:p>
          <a:p>
            <a:pPr marL="742950" lvl="1" indent="-285750">
              <a:buFont typeface="Arial" panose="020B0604020202020204" pitchFamily="34" charset="0"/>
              <a:buChar char="•"/>
            </a:pPr>
            <a:r>
              <a:rPr lang="en-US" dirty="0"/>
              <a:t>Clustering methods (like K-means or DBSCAN) are often used to detect regions of high concentration of points/features, regardless of the values associated with them.</a:t>
            </a:r>
          </a:p>
          <a:p>
            <a:pPr marL="742950" lvl="1" indent="-285750">
              <a:buFont typeface="Arial" panose="020B0604020202020204" pitchFamily="34" charset="0"/>
              <a:buChar char="•"/>
            </a:pPr>
            <a:r>
              <a:rPr lang="en-US" b="1" dirty="0"/>
              <a:t>Example:</a:t>
            </a:r>
            <a:r>
              <a:rPr lang="en-US" dirty="0"/>
              <a:t> A crime hotspot where many incidents occur within a small area.</a:t>
            </a:r>
          </a:p>
          <a:p>
            <a:pPr marL="457200" lvl="1" indent="0">
              <a:buNone/>
            </a:pPr>
            <a:r>
              <a:rPr lang="en-US" b="1" dirty="0"/>
              <a:t>Spatial Autocorrelation:</a:t>
            </a:r>
            <a:endParaRPr lang="en-US" dirty="0"/>
          </a:p>
          <a:p>
            <a:pPr marL="742950" lvl="1" indent="-285750">
              <a:buFont typeface="Arial" panose="020B0604020202020204" pitchFamily="34" charset="0"/>
              <a:buChar char="•"/>
            </a:pPr>
            <a:r>
              <a:rPr lang="en-US" dirty="0"/>
              <a:t>Measures the </a:t>
            </a:r>
            <a:r>
              <a:rPr lang="en-US" b="1" dirty="0"/>
              <a:t>degree of correlation</a:t>
            </a:r>
            <a:r>
              <a:rPr lang="en-US" dirty="0"/>
              <a:t> between values at nearby locations. It assesses whether similar values (e.g., income, disease rates) are located near each other (positive autocorrelation) or if dissimilar values are near each other (negative autocorrelation).</a:t>
            </a:r>
          </a:p>
          <a:p>
            <a:pPr marL="742950" lvl="1" indent="-285750">
              <a:buFont typeface="Arial" panose="020B0604020202020204" pitchFamily="34" charset="0"/>
              <a:buChar char="•"/>
            </a:pPr>
            <a:r>
              <a:rPr lang="en-US" dirty="0"/>
              <a:t>Spatial autocorrelation can be either </a:t>
            </a:r>
            <a:r>
              <a:rPr lang="en-US" b="1" dirty="0"/>
              <a:t>global</a:t>
            </a:r>
            <a:r>
              <a:rPr lang="en-US" dirty="0"/>
              <a:t> (overall pattern in the data) or </a:t>
            </a:r>
            <a:r>
              <a:rPr lang="en-US" b="1" dirty="0"/>
              <a:t>local</a:t>
            </a:r>
            <a:r>
              <a:rPr lang="en-US" dirty="0"/>
              <a:t> (specific areas of clustering or dispersion).</a:t>
            </a:r>
          </a:p>
          <a:p>
            <a:pPr marL="742950" lvl="1" indent="-285750">
              <a:buFont typeface="Arial" panose="020B0604020202020204" pitchFamily="34" charset="0"/>
              <a:buChar char="•"/>
            </a:pPr>
            <a:r>
              <a:rPr lang="en-US" b="1" dirty="0"/>
              <a:t>Moran’s I</a:t>
            </a:r>
            <a:r>
              <a:rPr lang="en-US" dirty="0"/>
              <a:t> and </a:t>
            </a:r>
            <a:r>
              <a:rPr lang="en-US" b="1" dirty="0"/>
              <a:t>Geary’s C</a:t>
            </a:r>
            <a:r>
              <a:rPr lang="en-US" dirty="0"/>
              <a:t> are common statistics used to measure spatial autocorrelation.</a:t>
            </a:r>
          </a:p>
          <a:p>
            <a:pPr marL="742950" lvl="1" indent="-285750">
              <a:buFont typeface="Arial" panose="020B0604020202020204" pitchFamily="34" charset="0"/>
              <a:buChar char="•"/>
            </a:pPr>
            <a:r>
              <a:rPr lang="en-US" b="1" dirty="0"/>
              <a:t>Example:</a:t>
            </a:r>
            <a:r>
              <a:rPr lang="en-US" dirty="0"/>
              <a:t> High-income neighborhoods clustered near other high-income areas (positive autocorrelation).</a:t>
            </a:r>
          </a:p>
          <a:p>
            <a:pPr marL="152396" indent="0">
              <a:buNone/>
            </a:pPr>
            <a:r>
              <a:rPr lang="en-US" b="1" dirty="0"/>
              <a:t>Key Differences:</a:t>
            </a:r>
          </a:p>
          <a:p>
            <a:pPr>
              <a:buFont typeface="Arial" panose="020B0604020202020204" pitchFamily="34" charset="0"/>
              <a:buChar char="•"/>
            </a:pPr>
            <a:r>
              <a:rPr lang="en-US" b="1" dirty="0"/>
              <a:t>Clustering</a:t>
            </a:r>
            <a:r>
              <a:rPr lang="en-US" dirty="0"/>
              <a:t> is about grouping geographic locations based on the </a:t>
            </a:r>
            <a:r>
              <a:rPr lang="en-US" b="1" dirty="0"/>
              <a:t>distribution of points</a:t>
            </a:r>
            <a:r>
              <a:rPr lang="en-US" dirty="0"/>
              <a:t> or features, while </a:t>
            </a:r>
            <a:r>
              <a:rPr lang="en-US" b="1" dirty="0"/>
              <a:t>spatial autocorrelation</a:t>
            </a:r>
            <a:r>
              <a:rPr lang="en-US" dirty="0"/>
              <a:t> is about the </a:t>
            </a:r>
            <a:r>
              <a:rPr lang="en-US" b="1" dirty="0"/>
              <a:t>relationship between the values</a:t>
            </a:r>
            <a:r>
              <a:rPr lang="en-US" dirty="0"/>
              <a:t> at those locations and whether nearby values are similar or different.</a:t>
            </a:r>
          </a:p>
          <a:p>
            <a:pPr>
              <a:buFont typeface="Arial" panose="020B0604020202020204" pitchFamily="34" charset="0"/>
              <a:buChar char="•"/>
            </a:pPr>
            <a:r>
              <a:rPr lang="en-US" b="1" dirty="0"/>
              <a:t>Clustering</a:t>
            </a:r>
            <a:r>
              <a:rPr lang="en-US" dirty="0"/>
              <a:t> focuses on proximity, while </a:t>
            </a:r>
            <a:r>
              <a:rPr lang="en-US" b="1" dirty="0"/>
              <a:t>spatial autocorrelation</a:t>
            </a:r>
            <a:r>
              <a:rPr lang="en-US" dirty="0"/>
              <a:t> focuses on the similarity of attribute values in space.</a:t>
            </a:r>
          </a:p>
          <a:p>
            <a:pPr marL="152396" indent="0">
              <a:buNone/>
            </a:pPr>
            <a:r>
              <a:rPr lang="en-US" b="1" dirty="0"/>
              <a:t>Simple Example:</a:t>
            </a:r>
          </a:p>
          <a:p>
            <a:pPr>
              <a:buFont typeface="Arial" panose="020B0604020202020204" pitchFamily="34" charset="0"/>
              <a:buChar char="•"/>
            </a:pPr>
            <a:r>
              <a:rPr lang="en-US" b="1" dirty="0"/>
              <a:t>Clustering:</a:t>
            </a:r>
            <a:r>
              <a:rPr lang="en-US" dirty="0"/>
              <a:t> A set of fast-food chains located close together in a city.</a:t>
            </a:r>
          </a:p>
          <a:p>
            <a:pPr>
              <a:buFont typeface="Arial" panose="020B0604020202020204" pitchFamily="34" charset="0"/>
              <a:buChar char="•"/>
            </a:pPr>
            <a:r>
              <a:rPr lang="en-US" b="1" dirty="0"/>
              <a:t>Spatial Autocorrelation:</a:t>
            </a:r>
            <a:r>
              <a:rPr lang="en-US" dirty="0"/>
              <a:t> High-income households located near other high-income households, forming a positive correlation in space.</a:t>
            </a:r>
          </a:p>
          <a:p>
            <a:endParaRPr lang="en-US" dirty="0"/>
          </a:p>
        </p:txBody>
      </p:sp>
      <p:sp>
        <p:nvSpPr>
          <p:cNvPr id="4" name="Slide Number Placeholder 3">
            <a:extLst>
              <a:ext uri="{FF2B5EF4-FFF2-40B4-BE49-F238E27FC236}">
                <a16:creationId xmlns:a16="http://schemas.microsoft.com/office/drawing/2014/main" id="{6E7033EB-E6A2-669F-8AFD-89D1E478E93D}"/>
              </a:ext>
            </a:extLst>
          </p:cNvPr>
          <p:cNvSpPr>
            <a:spLocks noGrp="1"/>
          </p:cNvSpPr>
          <p:nvPr>
            <p:ph type="sldNum" idx="12"/>
          </p:nvPr>
        </p:nvSpPr>
        <p:spPr/>
        <p:txBody>
          <a:bodyPr/>
          <a:lstStyle/>
          <a:p>
            <a:pPr algn="r"/>
            <a:fld id="{00000000-1234-1234-1234-123412341234}" type="slidenum">
              <a:rPr lang="en" smtClean="0"/>
              <a:pPr algn="r"/>
              <a:t>4</a:t>
            </a:fld>
            <a:endParaRPr lang="en"/>
          </a:p>
        </p:txBody>
      </p:sp>
    </p:spTree>
    <p:extLst>
      <p:ext uri="{BB962C8B-B14F-4D97-AF65-F5344CB8AC3E}">
        <p14:creationId xmlns:p14="http://schemas.microsoft.com/office/powerpoint/2010/main" val="3831760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7841C-1FE4-D140-761A-172BFBFC2024}"/>
              </a:ext>
            </a:extLst>
          </p:cNvPr>
          <p:cNvSpPr>
            <a:spLocks noGrp="1"/>
          </p:cNvSpPr>
          <p:nvPr>
            <p:ph type="title"/>
          </p:nvPr>
        </p:nvSpPr>
        <p:spPr/>
        <p:txBody>
          <a:bodyPr>
            <a:normAutofit fontScale="90000"/>
          </a:bodyPr>
          <a:lstStyle/>
          <a:p>
            <a:r>
              <a:rPr lang="en-US" b="1" dirty="0"/>
              <a:t>Types of Spatial Autocorrelation</a:t>
            </a:r>
            <a:endParaRPr lang="en-US" dirty="0"/>
          </a:p>
        </p:txBody>
      </p:sp>
      <p:sp>
        <p:nvSpPr>
          <p:cNvPr id="3" name="Text Placeholder 2">
            <a:extLst>
              <a:ext uri="{FF2B5EF4-FFF2-40B4-BE49-F238E27FC236}">
                <a16:creationId xmlns:a16="http://schemas.microsoft.com/office/drawing/2014/main" id="{67B4F4BB-ACA0-6A2C-49C3-6D31A287137E}"/>
              </a:ext>
            </a:extLst>
          </p:cNvPr>
          <p:cNvSpPr>
            <a:spLocks noGrp="1"/>
          </p:cNvSpPr>
          <p:nvPr>
            <p:ph type="body" idx="1"/>
          </p:nvPr>
        </p:nvSpPr>
        <p:spPr/>
        <p:txBody>
          <a:bodyPr/>
          <a:lstStyle/>
          <a:p>
            <a:pPr>
              <a:buFont typeface="Arial" panose="020B0604020202020204" pitchFamily="34" charset="0"/>
              <a:buChar char="•"/>
            </a:pPr>
            <a:r>
              <a:rPr lang="en-US" b="1" dirty="0"/>
              <a:t>Positive Spatial Autocorrelation:</a:t>
            </a:r>
            <a:endParaRPr lang="en-US" dirty="0"/>
          </a:p>
          <a:p>
            <a:pPr marL="742950" lvl="1" indent="-285750">
              <a:buFont typeface="Arial" panose="020B0604020202020204" pitchFamily="34" charset="0"/>
              <a:buChar char="•"/>
            </a:pPr>
            <a:r>
              <a:rPr lang="en-US" dirty="0"/>
              <a:t>Similar values cluster together in space.</a:t>
            </a:r>
          </a:p>
          <a:p>
            <a:pPr marL="742950" lvl="1" indent="-285750">
              <a:buFont typeface="Arial" panose="020B0604020202020204" pitchFamily="34" charset="0"/>
              <a:buChar char="•"/>
            </a:pPr>
            <a:r>
              <a:rPr lang="en-US" b="1" dirty="0"/>
              <a:t>Example:</a:t>
            </a:r>
            <a:r>
              <a:rPr lang="en-US" dirty="0"/>
              <a:t> High-income neighborhoods located near other high-income neighborhoods.</a:t>
            </a:r>
          </a:p>
          <a:p>
            <a:pPr>
              <a:buFont typeface="Arial" panose="020B0604020202020204" pitchFamily="34" charset="0"/>
              <a:buChar char="•"/>
            </a:pPr>
            <a:r>
              <a:rPr lang="en-US" b="1" dirty="0"/>
              <a:t>Negative Spatial Autocorrelation:</a:t>
            </a:r>
            <a:endParaRPr lang="en-US" dirty="0"/>
          </a:p>
          <a:p>
            <a:pPr marL="742950" lvl="1" indent="-285750">
              <a:buFont typeface="Arial" panose="020B0604020202020204" pitchFamily="34" charset="0"/>
              <a:buChar char="•"/>
            </a:pPr>
            <a:r>
              <a:rPr lang="en-US" dirty="0"/>
              <a:t>Dissimilar values are near each other.</a:t>
            </a:r>
          </a:p>
          <a:p>
            <a:pPr marL="742950" lvl="1" indent="-285750">
              <a:buFont typeface="Arial" panose="020B0604020202020204" pitchFamily="34" charset="0"/>
              <a:buChar char="•"/>
            </a:pPr>
            <a:r>
              <a:rPr lang="en-US" b="1" dirty="0"/>
              <a:t>Example:</a:t>
            </a:r>
            <a:r>
              <a:rPr lang="en-US" dirty="0"/>
              <a:t> High-income neighborhoods next to low-income neighborhoods.</a:t>
            </a:r>
          </a:p>
          <a:p>
            <a:pPr>
              <a:buFont typeface="Arial" panose="020B0604020202020204" pitchFamily="34" charset="0"/>
              <a:buChar char="•"/>
            </a:pPr>
            <a:r>
              <a:rPr lang="en-US" b="1" dirty="0"/>
              <a:t>No Spatial Autocorrelation:</a:t>
            </a:r>
            <a:endParaRPr lang="en-US" dirty="0"/>
          </a:p>
          <a:p>
            <a:pPr marL="742950" lvl="1" indent="-285750">
              <a:buFont typeface="Arial" panose="020B0604020202020204" pitchFamily="34" charset="0"/>
              <a:buChar char="•"/>
            </a:pPr>
            <a:r>
              <a:rPr lang="en-US" dirty="0"/>
              <a:t>Values are randomly distributed without a spatial pattern.</a:t>
            </a:r>
          </a:p>
          <a:p>
            <a:endParaRPr lang="en-US" dirty="0"/>
          </a:p>
          <a:p>
            <a:endParaRPr lang="en-US" dirty="0"/>
          </a:p>
        </p:txBody>
      </p:sp>
      <p:sp>
        <p:nvSpPr>
          <p:cNvPr id="4" name="Slide Number Placeholder 3">
            <a:extLst>
              <a:ext uri="{FF2B5EF4-FFF2-40B4-BE49-F238E27FC236}">
                <a16:creationId xmlns:a16="http://schemas.microsoft.com/office/drawing/2014/main" id="{4DA1F7BC-7D0D-1230-CC0F-5B46BDFCA035}"/>
              </a:ext>
            </a:extLst>
          </p:cNvPr>
          <p:cNvSpPr>
            <a:spLocks noGrp="1"/>
          </p:cNvSpPr>
          <p:nvPr>
            <p:ph type="sldNum" idx="12"/>
          </p:nvPr>
        </p:nvSpPr>
        <p:spPr/>
        <p:txBody>
          <a:bodyPr/>
          <a:lstStyle/>
          <a:p>
            <a:pPr algn="r"/>
            <a:fld id="{00000000-1234-1234-1234-123412341234}" type="slidenum">
              <a:rPr lang="en" smtClean="0"/>
              <a:pPr algn="r"/>
              <a:t>5</a:t>
            </a:fld>
            <a:endParaRPr lang="en"/>
          </a:p>
        </p:txBody>
      </p:sp>
    </p:spTree>
    <p:extLst>
      <p:ext uri="{BB962C8B-B14F-4D97-AF65-F5344CB8AC3E}">
        <p14:creationId xmlns:p14="http://schemas.microsoft.com/office/powerpoint/2010/main" val="1646150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5085D-8E8F-1B97-A728-89D4A90F9D6C}"/>
              </a:ext>
            </a:extLst>
          </p:cNvPr>
          <p:cNvSpPr>
            <a:spLocks noGrp="1"/>
          </p:cNvSpPr>
          <p:nvPr>
            <p:ph type="title"/>
          </p:nvPr>
        </p:nvSpPr>
        <p:spPr/>
        <p:txBody>
          <a:bodyPr>
            <a:normAutofit fontScale="90000"/>
          </a:bodyPr>
          <a:lstStyle/>
          <a:p>
            <a:r>
              <a:rPr lang="en-US" dirty="0"/>
              <a:t>Moran's I - Measuring Spatial Autocorrelation</a:t>
            </a:r>
          </a:p>
        </p:txBody>
      </p:sp>
      <p:sp>
        <p:nvSpPr>
          <p:cNvPr id="4" name="Slide Number Placeholder 3">
            <a:extLst>
              <a:ext uri="{FF2B5EF4-FFF2-40B4-BE49-F238E27FC236}">
                <a16:creationId xmlns:a16="http://schemas.microsoft.com/office/drawing/2014/main" id="{C5446B2B-5851-FE60-D570-8AD9C19FECE7}"/>
              </a:ext>
            </a:extLst>
          </p:cNvPr>
          <p:cNvSpPr>
            <a:spLocks noGrp="1"/>
          </p:cNvSpPr>
          <p:nvPr>
            <p:ph type="sldNum" idx="12"/>
          </p:nvPr>
        </p:nvSpPr>
        <p:spPr/>
        <p:txBody>
          <a:bodyPr/>
          <a:lstStyle/>
          <a:p>
            <a:pPr algn="r"/>
            <a:fld id="{00000000-1234-1234-1234-123412341234}" type="slidenum">
              <a:rPr lang="en" smtClean="0"/>
              <a:pPr algn="r"/>
              <a:t>6</a:t>
            </a:fld>
            <a:endParaRPr lang="en"/>
          </a:p>
        </p:txBody>
      </p:sp>
      <p:sp>
        <p:nvSpPr>
          <p:cNvPr id="5" name="Rectangle 1">
            <a:extLst>
              <a:ext uri="{FF2B5EF4-FFF2-40B4-BE49-F238E27FC236}">
                <a16:creationId xmlns:a16="http://schemas.microsoft.com/office/drawing/2014/main" id="{6568BA2C-51C5-E3D4-1B79-4610E638FE6F}"/>
              </a:ext>
            </a:extLst>
          </p:cNvPr>
          <p:cNvSpPr>
            <a:spLocks noGrp="1" noChangeArrowheads="1"/>
          </p:cNvSpPr>
          <p:nvPr>
            <p:ph type="body" idx="1"/>
          </p:nvPr>
        </p:nvSpPr>
        <p:spPr bwMode="auto">
          <a:xfrm>
            <a:off x="415600" y="1552076"/>
            <a:ext cx="9880795"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What is Moran’s I?</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Moran’s I is a statistic used to measure </a:t>
            </a:r>
            <a:r>
              <a:rPr kumimoji="0" lang="en-US" altLang="en-US" sz="1800" b="1" i="0" u="none" strike="noStrike" cap="none" normalizeH="0" baseline="0" dirty="0">
                <a:ln>
                  <a:noFill/>
                </a:ln>
                <a:solidFill>
                  <a:schemeClr val="tx1"/>
                </a:solidFill>
                <a:effectLst/>
                <a:latin typeface="Arial" panose="020B0604020202020204" pitchFamily="34" charset="0"/>
              </a:rPr>
              <a:t>spatial autocorrelation</a:t>
            </a:r>
            <a:r>
              <a:rPr kumimoji="0" lang="en-US" altLang="en-US" sz="1800" b="0" i="0" u="none" strike="noStrike" cap="none" normalizeH="0" baseline="0" dirty="0">
                <a:ln>
                  <a:noFill/>
                </a:ln>
                <a:solidFill>
                  <a:schemeClr val="tx1"/>
                </a:solidFill>
                <a:effectLst/>
                <a:latin typeface="Arial" panose="020B0604020202020204" pitchFamily="34" charset="0"/>
              </a:rPr>
              <a:t>, or the degree to which nearby locations have similar values.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Ranges from -1 (perfect dispersion) to +1 (perfect clustering), with 0 indicating a random pattern.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Interpretation of Moran's I:</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Positive Moran’s I</a:t>
            </a:r>
            <a:r>
              <a:rPr kumimoji="0" lang="en-US" altLang="en-US" sz="1800" b="0" i="0" u="none" strike="noStrike" cap="none" normalizeH="0" baseline="0" dirty="0">
                <a:ln>
                  <a:noFill/>
                </a:ln>
                <a:solidFill>
                  <a:schemeClr val="tx1"/>
                </a:solidFill>
                <a:effectLst/>
                <a:latin typeface="Arial" panose="020B0604020202020204" pitchFamily="34" charset="0"/>
              </a:rPr>
              <a:t>: Indicates spatial clustering—similar values are near each other.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Negative Moran’s I</a:t>
            </a:r>
            <a:r>
              <a:rPr kumimoji="0" lang="en-US" altLang="en-US" sz="1800" b="0" i="0" u="none" strike="noStrike" cap="none" normalizeH="0" baseline="0" dirty="0">
                <a:ln>
                  <a:noFill/>
                </a:ln>
                <a:solidFill>
                  <a:schemeClr val="tx1"/>
                </a:solidFill>
                <a:effectLst/>
                <a:latin typeface="Arial" panose="020B0604020202020204" pitchFamily="34" charset="0"/>
              </a:rPr>
              <a:t>: Indicates dispersion—dissimilar values are near each other.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Moran’s I = 0</a:t>
            </a:r>
            <a:r>
              <a:rPr kumimoji="0" lang="en-US" altLang="en-US" sz="1800" b="0" i="0" u="none" strike="noStrike" cap="none" normalizeH="0" baseline="0" dirty="0">
                <a:ln>
                  <a:noFill/>
                </a:ln>
                <a:solidFill>
                  <a:schemeClr val="tx1"/>
                </a:solidFill>
                <a:effectLst/>
                <a:latin typeface="Arial" panose="020B0604020202020204" pitchFamily="34" charset="0"/>
              </a:rPr>
              <a:t>: Indicates a random spatial pattern.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Why Use Moran’s I?</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Helps assess whether spatial patterns are due to random chance or underlying processes.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Commonly used in geography, ecology, public health, and urban planning to explore spatial patterns of variables like income, disease, or environmental factors.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6480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FEBC1-9E69-0977-5B9F-C3AF8EC4730E}"/>
              </a:ext>
            </a:extLst>
          </p:cNvPr>
          <p:cNvSpPr>
            <a:spLocks noGrp="1"/>
          </p:cNvSpPr>
          <p:nvPr>
            <p:ph type="title"/>
          </p:nvPr>
        </p:nvSpPr>
        <p:spPr/>
        <p:txBody>
          <a:bodyPr>
            <a:normAutofit fontScale="90000"/>
          </a:bodyPr>
          <a:lstStyle/>
          <a:p>
            <a:r>
              <a:rPr lang="en-US" dirty="0"/>
              <a:t>Types of Autocorrelation: </a:t>
            </a:r>
            <a:r>
              <a:rPr lang="pt-BR" dirty="0"/>
              <a:t>Local vs Global Moran’s I</a:t>
            </a:r>
            <a:endParaRPr lang="en-US" dirty="0"/>
          </a:p>
        </p:txBody>
      </p:sp>
      <p:sp>
        <p:nvSpPr>
          <p:cNvPr id="4" name="Slide Number Placeholder 3">
            <a:extLst>
              <a:ext uri="{FF2B5EF4-FFF2-40B4-BE49-F238E27FC236}">
                <a16:creationId xmlns:a16="http://schemas.microsoft.com/office/drawing/2014/main" id="{0DEA0D43-D4CA-7D61-6741-FE004274DCEF}"/>
              </a:ext>
            </a:extLst>
          </p:cNvPr>
          <p:cNvSpPr>
            <a:spLocks noGrp="1"/>
          </p:cNvSpPr>
          <p:nvPr>
            <p:ph type="sldNum" idx="12"/>
          </p:nvPr>
        </p:nvSpPr>
        <p:spPr/>
        <p:txBody>
          <a:bodyPr/>
          <a:lstStyle/>
          <a:p>
            <a:pPr algn="r"/>
            <a:fld id="{00000000-1234-1234-1234-123412341234}" type="slidenum">
              <a:rPr lang="en" smtClean="0"/>
              <a:pPr algn="r"/>
              <a:t>7</a:t>
            </a:fld>
            <a:endParaRPr lang="en"/>
          </a:p>
        </p:txBody>
      </p:sp>
      <p:sp>
        <p:nvSpPr>
          <p:cNvPr id="5" name="Rectangle 1">
            <a:extLst>
              <a:ext uri="{FF2B5EF4-FFF2-40B4-BE49-F238E27FC236}">
                <a16:creationId xmlns:a16="http://schemas.microsoft.com/office/drawing/2014/main" id="{79ED5DB9-B17A-8677-F8B4-20524194F4D0}"/>
              </a:ext>
            </a:extLst>
          </p:cNvPr>
          <p:cNvSpPr>
            <a:spLocks noGrp="1" noChangeArrowheads="1"/>
          </p:cNvSpPr>
          <p:nvPr>
            <p:ph type="body" idx="1"/>
          </p:nvPr>
        </p:nvSpPr>
        <p:spPr bwMode="auto">
          <a:xfrm>
            <a:off x="415600" y="1690575"/>
            <a:ext cx="13524856"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Global Moran’s I:</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Measures </a:t>
            </a:r>
            <a:r>
              <a:rPr kumimoji="0" lang="en-US" altLang="en-US" sz="1800" b="1" i="0" u="none" strike="noStrike" cap="none" normalizeH="0" baseline="0" dirty="0">
                <a:ln>
                  <a:noFill/>
                </a:ln>
                <a:solidFill>
                  <a:schemeClr val="tx1"/>
                </a:solidFill>
                <a:effectLst/>
                <a:latin typeface="Arial" panose="020B0604020202020204" pitchFamily="34" charset="0"/>
              </a:rPr>
              <a:t>overall spatial autocorrelation</a:t>
            </a:r>
            <a:r>
              <a:rPr kumimoji="0" lang="en-US" altLang="en-US" sz="1800" b="0" i="0" u="none" strike="noStrike" cap="none" normalizeH="0" baseline="0" dirty="0">
                <a:ln>
                  <a:noFill/>
                </a:ln>
                <a:solidFill>
                  <a:schemeClr val="tx1"/>
                </a:solidFill>
                <a:effectLst/>
                <a:latin typeface="Arial" panose="020B0604020202020204" pitchFamily="34" charset="0"/>
              </a:rPr>
              <a:t> for the entire study area.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Provides a single summary statistic (one value) to indicate whether the data exhibits spatial clustering, dispersion, or randomness.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Useful for:</a:t>
            </a:r>
            <a:r>
              <a:rPr kumimoji="0" lang="en-US" altLang="en-US" sz="1800" b="0" i="0" u="none" strike="noStrike" cap="none" normalizeH="0" baseline="0" dirty="0">
                <a:ln>
                  <a:noFill/>
                </a:ln>
                <a:solidFill>
                  <a:schemeClr val="tx1"/>
                </a:solidFill>
                <a:effectLst/>
                <a:latin typeface="Arial" panose="020B0604020202020204" pitchFamily="34" charset="0"/>
              </a:rPr>
              <a:t> Detecting general patterns in large datasets.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Limitation:</a:t>
            </a:r>
            <a:r>
              <a:rPr kumimoji="0" lang="en-US" altLang="en-US" sz="1800" b="0" i="0" u="none" strike="noStrike" cap="none" normalizeH="0" baseline="0" dirty="0">
                <a:ln>
                  <a:noFill/>
                </a:ln>
                <a:solidFill>
                  <a:schemeClr val="tx1"/>
                </a:solidFill>
                <a:effectLst/>
                <a:latin typeface="Arial" panose="020B0604020202020204" pitchFamily="34" charset="0"/>
              </a:rPr>
              <a:t> Does not show where clusters or patterns exist, only that they exist.</a:t>
            </a: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None/>
              <a:tabLst/>
            </a:pPr>
            <a:r>
              <a:rPr lang="en-US" altLang="en-US" sz="1800" b="1" dirty="0"/>
              <a:t>L</a:t>
            </a:r>
            <a:r>
              <a:rPr kumimoji="0" lang="en-US" altLang="en-US" sz="1800" b="1" i="0" u="none" strike="noStrike" cap="none" normalizeH="0" baseline="0" dirty="0">
                <a:ln>
                  <a:noFill/>
                </a:ln>
                <a:solidFill>
                  <a:schemeClr val="tx1"/>
                </a:solidFill>
                <a:effectLst/>
                <a:latin typeface="Arial" panose="020B0604020202020204" pitchFamily="34" charset="0"/>
              </a:rPr>
              <a:t>ocal Moran’s I (LISA - Local Indicators of Spatial Association):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Measures </a:t>
            </a:r>
            <a:r>
              <a:rPr kumimoji="0" lang="en-US" altLang="en-US" sz="1800" b="1" i="0" u="none" strike="noStrike" cap="none" normalizeH="0" baseline="0" dirty="0">
                <a:ln>
                  <a:noFill/>
                </a:ln>
                <a:solidFill>
                  <a:schemeClr val="tx1"/>
                </a:solidFill>
                <a:effectLst/>
                <a:latin typeface="Arial" panose="020B0604020202020204" pitchFamily="34" charset="0"/>
              </a:rPr>
              <a:t>spatial autocorrelation at the local level</a:t>
            </a:r>
            <a:r>
              <a:rPr kumimoji="0" lang="en-US" altLang="en-US" sz="1800" b="0" i="0" u="none" strike="noStrike" cap="none" normalizeH="0" baseline="0" dirty="0">
                <a:ln>
                  <a:noFill/>
                </a:ln>
                <a:solidFill>
                  <a:schemeClr val="tx1"/>
                </a:solidFill>
                <a:effectLst/>
                <a:latin typeface="Arial" panose="020B0604020202020204" pitchFamily="34" charset="0"/>
              </a:rPr>
              <a:t>, identifying individual areas or locations that contribute to global patterns.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Helps detect </a:t>
            </a:r>
            <a:r>
              <a:rPr kumimoji="0" lang="en-US" altLang="en-US" sz="1800" b="1" i="0" u="none" strike="noStrike" cap="none" normalizeH="0" baseline="0" dirty="0">
                <a:ln>
                  <a:noFill/>
                </a:ln>
                <a:solidFill>
                  <a:schemeClr val="tx1"/>
                </a:solidFill>
                <a:effectLst/>
                <a:latin typeface="Arial" panose="020B0604020202020204" pitchFamily="34" charset="0"/>
              </a:rPr>
              <a:t>hotspots</a:t>
            </a:r>
            <a:r>
              <a:rPr kumimoji="0" lang="en-US" altLang="en-US" sz="1800" b="0" i="0" u="none" strike="noStrike" cap="none" normalizeH="0" baseline="0" dirty="0">
                <a:ln>
                  <a:noFill/>
                </a:ln>
                <a:solidFill>
                  <a:schemeClr val="tx1"/>
                </a:solidFill>
                <a:effectLst/>
                <a:latin typeface="Arial" panose="020B0604020202020204" pitchFamily="34" charset="0"/>
              </a:rPr>
              <a:t> (high values near high values) and </a:t>
            </a:r>
            <a:r>
              <a:rPr kumimoji="0" lang="en-US" altLang="en-US" sz="1800" b="1" i="0" u="none" strike="noStrike" cap="none" normalizeH="0" baseline="0" dirty="0">
                <a:ln>
                  <a:noFill/>
                </a:ln>
                <a:solidFill>
                  <a:schemeClr val="tx1"/>
                </a:solidFill>
                <a:effectLst/>
                <a:latin typeface="Arial" panose="020B0604020202020204" pitchFamily="34" charset="0"/>
              </a:rPr>
              <a:t>cold spots</a:t>
            </a:r>
            <a:r>
              <a:rPr kumimoji="0" lang="en-US" altLang="en-US" sz="1800" b="0" i="0" u="none" strike="noStrike" cap="none" normalizeH="0" baseline="0" dirty="0">
                <a:ln>
                  <a:noFill/>
                </a:ln>
                <a:solidFill>
                  <a:schemeClr val="tx1"/>
                </a:solidFill>
                <a:effectLst/>
                <a:latin typeface="Arial" panose="020B0604020202020204" pitchFamily="34" charset="0"/>
              </a:rPr>
              <a:t> (low values near low values).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Useful for:</a:t>
            </a:r>
            <a:r>
              <a:rPr kumimoji="0" lang="en-US" altLang="en-US" sz="1800" b="0" i="0" u="none" strike="noStrike" cap="none" normalizeH="0" baseline="0" dirty="0">
                <a:ln>
                  <a:noFill/>
                </a:ln>
                <a:solidFill>
                  <a:schemeClr val="tx1"/>
                </a:solidFill>
                <a:effectLst/>
                <a:latin typeface="Arial" panose="020B0604020202020204" pitchFamily="34" charset="0"/>
              </a:rPr>
              <a:t> Pinpointing specific clusters of high or low values in the dataset.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Provides:</a:t>
            </a:r>
            <a:r>
              <a:rPr kumimoji="0" lang="en-US" altLang="en-US" sz="1800" b="0" i="0" u="none" strike="noStrike" cap="none" normalizeH="0" baseline="0" dirty="0">
                <a:ln>
                  <a:noFill/>
                </a:ln>
                <a:solidFill>
                  <a:schemeClr val="tx1"/>
                </a:solidFill>
                <a:effectLst/>
                <a:latin typeface="Arial" panose="020B0604020202020204" pitchFamily="34" charset="0"/>
              </a:rPr>
              <a:t> Local clusters and outliers, helping you understand which areas are driving the overall pattern.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Key Differences: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Global Moran’s I:</a:t>
            </a:r>
            <a:r>
              <a:rPr kumimoji="0" lang="en-US" altLang="en-US" sz="1800" b="0" i="0" u="none" strike="noStrike" cap="none" normalizeH="0" baseline="0" dirty="0">
                <a:ln>
                  <a:noFill/>
                </a:ln>
                <a:solidFill>
                  <a:schemeClr val="tx1"/>
                </a:solidFill>
                <a:effectLst/>
                <a:latin typeface="Arial" panose="020B0604020202020204" pitchFamily="34" charset="0"/>
              </a:rPr>
              <a:t> One overall statistic for the entire dataset.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Local Moran’s I:</a:t>
            </a:r>
            <a:r>
              <a:rPr kumimoji="0" lang="en-US" altLang="en-US" sz="1800" b="0" i="0" u="none" strike="noStrike" cap="none" normalizeH="0" baseline="0" dirty="0">
                <a:ln>
                  <a:noFill/>
                </a:ln>
                <a:solidFill>
                  <a:schemeClr val="tx1"/>
                </a:solidFill>
                <a:effectLst/>
                <a:latin typeface="Arial" panose="020B0604020202020204" pitchFamily="34" charset="0"/>
              </a:rPr>
              <a:t> Individual statistics for each feature, highlighting local variations in spatial autocorrelation.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797752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TotalTime>
  <Words>1036</Words>
  <Application>Microsoft Office PowerPoint</Application>
  <PresentationFormat>Widescreen</PresentationFormat>
  <Paragraphs>91</Paragraphs>
  <Slides>7</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Aptos</vt:lpstr>
      <vt:lpstr>Aptos Display</vt:lpstr>
      <vt:lpstr>Arial</vt:lpstr>
      <vt:lpstr>Office Theme</vt:lpstr>
      <vt:lpstr>PowerPoint Presentation</vt:lpstr>
      <vt:lpstr>PowerPoint Presentation</vt:lpstr>
      <vt:lpstr>Introduction to Spatial Clustering</vt:lpstr>
      <vt:lpstr>Difference Between Clustering and Spatial Autocorrelation </vt:lpstr>
      <vt:lpstr>Types of Spatial Autocorrelation</vt:lpstr>
      <vt:lpstr>Moran's I - Measuring Spatial Autocorrelation</vt:lpstr>
      <vt:lpstr>Types of Autocorrelation: Local vs Global Moran’s 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Stephen Uong</dc:creator>
  <cp:lastModifiedBy>Stephen Uong</cp:lastModifiedBy>
  <cp:revision>1</cp:revision>
  <dcterms:created xsi:type="dcterms:W3CDTF">2024-09-10T17:05:29Z</dcterms:created>
  <dcterms:modified xsi:type="dcterms:W3CDTF">2024-09-10T17:10:50Z</dcterms:modified>
</cp:coreProperties>
</file>