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Thiết kế CSDL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Hướng dẫn: Phạm Ngọc Huy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Mối quan hệ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81000" y="1751463"/>
            <a:ext cx="1828800" cy="1905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096000" y="1752600"/>
            <a:ext cx="1905000" cy="2133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200400" y="3668973"/>
            <a:ext cx="1981200" cy="2171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295400" y="4191000"/>
            <a:ext cx="1562100" cy="894213"/>
          </a:xfrm>
          <a:prstGeom prst="flowChartDecision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Thuộc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114800" y="2286000"/>
            <a:ext cx="1524000" cy="1066800"/>
          </a:xfrm>
          <a:prstGeom prst="flowChartDecision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Dạy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Shape 161"/>
          <p:cNvCxnSpPr>
            <a:stCxn id="156" idx="2"/>
            <a:endCxn id="159" idx="1"/>
          </p:cNvCxnSpPr>
          <p:nvPr/>
        </p:nvCxnSpPr>
        <p:spPr>
          <a:xfrm>
            <a:off x="1295400" y="3656463"/>
            <a:ext cx="0" cy="98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Shape 162"/>
          <p:cNvCxnSpPr>
            <a:stCxn id="159" idx="3"/>
            <a:endCxn id="158" idx="1"/>
          </p:cNvCxnSpPr>
          <p:nvPr/>
        </p:nvCxnSpPr>
        <p:spPr>
          <a:xfrm>
            <a:off x="2857500" y="4638106"/>
            <a:ext cx="342900" cy="116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Shape 163"/>
          <p:cNvCxnSpPr>
            <a:stCxn id="157" idx="1"/>
            <a:endCxn id="160" idx="0"/>
          </p:cNvCxnSpPr>
          <p:nvPr/>
        </p:nvCxnSpPr>
        <p:spPr>
          <a:xfrm rot="10800000">
            <a:off x="4876800" y="2286000"/>
            <a:ext cx="12192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Shape 164"/>
          <p:cNvCxnSpPr>
            <a:stCxn id="160" idx="2"/>
            <a:endCxn id="158" idx="0"/>
          </p:cNvCxnSpPr>
          <p:nvPr/>
        </p:nvCxnSpPr>
        <p:spPr>
          <a:xfrm flipH="1">
            <a:off x="4191000" y="3352800"/>
            <a:ext cx="685800" cy="316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Shape 165"/>
          <p:cNvSpPr/>
          <p:nvPr/>
        </p:nvSpPr>
        <p:spPr>
          <a:xfrm>
            <a:off x="6121021" y="4675638"/>
            <a:ext cx="2129904" cy="1066800"/>
          </a:xfrm>
          <a:prstGeom prst="flowChartDecision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Là chủ nhiệm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Shape 166"/>
          <p:cNvCxnSpPr>
            <a:stCxn id="157" idx="2"/>
            <a:endCxn id="165" idx="0"/>
          </p:cNvCxnSpPr>
          <p:nvPr/>
        </p:nvCxnSpPr>
        <p:spPr>
          <a:xfrm>
            <a:off x="7048500" y="3886200"/>
            <a:ext cx="137400" cy="789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Shape 167"/>
          <p:cNvCxnSpPr>
            <a:stCxn id="165" idx="1"/>
            <a:endCxn id="158" idx="3"/>
          </p:cNvCxnSpPr>
          <p:nvPr/>
        </p:nvCxnSpPr>
        <p:spPr>
          <a:xfrm rot="10800000">
            <a:off x="5181721" y="4754838"/>
            <a:ext cx="939300" cy="45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Shape 168"/>
          <p:cNvSpPr txBox="1"/>
          <p:nvPr/>
        </p:nvSpPr>
        <p:spPr>
          <a:xfrm>
            <a:off x="4114800" y="33528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791200" y="25527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5410200" y="46756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7117236" y="40063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2857500" y="498193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845314" y="3788189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840765" y="6259774"/>
            <a:ext cx="79576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Sơ đồ thể hiên mối quan hệ thực thể (Entity – Relation Model)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SÆ¡ Äá» Erd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352549"/>
            <a:ext cx="6515100" cy="260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4419600"/>
            <a:ext cx="8229600" cy="170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Hình tròn, Eclipse ⬄ Thuộc tính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Chữ nhật ⬄ Thực thể (Table)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Thoi ⬄ Mối quan hệ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 ý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1-1, 1-n, n-n Chỉ sử dụng cho các văn bản Việt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1-m, m-m sử dụng trong các tài liệu tiếng Anh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Tên đúng: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One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One / One to Many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Khóa chính (Primary Key)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Khóa chính (Primary key) để phân biệt các thực thể trong tập thực thể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Mã sách dùng phân biệt các sách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Trường “idBook” trong bảng Sách để phân biệt các row với nhau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Khóa ngoại - Foreign key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Hai bảng (hai thực thể) thể hiện mối quan hệ kết nối với nhau qua khóa ngoại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 “móc nối với khóa chính” thể hiện mối quan hệ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oreign key"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220" y="3810000"/>
            <a:ext cx="653142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Mục tiêu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khái niệm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thể  Entity(table)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Thuộc tính Attribute (column)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Khóa Key (Primary - Foreign)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Mối quan hệ Relationship (1-1, 1-N, N-N)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bước thiết kế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thể (1)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book" id="97" name="Shape 9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book" id="98" name="Shape 9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book" id="99" name="Shape 99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book" id="100" name="Shape 100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book" id="101" name="Shape 101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book"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447800" y="1601787"/>
            <a:ext cx="1216025" cy="121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ook" id="103" name="Shape 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75014"/>
            <a:ext cx="1096181" cy="817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ook" id="104" name="Shape 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2271878"/>
            <a:ext cx="1984971" cy="20484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200400" y="2514600"/>
            <a:ext cx="1371600" cy="13604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333999" y="4491335"/>
            <a:ext cx="36951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Tập thực thể sách &lt;=&gt; Table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65175" y="5183832"/>
            <a:ext cx="23906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Mỗi sách &lt;=&gt; row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Thực thể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663" y="2133600"/>
            <a:ext cx="81057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025333" y="5911334"/>
            <a:ext cx="3426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Bảng dùng mô tả một tập thực thể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Thuộc tính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Tập hơp thuộc tính của các thực thể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Book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 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Tương đương với tên cột trong bảng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Thuộc tính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5029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Tên cột tương đương với thuộc tính thực thể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362198"/>
            <a:ext cx="878745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Mối quan hệ - RelationShip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90600" y="2404281"/>
            <a:ext cx="1828800" cy="1676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SÁCH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6400800" y="2362200"/>
            <a:ext cx="2057400" cy="171848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NGƯỜI MUA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733800" y="2667000"/>
            <a:ext cx="1524000" cy="838200"/>
          </a:xfrm>
          <a:prstGeom prst="flowChartDecision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Shape 136"/>
          <p:cNvCxnSpPr>
            <a:stCxn id="133" idx="3"/>
            <a:endCxn id="135" idx="1"/>
          </p:cNvCxnSpPr>
          <p:nvPr/>
        </p:nvCxnSpPr>
        <p:spPr>
          <a:xfrm flipH="1" rot="10800000">
            <a:off x="2819400" y="3086181"/>
            <a:ext cx="914400" cy="15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Shape 137"/>
          <p:cNvCxnSpPr>
            <a:stCxn id="135" idx="3"/>
            <a:endCxn id="134" idx="1"/>
          </p:cNvCxnSpPr>
          <p:nvPr/>
        </p:nvCxnSpPr>
        <p:spPr>
          <a:xfrm>
            <a:off x="5257800" y="3086100"/>
            <a:ext cx="1143000" cy="135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Shape 138"/>
          <p:cNvSpPr txBox="1"/>
          <p:nvPr/>
        </p:nvSpPr>
        <p:spPr>
          <a:xfrm>
            <a:off x="1651252" y="4959866"/>
            <a:ext cx="5778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 hiện mối quan hệ hai hay nhiều thực thể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Mối quan hệ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Mối quan hệ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1-1: Một lớp học có một thầy cô chủ nhiệm, và một thầy/cô chủ nhiệm chỉ chủ nhiệm một lớp.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1-n: Nhiều sinh viên thuộc một lớp học.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n-n: Một lớp học có nhiều thầy cô dạy nhiều sinh viên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Mối quan hệ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1 -1: Một thực thể trong tập A có thể liên kết nhiều nhất với 1 thực thể trong tập B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1-N: Một thự thể trong tập A có thể liên kết nhiều thực thể của tập B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 N: Một thực thể trong tập A có thể liên kết nhiều thực thể trong tập B và ngược lại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