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8" r:id="rId6"/>
    <p:sldId id="259" r:id="rId7"/>
    <p:sldId id="260"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2833802-FEF1-4C79-8D5D-14CF1EAF98D9}"/>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481" autoAdjust="0"/>
  </p:normalViewPr>
  <p:slideViewPr>
    <p:cSldViewPr snapToGrid="0">
      <p:cViewPr varScale="1">
        <p:scale>
          <a:sx n="65" d="100"/>
          <a:sy n="65" d="100"/>
        </p:scale>
        <p:origin x="1982" y="58"/>
      </p:cViewPr>
      <p:guideLst/>
    </p:cSldViewPr>
  </p:slideViewPr>
  <p:outlineViewPr>
    <p:cViewPr>
      <p:scale>
        <a:sx n="33" d="100"/>
        <a:sy n="33" d="100"/>
      </p:scale>
      <p:origin x="0" y="-374"/>
    </p:cViewPr>
  </p:outlineViewPr>
  <p:notesTextViewPr>
    <p:cViewPr>
      <p:scale>
        <a:sx n="3" d="2"/>
        <a:sy n="3" d="2"/>
      </p:scale>
      <p:origin x="0" y="0"/>
    </p:cViewPr>
  </p:notesTextViewPr>
  <p:sorterViewPr>
    <p:cViewPr>
      <p:scale>
        <a:sx n="100" d="100"/>
        <a:sy n="100" d="100"/>
      </p:scale>
      <p:origin x="0" y="-1757"/>
    </p:cViewPr>
  </p:sorterViewPr>
  <p:notesViewPr>
    <p:cSldViewPr snapToGrid="0">
      <p:cViewPr>
        <p:scale>
          <a:sx n="1" d="2"/>
          <a:sy n="1" d="2"/>
        </p:scale>
        <p:origin x="3480" y="461"/>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vi-VN"/>
              <a:t> cần huấn luyện một mô hình từ đủ lượng dữ liệu trước khi có thể được sử dụng để dự đoán và ra quyết định.</a:t>
            </a:r>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a:t>Word tokenization: </a:t>
            </a:r>
            <a:r>
              <a:rPr lang="vi-VN"/>
              <a:t>Phương pháp này chia văn bản thành các từ riêng lẻ. Đây là cách tiếp cận phổ biến nhất và đặc biệt hiệu quả đối với các ngôn ngữ có ranh giới từ rõ ràng như tiếng Anh.</a:t>
            </a:r>
            <a:endParaRPr lang="en-US"/>
          </a:p>
          <a:p>
            <a:r>
              <a:rPr lang="en-US"/>
              <a:t>Character tokenization: </a:t>
            </a:r>
            <a:r>
              <a:rPr lang="vi-VN"/>
              <a:t>văn bản được phân đoạn thành các ký tự riêng lẻ. Phương pháp này có lợi cho các ngôn ngữ không có ranh giới từ rõ ràng hoặc cho các tác vụ yêu cầu phân tích chi tiết, chẳng hạn như sửa lỗi chính tả.</a:t>
            </a:r>
            <a:endParaRPr lang="en-US"/>
          </a:p>
          <a:p>
            <a:r>
              <a:rPr lang="en-US"/>
              <a:t>Subword tokenization: </a:t>
            </a:r>
            <a:r>
              <a:rPr lang="vi-VN"/>
              <a:t>Đạt được sự cân bằng giữa việc phân chia từ và ký tự, phương pháp này chia văn bản thành các đơn vị có thể lớn hơn một ký tự đơn lẻ nhưng nhỏ hơn một từ đầy đủ. Ví dụ, "Chatbot" có thể được phân chia thành "Chat" và "bot". Cách tiếp cận này đặc biệt hữu ích cho các ngôn ngữ hình thành ý nghĩa bằng cách kết hợp các đơn vị nhỏ hơn hoặc khi xử lý các từ ngoài vốn từ vựng trong các tác vụ NLP.</a:t>
            </a:r>
            <a:endParaRPr lang="en-US"/>
          </a:p>
          <a:p>
            <a:r>
              <a:rPr lang="en-US"/>
              <a:t>	</a:t>
            </a:r>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a:t>Ngữ liệu (Corpus) là một tập hợp lớn các văn bản được thu thập có mục đích, thường được sử dụng cho các mục đích nghiên cứu ngôn ngữ học hoặc phát triển các ứng dụng xử lý ngôn ngữ tự nhiên.</a:t>
            </a:r>
            <a:endParaRPr lang="en-US"/>
          </a:p>
          <a:p>
            <a:r>
              <a:rPr lang="en-US"/>
              <a:t>Từ điển Corpus bao gồm danh sách các từ và cụm từ xuất hiện trong ngữ liệu, cùng với tần suất xuất hiện của chúng và các thông tin khác liên quan.</a:t>
            </a:r>
            <a:endParaRPr lang="en-US"/>
          </a:p>
          <a:p>
            <a:r>
              <a:rPr lang="en-US" b="1"/>
              <a:t>Ví dụ:</a:t>
            </a:r>
            <a:r>
              <a:rPr lang="en-US"/>
              <a:t> to sleep more to learn</a:t>
            </a:r>
            <a:endParaRPr lang="en-US"/>
          </a:p>
          <a:p>
            <a:r>
              <a:rPr lang="en-US" b="1"/>
              <a:t>Token:</a:t>
            </a:r>
            <a:r>
              <a:rPr lang="en-US"/>
              <a:t> to, sleep, more, to, learn</a:t>
            </a:r>
            <a:endParaRPr lang="en-US"/>
          </a:p>
          <a:p>
            <a:r>
              <a:rPr lang="en-US" b="1"/>
              <a:t>Type:</a:t>
            </a:r>
            <a:r>
              <a:rPr lang="en-US"/>
              <a:t> to, sleep, more, learn</a:t>
            </a:r>
            <a:endParaRPr lang="en-US"/>
          </a:p>
          <a:p>
            <a:r>
              <a:rPr lang="en-US" b="1"/>
              <a:t>Term:</a:t>
            </a:r>
            <a:r>
              <a:rPr lang="en-US"/>
              <a:t> sleep, more, learn (đã loại bỏ các stop word)</a:t>
            </a:r>
            <a:endParaRPr lang="en-US"/>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a:t>Kích thước từ vựng rất lớn (loại token)</a:t>
            </a:r>
            <a:endParaRPr lang="en-US"/>
          </a:p>
          <a:p>
            <a:r>
              <a:rPr lang="vi-VN"/>
              <a:t>Giới hạn số lượng từ có thể được thêm vào từ vựng</a:t>
            </a:r>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pPr>
              <a:buFont typeface="Arial" panose="020B0604020202020204" pitchFamily="34" charset="0"/>
              <a:buChar char="•"/>
            </a:pPr>
            <a:r>
              <a:rPr lang="en-US"/>
              <a:t>M</a:t>
            </a:r>
            <a:r>
              <a:rPr lang="vi-VN"/>
              <a:t>ột ký tự thường không có nghĩa </a:t>
            </a:r>
            <a:endParaRPr lang="en-US"/>
          </a:p>
          <a:p>
            <a:pPr lvl="1">
              <a:buFont typeface="Arial" panose="020B0604020202020204" pitchFamily="34" charset="0"/>
              <a:buChar char="•"/>
            </a:pPr>
            <a:r>
              <a:rPr lang="vi-VN"/>
              <a:t>Không thể học ngữ nghĩa cho các từ</a:t>
            </a:r>
            <a:endParaRPr lang="vi-VN"/>
          </a:p>
          <a:p>
            <a:pPr>
              <a:buFont typeface="Arial" panose="020B0604020202020204" pitchFamily="34" charset="0"/>
              <a:buChar char="•"/>
            </a:pPr>
            <a:r>
              <a:rPr lang="vi-VN"/>
              <a:t>Chuỗi lớn hơn để được xử lý bởi các mô hình </a:t>
            </a:r>
            <a:endParaRPr lang="en-US"/>
          </a:p>
          <a:p>
            <a:pPr lvl="1">
              <a:buFont typeface="Arial" panose="020B0604020202020204" pitchFamily="34" charset="0"/>
              <a:buChar char="•"/>
            </a:pPr>
            <a:r>
              <a:rPr lang="vi-VN"/>
              <a:t>Nhiều đầu vào hơn để xử lý</a:t>
            </a:r>
            <a:endParaRPr lang="vi-VN"/>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b="1"/>
              <a:t>Tính chính xác:</a:t>
            </a:r>
            <a:r>
              <a:rPr lang="vi-VN"/>
              <a:t> Stemmer có tạo ra gốc từ đúng không? </a:t>
            </a:r>
            <a:endParaRPr lang="en-US"/>
          </a:p>
          <a:p>
            <a:r>
              <a:rPr lang="vi-VN" b="1"/>
              <a:t>Hiệu quả của nhiệm vụ:</a:t>
            </a:r>
            <a:r>
              <a:rPr lang="vi-VN"/>
              <a:t> Stemming có giúp cải thiện hiệu suất của các tác vụ xử lý ngôn ngữ tự nhiên (NLP) hay không?</a:t>
            </a:r>
            <a:endParaRPr lang="en-US"/>
          </a:p>
          <a:p>
            <a:r>
              <a:rPr lang="vi-VN" b="1"/>
              <a:t>Hiệu suất nén:</a:t>
            </a:r>
            <a:r>
              <a:rPr lang="vi-VN"/>
              <a:t> Stemming có giúp giảm dung lượng lưu trữ văn bản hay không?</a:t>
            </a:r>
            <a:endParaRPr lang="en-US"/>
          </a:p>
          <a:p>
            <a:endParaRPr lang="en-US"/>
          </a:p>
          <a:p>
            <a:pPr>
              <a:buFont typeface="Arial" panose="020B0604020202020204" pitchFamily="34" charset="0"/>
              <a:buChar char="•"/>
            </a:pPr>
            <a:r>
              <a:rPr lang="vi-VN" b="1"/>
              <a:t>Over-stemming (loại bỏ quá nhiều phần của từ):</a:t>
            </a:r>
            <a:r>
              <a:rPr lang="vi-VN"/>
              <a:t> Hai hoặc nhiều từ bị rút gọn thành cùng một gốc sai </a:t>
            </a:r>
            <a:endParaRPr lang="vi-VN"/>
          </a:p>
          <a:p>
            <a:pPr marL="742950" lvl="1" indent="-285750">
              <a:buFont typeface="Arial" panose="020B0604020202020204" pitchFamily="34" charset="0"/>
              <a:buChar char="•"/>
            </a:pPr>
            <a:r>
              <a:rPr lang="vi-VN"/>
              <a:t>Ví dụ: 'centennial' (trăm năm), 'century' (thế kỷ), 'center' (trung tâm) → 'cent' (trăm)</a:t>
            </a:r>
            <a:endParaRPr lang="vi-VN"/>
          </a:p>
          <a:p>
            <a:pPr>
              <a:buFont typeface="Arial" panose="020B0604020202020204" pitchFamily="34" charset="0"/>
              <a:buChar char="•"/>
            </a:pPr>
            <a:r>
              <a:rPr lang="vi-VN" b="1"/>
              <a:t>Under-stemming (loại bỏ quá ít phần của từ):</a:t>
            </a:r>
            <a:r>
              <a:rPr lang="vi-VN"/>
              <a:t> Hai hoặc nhiều từ có thể bị rút gọn sai thành nhiều hơn một gốc từ </a:t>
            </a:r>
            <a:endParaRPr lang="vi-VN"/>
          </a:p>
          <a:p>
            <a:pPr marL="742950" lvl="1" indent="-285750">
              <a:buFont typeface="Arial" panose="020B0604020202020204" pitchFamily="34" charset="0"/>
              <a:buChar char="•"/>
            </a:pPr>
            <a:r>
              <a:rPr lang="vi-VN"/>
              <a:t>Ví dụ: 'acquire' (mua lại), 'acquiring' (đang mua lại), 'acquired' (đã mua lại) → 'acquir'</a:t>
            </a:r>
            <a:endParaRPr lang="vi-VN"/>
          </a:p>
          <a:p>
            <a:pPr marL="742950" lvl="1" indent="-285750">
              <a:buFont typeface="Arial" panose="020B0604020202020204" pitchFamily="34" charset="0"/>
              <a:buChar char="•"/>
            </a:pPr>
            <a:r>
              <a:rPr lang="vi-VN"/>
              <a:t>'acquisition' (sự mua lại) → 'acquis'</a:t>
            </a:r>
            <a:endParaRPr lang="vi-VN"/>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vi-VN" b="1"/>
              <a:t>Tại sao cần chuẩn hóa Token/Term?</a:t>
            </a:r>
            <a:endParaRPr lang="vi-VN" b="1"/>
          </a:p>
          <a:p>
            <a:pPr>
              <a:buFont typeface="Arial" panose="020B0604020202020204" pitchFamily="34" charset="0"/>
              <a:buChar char="•"/>
            </a:pPr>
            <a:r>
              <a:rPr lang="vi-VN" b="1"/>
              <a:t>Giảm số lượng token</a:t>
            </a:r>
            <a:r>
              <a:rPr lang="vi-VN"/>
              <a:t>: Khi các biến thể của một từ được gộp lại thành một token duy nhất, số lượng token trong văn bản sẽ giảm đi. Điều này giúp giảm dung lượng lưu trữ và tăng tốc độ xử lý.</a:t>
            </a:r>
            <a:endParaRPr lang="vi-VN"/>
          </a:p>
          <a:p>
            <a:pPr>
              <a:buFont typeface="Arial" panose="020B0604020202020204" pitchFamily="34" charset="0"/>
              <a:buChar char="•"/>
            </a:pPr>
            <a:r>
              <a:rPr lang="vi-VN" b="1"/>
              <a:t>Cải thiện độ chính xác</a:t>
            </a:r>
            <a:r>
              <a:rPr lang="vi-VN"/>
              <a:t>: Các mô hình ngôn ngữ có thể hoạt động hiệu quả hơn khi chúng được huấn luyện trên dữ liệu đã được chuẩn hóa. Việc gom nhóm các biến thể giúp mô hình khái quát hóa tốt hơn và giảm nhiễu.</a:t>
            </a:r>
            <a:endParaRPr lang="vi-VN"/>
          </a:p>
          <a:p>
            <a:pPr>
              <a:buFont typeface="Arial" panose="020B0604020202020204" pitchFamily="34" charset="0"/>
              <a:buChar char="•"/>
            </a:pPr>
            <a:r>
              <a:rPr lang="vi-VN" b="1"/>
              <a:t>Đơn giản hóa quá trình xử lý</a:t>
            </a:r>
            <a:r>
              <a:rPr lang="vi-VN"/>
              <a:t>: Việc xử lý văn bản sẽ dễ dàng hơn khi các từ và cụm từ được đưa về dạng chuẩn.</a:t>
            </a:r>
            <a:endParaRPr lang="vi-VN"/>
          </a:p>
          <a:p>
            <a:r>
              <a:rPr lang="vi-VN" b="1"/>
              <a:t>Các phương pháp chuẩn hóa Token/Term</a:t>
            </a:r>
            <a:endParaRPr lang="vi-VN" b="1"/>
          </a:p>
          <a:p>
            <a:pPr>
              <a:buFont typeface="+mj-lt"/>
              <a:buAutoNum type="arabicPeriod"/>
            </a:pPr>
            <a:r>
              <a:rPr lang="vi-VN" b="1"/>
              <a:t>Xóa dấu chấm:</a:t>
            </a:r>
            <a:r>
              <a:rPr lang="vi-VN"/>
              <a:t> Loại bỏ dấu chấm trong các từ viết tắt (ví dụ: U.S.A → USA). Tuy nhiên, cần cẩn thận với các từ có dấu chấm là một phần không thể thiếu (ví dụ: C.A.T - Caterpillar Inc).</a:t>
            </a:r>
            <a:endParaRPr lang="vi-VN"/>
          </a:p>
          <a:p>
            <a:pPr>
              <a:buFont typeface="+mj-lt"/>
              <a:buAutoNum type="arabicPeriod"/>
            </a:pPr>
            <a:r>
              <a:rPr lang="vi-VN" b="1"/>
              <a:t>Xóa dấu gạch ngang:</a:t>
            </a:r>
            <a:r>
              <a:rPr lang="vi-VN"/>
              <a:t> Loại bỏ dấu gạch ngang trong các từ ghép (ví dụ: anti-discriminatory → antidiscriminatory).</a:t>
            </a:r>
            <a:endParaRPr lang="vi-VN"/>
          </a:p>
          <a:p>
            <a:pPr>
              <a:buFont typeface="+mj-lt"/>
              <a:buAutoNum type="arabicPeriod"/>
            </a:pPr>
            <a:r>
              <a:rPr lang="vi-VN" b="1"/>
              <a:t>Duy trì mối quan hệ giữa các token chưa chuẩn hóa:</a:t>
            </a:r>
            <a:r>
              <a:rPr lang="vi-VN"/>
              <a:t> Ví dụ, "car" và "automobile" có thể được coi là tương đương, nhưng vẫn cần duy trì thông tin về mối quan hệ giữa chúng.</a:t>
            </a:r>
            <a:endParaRPr lang="vi-VN"/>
          </a:p>
          <a:p>
            <a:pPr>
              <a:buFont typeface="+mj-lt"/>
              <a:buAutoNum type="arabicPeriod"/>
            </a:pPr>
            <a:r>
              <a:rPr lang="vi-VN" b="1"/>
              <a:t>Chính tả:</a:t>
            </a:r>
            <a:r>
              <a:rPr lang="vi-VN"/>
              <a:t> Xử lý sự khác biệt trong chính tả giữa các biến thể (ví dụ: colour vs. color).</a:t>
            </a:r>
            <a:endParaRPr lang="vi-VN"/>
          </a:p>
          <a:p>
            <a:pPr>
              <a:buFont typeface="+mj-lt"/>
              <a:buAutoNum type="arabicPeriod"/>
            </a:pPr>
            <a:r>
              <a:rPr lang="vi-VN" b="1"/>
              <a:t>Các ngôn ngữ khác:</a:t>
            </a:r>
            <a:r>
              <a:rPr lang="vi-VN"/>
              <a:t> Xử lý các vấn đề tương tự trong các ngôn ngữ khác (ví dụ: tiếng Pháp: résumé vs. resume).</a:t>
            </a:r>
            <a:endParaRPr lang="vi-VN"/>
          </a:p>
          <a:p>
            <a:endParaRPr lang="en-US"/>
          </a:p>
        </p:txBody>
      </p:sp>
      <p:sp>
        <p:nvSpPr>
          <p:cNvPr id="4" name="Slide Number Placeholder 3"/>
          <p:cNvSpPr>
            <a:spLocks noGrp="1"/>
          </p:cNvSpPr>
          <p:nvPr>
            <p:ph type="sldNum" sz="quarter" idx="5"/>
          </p:nvPr>
        </p:nvSpPr>
        <p:spPr/>
        <p:txBody>
          <a:bodyPr/>
          <a:lstStyle/>
          <a:p>
            <a:fld id="{8B57D50D-BAA9-464B-B391-243138E078D8}"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p:cNvGrpSpPr/>
          <p:nvPr userDrawn="1"/>
        </p:nvGrpSpPr>
        <p:grpSpPr>
          <a:xfrm>
            <a:off x="0" y="1"/>
            <a:ext cx="9144000" cy="8286859"/>
            <a:chOff x="0" y="1"/>
            <a:chExt cx="12192000" cy="8286859"/>
          </a:xfrm>
        </p:grpSpPr>
        <p:sp>
          <p:nvSpPr>
            <p:cNvPr id="7" name="Freeform 13"/>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p:cNvSpPr>
            <a:spLocks noGrp="1"/>
          </p:cNvSpPr>
          <p:nvPr>
            <p:ph type="ctrTitle" hasCustomPrompt="1"/>
          </p:nvPr>
        </p:nvSpPr>
        <p:spPr>
          <a:xfrm>
            <a:off x="3888356" y="2949739"/>
            <a:ext cx="4695968" cy="2396686"/>
          </a:xfrm>
        </p:spPr>
        <p:txBody>
          <a:bodyPr anchor="b" anchorCtr="0">
            <a:noAutofit/>
          </a:bodyPr>
          <a:lstStyle>
            <a:lvl1pPr algn="r">
              <a:defRPr sz="4400" b="1">
                <a:solidFill>
                  <a:schemeClr val="bg1"/>
                </a:solidFill>
              </a:defRPr>
            </a:lvl1pPr>
          </a:lstStyle>
          <a:p>
            <a:r>
              <a:rPr lang="en-US" dirty="0"/>
              <a:t>Click to </a:t>
            </a:r>
            <a:r>
              <a:rPr lang="en-US"/>
              <a:t>add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p:cNvSpPr/>
          <p:nvPr userDrawn="1"/>
        </p:nvSpPr>
        <p:spPr>
          <a:xfrm>
            <a:off x="271172" y="5800859"/>
            <a:ext cx="519012"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p:cNvSpPr/>
          <p:nvPr userDrawn="1"/>
        </p:nvSpPr>
        <p:spPr>
          <a:xfrm rot="21438747" flipV="1">
            <a:off x="5975269" y="2530996"/>
            <a:ext cx="3015895"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p:cNvSpPr/>
          <p:nvPr userDrawn="1"/>
        </p:nvSpPr>
        <p:spPr>
          <a:xfrm flipH="1">
            <a:off x="8823592" y="390570"/>
            <a:ext cx="32829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800" dirty="0"/>
          </a:p>
        </p:txBody>
      </p:sp>
      <p:sp>
        <p:nvSpPr>
          <p:cNvPr id="2" name="Title 1"/>
          <p:cNvSpPr>
            <a:spLocks noGrp="1"/>
          </p:cNvSpPr>
          <p:nvPr>
            <p:ph type="title" hasCustomPrompt="1"/>
          </p:nvPr>
        </p:nvSpPr>
        <p:spPr/>
        <p:txBody>
          <a:bodyPr anchor="ctr" anchorCtr="0">
            <a:noAutofit/>
          </a:bodyPr>
          <a:lstStyle>
            <a:lvl1pPr>
              <a:defRPr/>
            </a:lvl1pPr>
          </a:lstStyle>
          <a:p>
            <a:r>
              <a:rPr lang="en-US" dirty="0"/>
              <a:t>Click to add title</a:t>
            </a:r>
            <a:endParaRPr lang="en-US" dirty="0"/>
          </a:p>
        </p:txBody>
      </p:sp>
      <p:sp>
        <p:nvSpPr>
          <p:cNvPr id="9" name="Content Placeholder 2"/>
          <p:cNvSpPr>
            <a:spLocks noGrp="1"/>
          </p:cNvSpPr>
          <p:nvPr>
            <p:ph sz="half" idx="13" hasCustomPrompt="1"/>
          </p:nvPr>
        </p:nvSpPr>
        <p:spPr>
          <a:xfrm>
            <a:off x="628650" y="1825625"/>
            <a:ext cx="5200650" cy="4297680"/>
          </a:xfrm>
          <a:noFill/>
        </p:spPr>
        <p:txBody>
          <a:bodyPr vert="horz" lIns="91440" tIns="45720" rIns="91440" bIns="45720" rtlCol="0" anchor="t">
            <a:normAutofit/>
          </a:bodyPr>
          <a:lstStyle>
            <a:lvl1pPr marL="0" indent="0">
              <a:spcBef>
                <a:spcPts val="1000"/>
              </a:spcBef>
              <a:spcAft>
                <a:spcPts val="800"/>
              </a:spcAft>
              <a:buNone/>
              <a:defRPr sz="1800"/>
            </a:lvl1pPr>
            <a:lvl2pPr>
              <a:spcBef>
                <a:spcPts val="500"/>
              </a:spcBef>
              <a:spcAft>
                <a:spcPts val="800"/>
              </a:spcAft>
              <a:buClr>
                <a:schemeClr val="accent2"/>
              </a:buClr>
              <a:defRPr sz="1800"/>
            </a:lvl2pPr>
            <a:lvl3pPr>
              <a:spcBef>
                <a:spcPts val="1000"/>
              </a:spcBef>
              <a:buClr>
                <a:schemeClr val="accent2"/>
              </a:buClr>
              <a:defRPr sz="1800"/>
            </a:lvl3pPr>
            <a:lvl4pPr>
              <a:spcBef>
                <a:spcPts val="1000"/>
              </a:spcBef>
              <a:buClr>
                <a:schemeClr val="accent2"/>
              </a:buClr>
              <a:defRPr sz="1800"/>
            </a:lvl4pPr>
            <a:lvl5pPr>
              <a:spcBef>
                <a:spcPts val="1000"/>
              </a:spcBef>
              <a:buClr>
                <a:schemeClr val="accent2"/>
              </a:buCl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sz="1800" dirty="0">
              <a:latin typeface="Avenir Next LT Pro" panose="020B0504020202020204" pitchFamily="34" charset="77"/>
            </a:endParaRPr>
          </a:p>
        </p:txBody>
      </p:sp>
      <p:sp>
        <p:nvSpPr>
          <p:cNvPr id="4" name="Content Placeholder 3"/>
          <p:cNvSpPr>
            <a:spLocks noGrp="1"/>
          </p:cNvSpPr>
          <p:nvPr>
            <p:ph sz="half" idx="2" hasCustomPrompt="1"/>
          </p:nvPr>
        </p:nvSpPr>
        <p:spPr>
          <a:xfrm>
            <a:off x="5927272" y="1825625"/>
            <a:ext cx="2588078" cy="4297680"/>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5"/>
            <a:ext cx="7886700" cy="914400"/>
          </a:xfrm>
        </p:spPr>
        <p:txBody>
          <a:bodyPr anchor="ctr" anchorCtr="0">
            <a:noAutofit/>
          </a:bodyPr>
          <a:lstStyle/>
          <a:p>
            <a:r>
              <a:rPr lang="en-US" dirty="0"/>
              <a:t>Click to add title</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
        <p:nvSpPr>
          <p:cNvPr id="8" name="Table Placeholder 7"/>
          <p:cNvSpPr>
            <a:spLocks noGrp="1"/>
          </p:cNvSpPr>
          <p:nvPr>
            <p:ph type="tbl" sz="quarter" idx="13" hasCustomPrompt="1"/>
          </p:nvPr>
        </p:nvSpPr>
        <p:spPr>
          <a:xfrm>
            <a:off x="628650" y="1395319"/>
            <a:ext cx="7886700" cy="4862046"/>
          </a:xfrm>
        </p:spPr>
        <p:txBody>
          <a:bodyPr>
            <a:normAutofit/>
          </a:bodyPr>
          <a:lstStyle>
            <a:lvl1pPr>
              <a:defRPr sz="2400"/>
            </a:lvl1pPr>
          </a:lstStyle>
          <a:p>
            <a:r>
              <a:rPr lang="en-US"/>
              <a:t>Click icon to add table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p:cNvGrpSpPr/>
          <p:nvPr userDrawn="1"/>
        </p:nvGrpSpPr>
        <p:grpSpPr>
          <a:xfrm>
            <a:off x="0" y="1"/>
            <a:ext cx="4447604" cy="6858001"/>
            <a:chOff x="0" y="-1"/>
            <a:chExt cx="5930138" cy="6858001"/>
          </a:xfrm>
        </p:grpSpPr>
        <p:sp>
          <p:nvSpPr>
            <p:cNvPr id="8" name="Oval 7"/>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287908" y="764502"/>
            <a:ext cx="3986276" cy="5328996"/>
          </a:xfrm>
        </p:spPr>
        <p:txBody>
          <a:bodyPr>
            <a:noAutofit/>
          </a:bodyPr>
          <a:lstStyle>
            <a:lvl1pPr algn="ctr">
              <a:defRPr sz="4400">
                <a:solidFill>
                  <a:schemeClr val="bg1"/>
                </a:solidFill>
              </a:defRPr>
            </a:lvl1pPr>
          </a:lstStyle>
          <a:p>
            <a:r>
              <a:rPr lang="en-US"/>
              <a:t>Click to edit Master title style</a:t>
            </a:r>
            <a:endParaRPr lang="en-US" dirty="0"/>
          </a:p>
        </p:txBody>
      </p:sp>
      <p:sp>
        <p:nvSpPr>
          <p:cNvPr id="3" name="Content Placeholder 2"/>
          <p:cNvSpPr>
            <a:spLocks noGrp="1"/>
          </p:cNvSpPr>
          <p:nvPr>
            <p:ph idx="1" hasCustomPrompt="1"/>
          </p:nvPr>
        </p:nvSpPr>
        <p:spPr>
          <a:xfrm>
            <a:off x="4954092" y="755172"/>
            <a:ext cx="3464953" cy="5315035"/>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Wingdings" panose="05000000000000000000" pitchFamily="2" charset="2"/>
              <a:buChar char="Ø"/>
              <a:defRPr sz="2000"/>
            </a:lvl2pPr>
            <a:lvl3pPr marL="1200150" indent="-285750">
              <a:spcBef>
                <a:spcPts val="1000"/>
              </a:spcBef>
              <a:spcAft>
                <a:spcPts val="800"/>
              </a:spcAft>
              <a:buClr>
                <a:schemeClr val="accent2"/>
              </a:buClr>
              <a:buFont typeface="Wingdings" panose="05000000000000000000" pitchFamily="2" charset="2"/>
              <a:buChar char="q"/>
              <a:defRPr sz="1800"/>
            </a:lvl3pPr>
            <a:lvl4pPr marL="1657350" indent="-285750">
              <a:spcBef>
                <a:spcPts val="1000"/>
              </a:spcBef>
              <a:spcAft>
                <a:spcPts val="800"/>
              </a:spcAft>
              <a:buClr>
                <a:schemeClr val="accent2"/>
              </a:buClr>
              <a:buFont typeface="Wingdings" panose="05000000000000000000" pitchFamily="2" charset="2"/>
              <a:buChar char="ü"/>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p:cNvGrpSpPr/>
          <p:nvPr userDrawn="1"/>
        </p:nvGrpSpPr>
        <p:grpSpPr>
          <a:xfrm>
            <a:off x="366892" y="941149"/>
            <a:ext cx="8386823" cy="4797821"/>
            <a:chOff x="489189" y="941148"/>
            <a:chExt cx="11182430" cy="4797821"/>
          </a:xfrm>
        </p:grpSpPr>
        <p:sp>
          <p:nvSpPr>
            <p:cNvPr id="8" name="Oval 7"/>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p:cNvSpPr>
            <a:spLocks noGrp="1"/>
          </p:cNvSpPr>
          <p:nvPr>
            <p:ph type="title" hasCustomPrompt="1"/>
          </p:nvPr>
        </p:nvSpPr>
        <p:spPr>
          <a:xfrm>
            <a:off x="457468" y="1119031"/>
            <a:ext cx="3288552" cy="4619938"/>
          </a:xfrm>
        </p:spPr>
        <p:txBody>
          <a:bodyPr>
            <a:noAutofit/>
          </a:bodyPr>
          <a:lstStyle>
            <a:lvl1pPr algn="ctr">
              <a:defRPr>
                <a:solidFill>
                  <a:schemeClr val="bg1"/>
                </a:solidFill>
              </a:defRPr>
            </a:lvl1pPr>
          </a:lstStyle>
          <a:p>
            <a:r>
              <a:rPr lang="en-US" dirty="0"/>
              <a:t>Click to add title</a:t>
            </a:r>
            <a:endParaRPr lang="en-US" dirty="0"/>
          </a:p>
        </p:txBody>
      </p:sp>
      <p:sp>
        <p:nvSpPr>
          <p:cNvPr id="3" name="Content Placeholder 2"/>
          <p:cNvSpPr>
            <a:spLocks noGrp="1"/>
          </p:cNvSpPr>
          <p:nvPr>
            <p:ph idx="1" hasCustomPrompt="1"/>
          </p:nvPr>
        </p:nvSpPr>
        <p:spPr>
          <a:xfrm>
            <a:off x="4351282" y="554942"/>
            <a:ext cx="4164068" cy="5768220"/>
          </a:xfrm>
        </p:spPr>
        <p:txBody>
          <a:bodyPr anchor="ctr" anchorCtr="0">
            <a:normAutofit/>
          </a:bodyPr>
          <a:lstStyle>
            <a:lvl1pPr marL="0" indent="0">
              <a:spcBef>
                <a:spcPts val="1000"/>
              </a:spcBef>
              <a:spcAft>
                <a:spcPts val="800"/>
              </a:spcAft>
              <a:buNone/>
              <a:defRPr sz="2400"/>
            </a:lvl1pPr>
            <a:lvl2pPr marL="800100" indent="-342900">
              <a:spcBef>
                <a:spcPts val="1000"/>
              </a:spcBef>
              <a:spcAft>
                <a:spcPts val="800"/>
              </a:spcAft>
              <a:buClr>
                <a:schemeClr val="accent2"/>
              </a:buClr>
              <a:buFont typeface="Arial" panose="020B0604020202020204" pitchFamily="34" charset="0"/>
              <a:buChar char="•"/>
              <a:defRPr sz="2000"/>
            </a:lvl2pPr>
            <a:lvl3pPr marL="1200150" indent="-285750">
              <a:spcBef>
                <a:spcPts val="1000"/>
              </a:spcBef>
              <a:spcAft>
                <a:spcPts val="800"/>
              </a:spcAft>
              <a:buClr>
                <a:schemeClr val="accent2"/>
              </a:buClr>
              <a:buFont typeface="Arial" panose="020B0604020202020204" pitchFamily="34" charset="0"/>
              <a:buChar char="•"/>
              <a:defRPr sz="1800"/>
            </a:lvl3pPr>
            <a:lvl4pPr marL="1657350" indent="-285750">
              <a:spcBef>
                <a:spcPts val="1000"/>
              </a:spcBef>
              <a:spcAft>
                <a:spcPts val="800"/>
              </a:spcAft>
              <a:buClr>
                <a:schemeClr val="accent2"/>
              </a:buClr>
              <a:buFont typeface="Arial" panose="020B0604020202020204" pitchFamily="34" charset="0"/>
              <a:buChar char="•"/>
              <a:defRPr sz="1600"/>
            </a:lvl4pPr>
            <a:lvl5pPr marL="2114550" indent="-285750">
              <a:spcBef>
                <a:spcPts val="1000"/>
              </a:spcBef>
              <a:spcAft>
                <a:spcPts val="800"/>
              </a:spcAft>
              <a:buClr>
                <a:schemeClr val="accent2"/>
              </a:buClr>
              <a:buFont typeface="Arial" panose="020B0604020202020204" pitchFamily="34" charset="0"/>
              <a:buChar char="•"/>
              <a:defRPr sz="16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p:cNvSpPr>
            <a:spLocks noGrp="1"/>
          </p:cNvSpPr>
          <p:nvPr>
            <p:ph type="pic" sz="quarter" idx="10" hasCustomPrompt="1"/>
          </p:nvPr>
        </p:nvSpPr>
        <p:spPr>
          <a:xfrm>
            <a:off x="0" y="0"/>
            <a:ext cx="9144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2000">
                <a:solidFill>
                  <a:schemeClr val="bg1"/>
                </a:solidFill>
              </a:defRPr>
            </a:lvl1pPr>
          </a:lstStyle>
          <a:p>
            <a:r>
              <a:rPr lang="en-US" dirty="0"/>
              <a:t>Click icon to insert picture</a:t>
            </a:r>
            <a:endParaRPr lang="en-US" dirty="0"/>
          </a:p>
        </p:txBody>
      </p:sp>
      <p:sp>
        <p:nvSpPr>
          <p:cNvPr id="3" name="Arc 2"/>
          <p:cNvSpPr/>
          <p:nvPr userDrawn="1"/>
        </p:nvSpPr>
        <p:spPr>
          <a:xfrm rot="9366740" flipV="1">
            <a:off x="1918464" y="-89828"/>
            <a:ext cx="53799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p:cNvSpPr>
            <a:spLocks noGrp="1"/>
          </p:cNvSpPr>
          <p:nvPr>
            <p:ph type="title" hasCustomPrompt="1"/>
          </p:nvPr>
        </p:nvSpPr>
        <p:spPr>
          <a:xfrm>
            <a:off x="2151126" y="923544"/>
            <a:ext cx="4841748" cy="5010912"/>
          </a:xfrm>
          <a:prstGeom prst="rect">
            <a:avLst/>
          </a:prstGeom>
          <a:noFill/>
        </p:spPr>
        <p:txBody>
          <a:bodyPr lIns="0" rIns="0">
            <a:normAutofit/>
          </a:bodyPr>
          <a:lstStyle>
            <a:lvl1pPr algn="ctr">
              <a:defRPr sz="6000"/>
            </a:lvl1pPr>
          </a:lstStyle>
          <a:p>
            <a:r>
              <a:rPr lang="en-US" dirty="0"/>
              <a:t>Click to add title</a:t>
            </a:r>
            <a:endParaRPr lang="en-US" dirty="0"/>
          </a:p>
        </p:txBody>
      </p:sp>
      <p:sp>
        <p:nvSpPr>
          <p:cNvPr id="4" name="Freeform: Shape 3"/>
          <p:cNvSpPr/>
          <p:nvPr userDrawn="1"/>
        </p:nvSpPr>
        <p:spPr>
          <a:xfrm>
            <a:off x="6423905" y="4817512"/>
            <a:ext cx="562438"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04803"/>
            <a:ext cx="7886700" cy="914400"/>
          </a:xfrm>
        </p:spPr>
        <p:txBody>
          <a:bodyPr anchor="ctr" anchorCtr="0">
            <a:noAutofit/>
          </a:bodyPr>
          <a:lstStyle>
            <a:lvl1pPr>
              <a:defRPr b="1"/>
            </a:lvl1pPr>
          </a:lstStyle>
          <a:p>
            <a:r>
              <a:rPr lang="en-US" dirty="0"/>
              <a:t>Click to add title</a:t>
            </a:r>
            <a:endParaRPr lang="en-US" dirty="0"/>
          </a:p>
        </p:txBody>
      </p:sp>
      <p:sp>
        <p:nvSpPr>
          <p:cNvPr id="13" name="Content Placeholder 12"/>
          <p:cNvSpPr>
            <a:spLocks noGrp="1"/>
          </p:cNvSpPr>
          <p:nvPr>
            <p:ph sz="quarter" idx="13" hasCustomPrompt="1"/>
          </p:nvPr>
        </p:nvSpPr>
        <p:spPr>
          <a:xfrm>
            <a:off x="628651" y="1344707"/>
            <a:ext cx="7886699" cy="5011643"/>
          </a:xfrm>
        </p:spPr>
        <p:txBody>
          <a:bodyPr>
            <a:normAutofit/>
          </a:bodyPr>
          <a:lstStyle>
            <a:lvl1pPr>
              <a:lnSpc>
                <a:spcPct val="90000"/>
              </a:lnSpc>
              <a:spcBef>
                <a:spcPts val="1000"/>
              </a:spcBef>
              <a:spcAft>
                <a:spcPts val="0"/>
              </a:spcAft>
              <a:buClr>
                <a:schemeClr val="accent2"/>
              </a:buClr>
              <a:defRPr sz="2800"/>
            </a:lvl1pPr>
            <a:lvl2pPr>
              <a:lnSpc>
                <a:spcPct val="90000"/>
              </a:lnSpc>
              <a:spcBef>
                <a:spcPts val="1000"/>
              </a:spcBef>
              <a:spcAft>
                <a:spcPts val="0"/>
              </a:spcAft>
              <a:buClr>
                <a:schemeClr val="accent2"/>
              </a:buClr>
              <a:defRPr sz="2400"/>
            </a:lvl2pPr>
            <a:lvl3pPr>
              <a:lnSpc>
                <a:spcPct val="90000"/>
              </a:lnSpc>
              <a:spcBef>
                <a:spcPts val="1000"/>
              </a:spcBef>
              <a:spcAft>
                <a:spcPts val="0"/>
              </a:spcAft>
              <a:buClr>
                <a:schemeClr val="accent2"/>
              </a:buClr>
              <a:defRPr sz="2000"/>
            </a:lvl3pPr>
            <a:lvl4pPr>
              <a:lnSpc>
                <a:spcPct val="90000"/>
              </a:lnSpc>
              <a:spcBef>
                <a:spcPts val="1000"/>
              </a:spcBef>
              <a:spcAft>
                <a:spcPts val="0"/>
              </a:spcAft>
              <a:buClr>
                <a:schemeClr val="accent2"/>
              </a:buClr>
              <a:defRPr sz="1800"/>
            </a:lvl4pPr>
            <a:lvl5pPr>
              <a:lnSpc>
                <a:spcPct val="90000"/>
              </a:lnSpc>
              <a:spcBef>
                <a:spcPts val="1000"/>
              </a:spcBef>
              <a:spcAft>
                <a:spcPts val="0"/>
              </a:spcAft>
              <a:buClr>
                <a:schemeClr val="accent2"/>
              </a:buCl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
        <p:nvSpPr>
          <p:cNvPr id="7" name="Freeform: Shape 14"/>
          <p:cNvSpPr/>
          <p:nvPr userDrawn="1"/>
        </p:nvSpPr>
        <p:spPr>
          <a:xfrm rot="16200000">
            <a:off x="-502961" y="5264349"/>
            <a:ext cx="173740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p:cNvSpPr/>
          <p:nvPr userDrawn="1"/>
        </p:nvSpPr>
        <p:spPr>
          <a:xfrm>
            <a:off x="7870825" y="2"/>
            <a:ext cx="636996"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p:cNvSpPr/>
          <p:nvPr userDrawn="1"/>
        </p:nvSpPr>
        <p:spPr>
          <a:xfrm rot="10800000" flipH="1">
            <a:off x="8540502" y="3429001"/>
            <a:ext cx="811925"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p:cNvSpPr/>
          <p:nvPr userDrawn="1"/>
        </p:nvSpPr>
        <p:spPr>
          <a:xfrm>
            <a:off x="5955466" y="704193"/>
            <a:ext cx="1722341"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p:cNvGrpSpPr/>
          <p:nvPr userDrawn="1"/>
        </p:nvGrpSpPr>
        <p:grpSpPr>
          <a:xfrm>
            <a:off x="433240" y="0"/>
            <a:ext cx="6598814" cy="6816262"/>
            <a:chOff x="577652" y="-28502"/>
            <a:chExt cx="8798419" cy="6816262"/>
          </a:xfrm>
        </p:grpSpPr>
        <p:sp>
          <p:nvSpPr>
            <p:cNvPr id="9" name="Oval 8"/>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p:cNvSpPr/>
          <p:nvPr userDrawn="1"/>
        </p:nvSpPr>
        <p:spPr>
          <a:xfrm rot="16200000" flipH="1">
            <a:off x="566768" y="5710521"/>
            <a:ext cx="1082566"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p:cNvCxnSpPr/>
          <p:nvPr userDrawn="1"/>
        </p:nvCxnSpPr>
        <p:spPr>
          <a:xfrm>
            <a:off x="8620991"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2111947" y="1349826"/>
            <a:ext cx="4920107" cy="3063149"/>
          </a:xfrm>
        </p:spPr>
        <p:txBody>
          <a:bodyPr anchor="ctr">
            <a:noAutofit/>
          </a:bodyPr>
          <a:lstStyle>
            <a:lvl1pPr algn="ctr">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2111947" y="4412974"/>
            <a:ext cx="4920107" cy="1935571"/>
          </a:xfrm>
        </p:spPr>
        <p:txBody>
          <a:bodyPr>
            <a:no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65126"/>
            <a:ext cx="7886700" cy="914400"/>
          </a:xfrm>
        </p:spPr>
        <p:txBody>
          <a:bodyPr anchor="ctr" anchorCtr="0">
            <a:noAutofit/>
          </a:bodyPr>
          <a:lstStyle>
            <a:lvl1pPr>
              <a:defRPr/>
            </a:lvl1pPr>
          </a:lstStyle>
          <a:p>
            <a:r>
              <a:rPr lang="en-US" dirty="0"/>
              <a:t>Click to add title</a:t>
            </a:r>
            <a:endParaRPr lang="en-US" dirty="0"/>
          </a:p>
        </p:txBody>
      </p:sp>
      <p:sp>
        <p:nvSpPr>
          <p:cNvPr id="3" name="Content Placeholder 2"/>
          <p:cNvSpPr>
            <a:spLocks noGrp="1"/>
          </p:cNvSpPr>
          <p:nvPr>
            <p:ph sz="half" idx="1" hasCustomPrompt="1"/>
          </p:nvPr>
        </p:nvSpPr>
        <p:spPr>
          <a:xfrm>
            <a:off x="628651" y="1416423"/>
            <a:ext cx="3771900" cy="4930962"/>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2"/>
          <p:cNvSpPr>
            <a:spLocks noGrp="1"/>
          </p:cNvSpPr>
          <p:nvPr>
            <p:ph sz="half" idx="15" hasCustomPrompt="1"/>
          </p:nvPr>
        </p:nvSpPr>
        <p:spPr>
          <a:xfrm>
            <a:off x="4733146" y="1416423"/>
            <a:ext cx="3771900" cy="4930962"/>
          </a:xfrm>
        </p:spPr>
        <p:txBody>
          <a:bodyPr>
            <a:normAutofit/>
          </a:bodyPr>
          <a:lstStyle>
            <a:lvl1pPr marL="0" indent="0">
              <a:spcBef>
                <a:spcPts val="1000"/>
              </a:spcBef>
              <a:spcAft>
                <a:spcPts val="800"/>
              </a:spcAft>
              <a:buNone/>
              <a:defRPr sz="2000"/>
            </a:lvl1pPr>
            <a:lvl2pPr marL="228600" indent="-228600">
              <a:spcBef>
                <a:spcPts val="1000"/>
              </a:spcBef>
              <a:spcAft>
                <a:spcPts val="800"/>
              </a:spcAft>
              <a:buClr>
                <a:schemeClr val="accent2"/>
              </a:buClr>
              <a:buFont typeface="Arial" panose="020B0604020202020204" pitchFamily="34" charset="0"/>
              <a:buChar char="•"/>
              <a:defRPr sz="2000"/>
            </a:lvl2pPr>
            <a:lvl3pPr marL="594360" indent="-228600">
              <a:spcBef>
                <a:spcPts val="1000"/>
              </a:spcBef>
              <a:spcAft>
                <a:spcPts val="800"/>
              </a:spcAft>
              <a:buClr>
                <a:schemeClr val="accent2"/>
              </a:buClr>
              <a:buFont typeface="Arial" panose="020B0604020202020204" pitchFamily="34" charset="0"/>
              <a:buChar char="•"/>
              <a:defRPr sz="2000"/>
            </a:lvl3pPr>
            <a:lvl4pPr marL="868680" indent="-228600">
              <a:spcBef>
                <a:spcPts val="1000"/>
              </a:spcBef>
              <a:spcAft>
                <a:spcPts val="800"/>
              </a:spcAft>
              <a:buClr>
                <a:schemeClr val="accent2"/>
              </a:buClr>
              <a:buFont typeface="Arial" panose="020B0604020202020204" pitchFamily="34" charset="0"/>
              <a:buChar char="•"/>
              <a:defRPr sz="2000"/>
            </a:lvl4pPr>
            <a:lvl5pPr marL="1143000" indent="-228600">
              <a:spcBef>
                <a:spcPts val="1000"/>
              </a:spcBef>
              <a:spcAft>
                <a:spcPts val="800"/>
              </a:spcAft>
              <a:buClr>
                <a:schemeClr val="accent2"/>
              </a:buClr>
              <a:buFont typeface="Arial" panose="020B0604020202020204" pitchFamily="34" charset="0"/>
              <a:buChar char="•"/>
              <a:defRPr sz="20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grpSp>
        <p:nvGrpSpPr>
          <p:cNvPr id="11" name="Group 10"/>
          <p:cNvGrpSpPr/>
          <p:nvPr userDrawn="1"/>
        </p:nvGrpSpPr>
        <p:grpSpPr>
          <a:xfrm>
            <a:off x="92652" y="2"/>
            <a:ext cx="9051348" cy="6857998"/>
            <a:chOff x="123536" y="2"/>
            <a:chExt cx="12068464" cy="6857998"/>
          </a:xfrm>
        </p:grpSpPr>
        <p:sp>
          <p:nvSpPr>
            <p:cNvPr id="12" name="Freeform: Shape 9"/>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p:cNvSpPr>
            <a:spLocks noGrp="1"/>
          </p:cNvSpPr>
          <p:nvPr>
            <p:ph type="dt" sz="half" idx="10"/>
          </p:nvPr>
        </p:nvSpPr>
        <p:spPr/>
        <p:txBody>
          <a:bodyPr/>
          <a:lstStyle/>
          <a:p>
            <a:fld id="{D6D8061D-18C3-4F4F-85EF-561633F5875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ctr" anchorCtr="0">
            <a:noAutofit/>
          </a:bodyPr>
          <a:lstStyle/>
          <a:p>
            <a:r>
              <a:rPr lang="en-US" dirty="0"/>
              <a:t>Click to add title</a:t>
            </a:r>
            <a:endParaRPr lang="en-US" dirty="0"/>
          </a:p>
        </p:txBody>
      </p:sp>
      <p:sp>
        <p:nvSpPr>
          <p:cNvPr id="11" name="Content Placeholder 2"/>
          <p:cNvSpPr>
            <a:spLocks noGrp="1"/>
          </p:cNvSpPr>
          <p:nvPr>
            <p:ph sz="half" idx="1" hasCustomPrompt="1"/>
          </p:nvPr>
        </p:nvSpPr>
        <p:spPr>
          <a:xfrm>
            <a:off x="628651" y="1825625"/>
            <a:ext cx="2331719" cy="4297680"/>
          </a:xfrm>
        </p:spPr>
        <p:txBody>
          <a:bodyPr>
            <a:normAutofit/>
          </a:bodyPr>
          <a:lstStyle>
            <a:lvl1pPr marL="228600" indent="-228600">
              <a:spcBef>
                <a:spcPts val="1000"/>
              </a:spcBef>
              <a:spcAft>
                <a:spcPts val="800"/>
              </a:spcAft>
              <a:buClr>
                <a:schemeClr val="accent2"/>
              </a:buClr>
              <a:buFont typeface="Arial" panose="020B0604020202020204" pitchFamily="34" charset="0"/>
              <a:buChar char="•"/>
              <a:defRPr sz="1800"/>
            </a:lvl1pPr>
            <a:lvl2pPr marL="285750" indent="-285750">
              <a:spcBef>
                <a:spcPts val="1000"/>
              </a:spcBef>
              <a:spcAft>
                <a:spcPts val="800"/>
              </a:spcAft>
              <a:buClr>
                <a:schemeClr val="accent2"/>
              </a:buClr>
              <a:buFont typeface="Arial" panose="020B0604020202020204" pitchFamily="34" charset="0"/>
              <a:buChar char="•"/>
              <a:defRPr sz="1800"/>
            </a:lvl2pPr>
            <a:lvl3pPr marL="651510" indent="-285750">
              <a:spcBef>
                <a:spcPts val="1000"/>
              </a:spcBef>
              <a:spcAft>
                <a:spcPts val="800"/>
              </a:spcAft>
              <a:buClr>
                <a:schemeClr val="accent2"/>
              </a:buClr>
              <a:buFont typeface="Arial" panose="020B0604020202020204" pitchFamily="34" charset="0"/>
              <a:buChar char="•"/>
              <a:defRPr sz="1800"/>
            </a:lvl3pPr>
            <a:lvl4pPr marL="925830" indent="-285750">
              <a:spcBef>
                <a:spcPts val="1000"/>
              </a:spcBef>
              <a:spcAft>
                <a:spcPts val="800"/>
              </a:spcAft>
              <a:buClr>
                <a:schemeClr val="accent2"/>
              </a:buClr>
              <a:buFont typeface="Arial" panose="020B0604020202020204" pitchFamily="34" charset="0"/>
              <a:buChar char="•"/>
              <a:defRPr sz="1800"/>
            </a:lvl4pPr>
            <a:lvl5pPr marL="1200150" indent="-2857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2"/>
          <p:cNvSpPr>
            <a:spLocks noGrp="1"/>
          </p:cNvSpPr>
          <p:nvPr>
            <p:ph sz="half" idx="15" hasCustomPrompt="1"/>
          </p:nvPr>
        </p:nvSpPr>
        <p:spPr>
          <a:xfrm>
            <a:off x="3496365" y="1816916"/>
            <a:ext cx="5023617" cy="4297680"/>
          </a:xfrm>
        </p:spPr>
        <p:txBody>
          <a:bodyPr>
            <a:normAutofit/>
          </a:bodyPr>
          <a:lstStyle>
            <a:lvl1pPr marL="0" indent="0">
              <a:spcBef>
                <a:spcPts val="1000"/>
              </a:spcBef>
              <a:spcAft>
                <a:spcPts val="800"/>
              </a:spcAft>
              <a:buNone/>
              <a:defRPr sz="1800"/>
            </a:lvl1pPr>
            <a:lvl2pPr marL="228600" indent="-228600">
              <a:spcBef>
                <a:spcPts val="1000"/>
              </a:spcBef>
              <a:spcAft>
                <a:spcPts val="800"/>
              </a:spcAft>
              <a:buClr>
                <a:schemeClr val="accent2"/>
              </a:buClr>
              <a:buFont typeface="Arial" panose="020B0604020202020204" pitchFamily="34" charset="0"/>
              <a:buChar char="•"/>
              <a:defRPr sz="1800"/>
            </a:lvl2pPr>
            <a:lvl3pPr marL="594360" indent="-228600">
              <a:spcBef>
                <a:spcPts val="1000"/>
              </a:spcBef>
              <a:spcAft>
                <a:spcPts val="800"/>
              </a:spcAft>
              <a:buClr>
                <a:schemeClr val="accent2"/>
              </a:buClr>
              <a:buFont typeface="Arial" panose="020B0604020202020204" pitchFamily="34" charset="0"/>
              <a:buChar char="•"/>
              <a:defRPr sz="1800"/>
            </a:lvl3pPr>
            <a:lvl4pPr marL="868680" indent="-228600">
              <a:spcBef>
                <a:spcPts val="1000"/>
              </a:spcBef>
              <a:spcAft>
                <a:spcPts val="800"/>
              </a:spcAft>
              <a:buClr>
                <a:schemeClr val="accent2"/>
              </a:buClr>
              <a:buFont typeface="Arial" panose="020B0604020202020204" pitchFamily="34" charset="0"/>
              <a:buChar char="•"/>
              <a:defRPr sz="1800"/>
            </a:lvl4pPr>
            <a:lvl5pPr marL="1143000" indent="-22860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
        <p:nvSpPr>
          <p:cNvPr id="8" name="Freeform: Shape 11"/>
          <p:cNvSpPr/>
          <p:nvPr userDrawn="1"/>
        </p:nvSpPr>
        <p:spPr>
          <a:xfrm>
            <a:off x="7496225" y="0"/>
            <a:ext cx="910992"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p:cNvSpPr/>
          <p:nvPr userDrawn="1"/>
        </p:nvSpPr>
        <p:spPr>
          <a:xfrm rot="10800000">
            <a:off x="6073147" y="5590216"/>
            <a:ext cx="1709807"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p:cNvCxnSpPr/>
          <p:nvPr userDrawn="1"/>
        </p:nvCxnSpPr>
        <p:spPr>
          <a:xfrm rot="16200000">
            <a:off x="736784" y="5711837"/>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p:cNvGrpSpPr/>
          <p:nvPr userDrawn="1"/>
        </p:nvGrpSpPr>
        <p:grpSpPr>
          <a:xfrm>
            <a:off x="0" y="7458"/>
            <a:ext cx="5312800" cy="6182202"/>
            <a:chOff x="0" y="7460"/>
            <a:chExt cx="7083733" cy="6182202"/>
          </a:xfrm>
        </p:grpSpPr>
        <p:sp>
          <p:nvSpPr>
            <p:cNvPr id="9" name="Freeform: Shape 14"/>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p:nvPr>
        </p:nvSpPr>
        <p:spPr>
          <a:xfrm>
            <a:off x="628650" y="198437"/>
            <a:ext cx="3943350" cy="1262810"/>
          </a:xfrm>
        </p:spPr>
        <p:txBody>
          <a:bodyPr anchor="b" anchorCtr="0">
            <a:noAutofit/>
          </a:bodyPr>
          <a:lstStyle>
            <a:lvl1pPr>
              <a:defRPr sz="2800"/>
            </a:lvl1pPr>
          </a:lstStyle>
          <a:p>
            <a:r>
              <a:rPr lang="en-US"/>
              <a:t>Click to edit Master title style</a:t>
            </a:r>
            <a:endParaRPr lang="en-US" dirty="0"/>
          </a:p>
        </p:txBody>
      </p:sp>
      <p:sp>
        <p:nvSpPr>
          <p:cNvPr id="3" name="Content Placeholder 2"/>
          <p:cNvSpPr>
            <a:spLocks noGrp="1"/>
          </p:cNvSpPr>
          <p:nvPr>
            <p:ph sz="half" idx="1" hasCustomPrompt="1"/>
          </p:nvPr>
        </p:nvSpPr>
        <p:spPr>
          <a:xfrm>
            <a:off x="628650" y="1627936"/>
            <a:ext cx="3943350" cy="4399238"/>
          </a:xfrm>
        </p:spPr>
        <p:txBody>
          <a:bodyPr>
            <a:normAutofit/>
          </a:bodyPr>
          <a:lstStyle>
            <a:lvl1pPr marL="0" indent="0">
              <a:spcBef>
                <a:spcPts val="1000"/>
              </a:spcBef>
              <a:spcAft>
                <a:spcPts val="800"/>
              </a:spcAft>
              <a:buNone/>
              <a:defRPr sz="2800"/>
            </a:lvl1pPr>
            <a:lvl2pPr marL="742950" indent="-285750">
              <a:spcBef>
                <a:spcPts val="1000"/>
              </a:spcBef>
              <a:spcAft>
                <a:spcPts val="800"/>
              </a:spcAft>
              <a:buClr>
                <a:schemeClr val="accent2"/>
              </a:buClr>
              <a:buFont typeface="Wingdings" panose="05000000000000000000" pitchFamily="2" charset="2"/>
              <a:buChar char="Ø"/>
              <a:defRPr sz="2400"/>
            </a:lvl2pPr>
            <a:lvl3pPr marL="1200150" indent="-285750">
              <a:spcBef>
                <a:spcPts val="1000"/>
              </a:spcBef>
              <a:spcAft>
                <a:spcPts val="800"/>
              </a:spcAft>
              <a:buClr>
                <a:schemeClr val="accent2"/>
              </a:buClr>
              <a:buFont typeface="Wingdings" panose="05000000000000000000" pitchFamily="2" charset="2"/>
              <a:buChar char="q"/>
              <a:defRPr sz="2000"/>
            </a:lvl3pPr>
            <a:lvl4pPr marL="1543050" indent="-171450">
              <a:spcBef>
                <a:spcPts val="1000"/>
              </a:spcBef>
              <a:spcAft>
                <a:spcPts val="800"/>
              </a:spcAft>
              <a:buClr>
                <a:schemeClr val="accent2"/>
              </a:buClr>
              <a:buFont typeface="Wingdings" panose="05000000000000000000" pitchFamily="2" charset="2"/>
              <a:buChar char="ü"/>
              <a:defRPr sz="1800"/>
            </a:lvl4pPr>
            <a:lvl5pPr marL="2000250" indent="-171450">
              <a:spcBef>
                <a:spcPts val="1000"/>
              </a:spcBef>
              <a:spcAft>
                <a:spcPts val="800"/>
              </a:spcAft>
              <a:buClr>
                <a:schemeClr val="accent2"/>
              </a:buClr>
              <a:buFont typeface="Arial" panose="020B0604020202020204" pitchFamily="34" charset="0"/>
              <a:buChar char="•"/>
              <a:defRPr sz="18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Picture Placeholder 7"/>
          <p:cNvSpPr>
            <a:spLocks noGrp="1"/>
          </p:cNvSpPr>
          <p:nvPr>
            <p:ph type="pic" sz="quarter" idx="13"/>
          </p:nvPr>
        </p:nvSpPr>
        <p:spPr>
          <a:xfrm>
            <a:off x="4809836" y="845068"/>
            <a:ext cx="3895344" cy="5193792"/>
          </a:xfrm>
          <a:prstGeom prst="ellipse">
            <a:avLst/>
          </a:prstGeom>
        </p:spPr>
        <p:txBody>
          <a:bodyPr/>
          <a:lstStyle>
            <a:lvl1pPr marL="0" indent="0" algn="ctr">
              <a:buNone/>
              <a:defRPr/>
            </a:lvl1pPr>
          </a:lstStyle>
          <a:p>
            <a:r>
              <a:rPr lang="en-US"/>
              <a:t>Click icon to add picture</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p:cNvGrpSpPr/>
          <p:nvPr userDrawn="1"/>
        </p:nvGrpSpPr>
        <p:grpSpPr>
          <a:xfrm>
            <a:off x="92652" y="2"/>
            <a:ext cx="8415169" cy="6857998"/>
            <a:chOff x="123536" y="2"/>
            <a:chExt cx="11220225" cy="6857998"/>
          </a:xfrm>
        </p:grpSpPr>
        <p:sp>
          <p:nvSpPr>
            <p:cNvPr id="12"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p:cNvSpPr>
            <a:spLocks noGrp="1"/>
          </p:cNvSpPr>
          <p:nvPr>
            <p:ph type="title" hasCustomPrompt="1"/>
          </p:nvPr>
        </p:nvSpPr>
        <p:spPr/>
        <p:txBody>
          <a:bodyPr anchor="ctr" anchorCtr="0">
            <a:noAutofit/>
          </a:bodyPr>
          <a:lstStyle>
            <a:lvl1pPr>
              <a:defRPr/>
            </a:lvl1pPr>
          </a:lstStyle>
          <a:p>
            <a:r>
              <a:rPr lang="en-US" dirty="0"/>
              <a:t>Click to add title</a:t>
            </a:r>
            <a:endParaRPr lang="en-US" dirty="0"/>
          </a:p>
        </p:txBody>
      </p:sp>
      <p:sp>
        <p:nvSpPr>
          <p:cNvPr id="3" name="Content Placeholder 2"/>
          <p:cNvSpPr>
            <a:spLocks noGrp="1"/>
          </p:cNvSpPr>
          <p:nvPr>
            <p:ph sz="half" idx="1" hasCustomPrompt="1"/>
          </p:nvPr>
        </p:nvSpPr>
        <p:spPr>
          <a:xfrm>
            <a:off x="628650" y="1825625"/>
            <a:ext cx="2161847" cy="4297678"/>
          </a:xfrm>
        </p:spPr>
        <p:txBody>
          <a:bodyPr>
            <a:normAutofit/>
          </a:bodyPr>
          <a:lstStyle>
            <a:lvl1pPr marL="0" indent="0">
              <a:spcBef>
                <a:spcPts val="1000"/>
              </a:spcBef>
              <a:spcAft>
                <a:spcPts val="800"/>
              </a:spcAft>
              <a:buNone/>
              <a:defRPr sz="1800"/>
            </a:lvl1pPr>
            <a:lvl2pPr marL="742950" indent="-285750">
              <a:spcBef>
                <a:spcPts val="1000"/>
              </a:spcBef>
              <a:spcAft>
                <a:spcPts val="800"/>
              </a:spcAft>
              <a:buClr>
                <a:schemeClr val="accent2"/>
              </a:buClr>
              <a:buFont typeface="Arial" panose="020B0604020202020204" pitchFamily="34" charset="0"/>
              <a:buChar char="•"/>
              <a:defRPr sz="1600"/>
            </a:lvl2pPr>
            <a:lvl3pPr marL="1200150" indent="-285750">
              <a:spcBef>
                <a:spcPts val="1000"/>
              </a:spcBef>
              <a:spcAft>
                <a:spcPts val="800"/>
              </a:spcAft>
              <a:buClr>
                <a:schemeClr val="accent2"/>
              </a:buClr>
              <a:buFont typeface="Arial" panose="020B0604020202020204" pitchFamily="34" charset="0"/>
              <a:buChar char="•"/>
              <a:defRPr sz="1400"/>
            </a:lvl3pPr>
            <a:lvl4pPr marL="1543050" indent="-171450">
              <a:spcBef>
                <a:spcPts val="1000"/>
              </a:spcBef>
              <a:spcAft>
                <a:spcPts val="800"/>
              </a:spcAft>
              <a:buClr>
                <a:schemeClr val="accent2"/>
              </a:buClr>
              <a:buFont typeface="Arial" panose="020B0604020202020204" pitchFamily="34" charset="0"/>
              <a:buChar char="•"/>
              <a:defRPr sz="1200"/>
            </a:lvl4pPr>
            <a:lvl5pPr marL="2000250" indent="-171450">
              <a:spcBef>
                <a:spcPts val="1000"/>
              </a:spcBef>
              <a:spcAft>
                <a:spcPts val="800"/>
              </a:spcAft>
              <a:buClr>
                <a:schemeClr val="accent2"/>
              </a:buClr>
              <a:buFont typeface="Arial" panose="020B0604020202020204" pitchFamily="34" charset="0"/>
              <a:buChar char="•"/>
              <a:defRPr sz="120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able Placeholder 7"/>
          <p:cNvSpPr>
            <a:spLocks noGrp="1"/>
          </p:cNvSpPr>
          <p:nvPr>
            <p:ph type="tbl" sz="quarter" idx="13" hasCustomPrompt="1"/>
          </p:nvPr>
        </p:nvSpPr>
        <p:spPr>
          <a:xfrm>
            <a:off x="3028950" y="1825625"/>
            <a:ext cx="5486399" cy="4297680"/>
          </a:xfrm>
        </p:spPr>
        <p:txBody>
          <a:bodyPr>
            <a:normAutofit/>
          </a:bodyPr>
          <a:lstStyle>
            <a:lvl1pPr marL="0" indent="0">
              <a:buNone/>
              <a:defRPr sz="2400"/>
            </a:lvl1pPr>
          </a:lstStyle>
          <a:p>
            <a:r>
              <a:rPr lang="en-US"/>
              <a:t>Click icon to add table</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000" b="1" kern="1200" cap="all" baseline="0">
          <a:solidFill>
            <a:schemeClr val="tx1"/>
          </a:solidFill>
          <a:latin typeface="Cambria" panose="02040503050406030204" pitchFamily="18" charset="0"/>
          <a:ea typeface="Cambria" panose="02040503050406030204" pitchFamily="18" charset="0"/>
          <a:cs typeface="+mj-cs"/>
        </a:defRPr>
      </a:lvl1pPr>
    </p:titleStyle>
    <p:bodyStyle>
      <a:lvl1pPr marL="228600" indent="-228600" algn="l" defTabSz="914400" rtl="0" eaLnBrk="1" latinLnBrk="0" hangingPunct="1">
        <a:lnSpc>
          <a:spcPct val="100000"/>
        </a:lnSpc>
        <a:spcBef>
          <a:spcPts val="1000"/>
        </a:spcBef>
        <a:buFont typeface="Wingdings" panose="05000000000000000000" pitchFamily="2" charset="2"/>
        <a:buChar char="v"/>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100000"/>
        </a:lnSpc>
        <a:spcBef>
          <a:spcPts val="500"/>
        </a:spcBef>
        <a:buFont typeface="Wingdings" panose="05000000000000000000" pitchFamily="2" charset="2"/>
        <a:buChar char="Ø"/>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100000"/>
        </a:lnSpc>
        <a:spcBef>
          <a:spcPts val="500"/>
        </a:spcBef>
        <a:buFont typeface="Wingdings" panose="05000000000000000000" pitchFamily="2" charset="2"/>
        <a:buChar char="q"/>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100000"/>
        </a:lnSpc>
        <a:spcBef>
          <a:spcPts val="500"/>
        </a:spcBef>
        <a:buFont typeface="Wingdings" panose="05000000000000000000" pitchFamily="2" charset="2"/>
        <a:buChar char="ü"/>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660475" y="2949739"/>
            <a:ext cx="5483525" cy="2396686"/>
          </a:xfrm>
          <a:noFill/>
        </p:spPr>
        <p:txBody>
          <a:bodyPr anchor="b">
            <a:noAutofit/>
          </a:bodyPr>
          <a:lstStyle/>
          <a:p>
            <a:r>
              <a:rPr lang="en-US"/>
              <a:t>TIỀN XỬ LÝ DỮ LIỆU</a:t>
            </a:r>
            <a:br>
              <a:rPr lang="en-US"/>
            </a:br>
            <a:br>
              <a:rPr lang="en-US"/>
            </a:br>
            <a:r>
              <a:rPr lang="en-US" sz="2800" i="1" cap="none"/>
              <a:t>Xử lý ngôn ngữ tự nhiên</a:t>
            </a:r>
            <a:endParaRPr lang="en-US" i="1" cap="non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stemming</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sz="quarter" idx="13"/>
              </p:nvPr>
            </p:nvSpPr>
            <p:spPr/>
            <p:txBody>
              <a:bodyPr>
                <a:normAutofit fontScale="77500" lnSpcReduction="20000"/>
              </a:bodyPr>
              <a:lstStyle/>
              <a:p>
                <a:pPr>
                  <a:lnSpc>
                    <a:spcPct val="120000"/>
                  </a:lnSpc>
                </a:pPr>
                <a:r>
                  <a:rPr lang="en-US" sz="3200"/>
                  <a:t>Nhóm các từ có nguồn gốc từ một gốc chung</a:t>
                </a:r>
                <a:endParaRPr lang="en-US" sz="3200"/>
              </a:p>
              <a:p>
                <a:pPr>
                  <a:lnSpc>
                    <a:spcPct val="120000"/>
                  </a:lnSpc>
                </a:pPr>
                <a:r>
                  <a:rPr lang="en-US" sz="3200"/>
                  <a:t>Ví dụ: fish, fishes, fishing </a:t>
                </a:r>
                <a14:m>
                  <m:oMath xmlns:m="http://schemas.openxmlformats.org/officeDocument/2006/math">
                    <m:r>
                      <a:rPr lang="en-US" sz="3200" i="1">
                        <a:latin typeface="Cambria Math" panose="02040503050406030204" pitchFamily="18" charset="0"/>
                      </a:rPr>
                      <m:t>→</m:t>
                    </m:r>
                  </m:oMath>
                </a14:m>
                <a:r>
                  <a:rPr lang="en-US" sz="3200"/>
                  <a:t> fish</a:t>
                </a:r>
                <a:endParaRPr lang="en-US" sz="3200"/>
              </a:p>
              <a:p>
                <a:pPr>
                  <a:lnSpc>
                    <a:spcPct val="120000"/>
                  </a:lnSpc>
                </a:pPr>
                <a:r>
                  <a:rPr lang="en-US" sz="3200"/>
                  <a:t>Đối với tiếng Anh, stemming có thể tạo ra những cải tiến nhỏ</a:t>
                </a:r>
                <a:endParaRPr lang="en-US" sz="3200"/>
              </a:p>
              <a:p>
                <a:pPr lvl="1">
                  <a:lnSpc>
                    <a:spcPct val="120000"/>
                  </a:lnSpc>
                </a:pPr>
                <a:r>
                  <a:rPr lang="en-US" sz="2800"/>
                  <a:t>Linh hoạt: xem fish và fishing là tương tự</a:t>
                </a:r>
                <a:endParaRPr lang="en-US" sz="2800"/>
              </a:p>
              <a:p>
                <a:pPr lvl="1">
                  <a:lnSpc>
                    <a:spcPct val="120000"/>
                  </a:lnSpc>
                </a:pPr>
                <a:r>
                  <a:rPr lang="en-US" sz="2800"/>
                  <a:t>Thận trọng: chỉ xác định các dạng số nhiều</a:t>
                </a:r>
                <a:endParaRPr lang="en-US" sz="2800"/>
              </a:p>
              <a:p>
                <a:pPr lvl="1">
                  <a:lnSpc>
                    <a:spcPct val="120000"/>
                  </a:lnSpc>
                </a:pPr>
                <a:r>
                  <a:rPr lang="en-US" sz="2800"/>
                  <a:t>Không thực hiện gì cả: xem xét tất cả các biến thể của từ</a:t>
                </a:r>
                <a:endParaRPr lang="en-US" sz="2800"/>
              </a:p>
              <a:p>
                <a:pPr>
                  <a:lnSpc>
                    <a:spcPct val="120000"/>
                  </a:lnSpc>
                </a:pPr>
                <a:r>
                  <a:rPr lang="en-US" sz="3200"/>
                  <a:t>Đối với các ngôn ngữ khác</a:t>
                </a:r>
                <a:r>
                  <a:rPr lang="en-US"/>
                  <a:t>: có các mức hiệu quả khác nhau</a:t>
                </a:r>
                <a:endParaRPr lang="en-US"/>
              </a:p>
              <a:p>
                <a:pPr lvl="1">
                  <a:lnSpc>
                    <a:spcPct val="120000"/>
                  </a:lnSpc>
                </a:pPr>
                <a:r>
                  <a:rPr lang="en-US" sz="2800"/>
                  <a:t>Ví dụ: tiếng Trung thì stemming không mang lại hiệu quả</a:t>
                </a:r>
                <a:endParaRPr lang="en-US" sz="2800"/>
              </a:p>
            </p:txBody>
          </p:sp>
        </mc:Choice>
        <mc:Fallback>
          <p:sp>
            <p:nvSpPr>
              <p:cNvPr id="3" name="Content Placeholder 2"/>
              <p:cNvSpPr>
                <a:spLocks noRot="1" noChangeAspect="1" noMove="1" noResize="1" noEditPoints="1" noAdjustHandles="1" noChangeArrowheads="1" noChangeShapeType="1" noTextEdit="1"/>
              </p:cNvSpPr>
              <p:nvPr>
                <p:ph sz="quarter" idx="13"/>
              </p:nvPr>
            </p:nvSpPr>
            <p:spPr>
              <a:blipFill rotWithShape="1">
                <a:blip r:embed="rId1"/>
                <a:stretch>
                  <a:fillRect t="-8"/>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stemming </a:t>
            </a:r>
            <a:endParaRPr lang="en-US"/>
          </a:p>
        </p:txBody>
      </p:sp>
      <p:sp>
        <p:nvSpPr>
          <p:cNvPr id="3" name="Content Placeholder 2"/>
          <p:cNvSpPr>
            <a:spLocks noGrp="1"/>
          </p:cNvSpPr>
          <p:nvPr>
            <p:ph sz="quarter" idx="13"/>
          </p:nvPr>
        </p:nvSpPr>
        <p:spPr/>
        <p:txBody>
          <a:bodyPr>
            <a:normAutofit fontScale="85000" lnSpcReduction="10000"/>
          </a:bodyPr>
          <a:lstStyle/>
          <a:p>
            <a:pPr>
              <a:lnSpc>
                <a:spcPct val="110000"/>
              </a:lnSpc>
            </a:pPr>
            <a:r>
              <a:rPr lang="en-US" sz="3600"/>
              <a:t>Ba tiêu chí đánh giá stemmer</a:t>
            </a:r>
            <a:endParaRPr lang="en-US" sz="3600"/>
          </a:p>
          <a:p>
            <a:pPr lvl="1">
              <a:lnSpc>
                <a:spcPct val="110000"/>
              </a:lnSpc>
            </a:pPr>
            <a:r>
              <a:rPr lang="en-US" sz="3200"/>
              <a:t>Tính chính xác (correctness)</a:t>
            </a:r>
            <a:endParaRPr lang="en-US" sz="3200"/>
          </a:p>
          <a:p>
            <a:pPr lvl="1">
              <a:lnSpc>
                <a:spcPct val="110000"/>
              </a:lnSpc>
            </a:pPr>
            <a:r>
              <a:rPr lang="en-US" sz="3200"/>
              <a:t>Hiệu quả của tác vụ</a:t>
            </a:r>
            <a:endParaRPr lang="en-US" sz="3200"/>
          </a:p>
          <a:p>
            <a:pPr lvl="1">
              <a:lnSpc>
                <a:spcPct val="110000"/>
              </a:lnSpc>
            </a:pPr>
            <a:r>
              <a:rPr lang="en-US" sz="3200"/>
              <a:t>Hiệu suất nén</a:t>
            </a:r>
            <a:endParaRPr lang="en-US" sz="3200"/>
          </a:p>
          <a:p>
            <a:pPr>
              <a:lnSpc>
                <a:spcPct val="110000"/>
              </a:lnSpc>
            </a:pPr>
            <a:r>
              <a:rPr lang="en-US" sz="3600"/>
              <a:t>Hai trường hợp stemming có thể không chính xác</a:t>
            </a:r>
            <a:endParaRPr lang="en-US" sz="3600"/>
          </a:p>
          <a:p>
            <a:pPr lvl="1">
              <a:lnSpc>
                <a:spcPct val="110000"/>
              </a:lnSpc>
            </a:pPr>
            <a:r>
              <a:rPr lang="en-US" sz="3200"/>
              <a:t>Over-stemming: loại bỏ quá nhiều phần của từ</a:t>
            </a:r>
            <a:endParaRPr lang="en-US" sz="3200"/>
          </a:p>
          <a:p>
            <a:pPr lvl="1">
              <a:lnSpc>
                <a:spcPct val="110000"/>
              </a:lnSpc>
            </a:pPr>
            <a:r>
              <a:rPr lang="en-US" sz="3200"/>
              <a:t>Under-stemming: loại bỏ quá ít phần của từ</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porter stemmer (1980)</a:t>
            </a:r>
            <a:endParaRPr lang="en-US"/>
          </a:p>
        </p:txBody>
      </p:sp>
      <p:sp>
        <p:nvSpPr>
          <p:cNvPr id="3" name="Content Placeholder 2"/>
          <p:cNvSpPr>
            <a:spLocks noGrp="1"/>
          </p:cNvSpPr>
          <p:nvPr>
            <p:ph sz="quarter" idx="13"/>
          </p:nvPr>
        </p:nvSpPr>
        <p:spPr/>
        <p:txBody>
          <a:bodyPr>
            <a:normAutofit fontScale="92500" lnSpcReduction="10000"/>
          </a:bodyPr>
          <a:lstStyle/>
          <a:p>
            <a:r>
              <a:rPr lang="en-US"/>
              <a:t>Bộ tách từ phổ biến nhất cho tiếng Anh, phát triển bởi Martin Porter</a:t>
            </a:r>
            <a:endParaRPr lang="en-US"/>
          </a:p>
          <a:p>
            <a:r>
              <a:rPr lang="en-US"/>
              <a:t>Rule-based stemmer: các</a:t>
            </a:r>
            <a:r>
              <a:rPr lang="vi-VN"/>
              <a:t> quy tắc chủ yếu để loại bỏ hậu tố như:</a:t>
            </a:r>
            <a:endParaRPr lang="en-US"/>
          </a:p>
          <a:p>
            <a:pPr lvl="1"/>
            <a:r>
              <a:rPr lang="en-US"/>
              <a:t>“ing” ⟶ “-”	connecting ⟶ connect</a:t>
            </a:r>
            <a:endParaRPr lang="en-US"/>
          </a:p>
          <a:p>
            <a:pPr lvl="1"/>
            <a:r>
              <a:rPr lang="en-US"/>
              <a:t>“sses” ⟶ “ss”	caresses ⟶ caress</a:t>
            </a:r>
            <a:endParaRPr lang="en-US"/>
          </a:p>
          <a:p>
            <a:pPr lvl="1"/>
            <a:r>
              <a:rPr lang="en-US"/>
              <a:t>...</a:t>
            </a:r>
            <a:endParaRPr lang="en-US"/>
          </a:p>
          <a:p>
            <a:r>
              <a:rPr lang="en-US"/>
              <a:t>Ưu điểm:</a:t>
            </a:r>
            <a:endParaRPr lang="en-US"/>
          </a:p>
          <a:p>
            <a:pPr lvl="1"/>
            <a:r>
              <a:rPr lang="vi-VN"/>
              <a:t>Tạo ra kết quả tốt nhất so với các stemmer khác và có tỷ lệ lỗi ít hơn</a:t>
            </a:r>
            <a:endParaRPr lang="en-US"/>
          </a:p>
          <a:p>
            <a:r>
              <a:rPr lang="en-US"/>
              <a:t>Hạn chế</a:t>
            </a:r>
            <a:endParaRPr lang="en-US"/>
          </a:p>
          <a:p>
            <a:pPr lvl="1"/>
            <a:r>
              <a:rPr lang="vi-VN"/>
              <a:t>Các biến thể hình thái được tạo ra không phải lúc nào cũng là từ thật (tạo ra gốc từ)</a:t>
            </a:r>
            <a:endParaRPr lang="en-US"/>
          </a:p>
          <a:p>
            <a:pPr lvl="1"/>
            <a:endParaRPr lang="en-US"/>
          </a:p>
        </p:txBody>
      </p:sp>
      <p:pic>
        <p:nvPicPr>
          <p:cNvPr id="4" name="Picture 3"/>
          <p:cNvPicPr>
            <a:picLocks noChangeAspect="1"/>
          </p:cNvPicPr>
          <p:nvPr/>
        </p:nvPicPr>
        <p:blipFill>
          <a:blip r:embed="rId1"/>
          <a:stretch>
            <a:fillRect/>
          </a:stretch>
        </p:blipFill>
        <p:spPr>
          <a:xfrm>
            <a:off x="6346580" y="2708031"/>
            <a:ext cx="2168769" cy="168398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krovetz stemmer (1993)</a:t>
            </a:r>
            <a:endParaRPr lang="en-US"/>
          </a:p>
        </p:txBody>
      </p:sp>
      <p:sp>
        <p:nvSpPr>
          <p:cNvPr id="3" name="Content Placeholder 2"/>
          <p:cNvSpPr>
            <a:spLocks noGrp="1"/>
          </p:cNvSpPr>
          <p:nvPr>
            <p:ph sz="quarter" idx="13"/>
          </p:nvPr>
        </p:nvSpPr>
        <p:spPr/>
        <p:txBody>
          <a:bodyPr>
            <a:normAutofit/>
          </a:bodyPr>
          <a:lstStyle/>
          <a:p>
            <a:r>
              <a:rPr lang="en-US" sz="3200"/>
              <a:t>Phương pháp lai kết hợp thuật toán – từ điển phát triển bởi Robert Krovetz</a:t>
            </a:r>
            <a:endParaRPr lang="en-US" sz="3200"/>
          </a:p>
          <a:p>
            <a:r>
              <a:rPr lang="en-US" sz="3200"/>
              <a:t>Từ được kiểm tra trong từ điển</a:t>
            </a:r>
            <a:endParaRPr lang="en-US" sz="3200"/>
          </a:p>
          <a:p>
            <a:pPr lvl="1"/>
            <a:r>
              <a:rPr lang="vi-VN" sz="2800"/>
              <a:t>Nếu có, để nguyên (hoặc được thay thế bằng "exception" - ngoại lệ)</a:t>
            </a:r>
            <a:endParaRPr lang="en-US" sz="2800"/>
          </a:p>
          <a:p>
            <a:pPr lvl="1"/>
            <a:r>
              <a:rPr lang="en-US" sz="2800"/>
              <a:t>Nếu không có, </a:t>
            </a:r>
            <a:r>
              <a:rPr lang="vi-VN" sz="2800"/>
              <a:t>từ được kiểm tra các hậu tố có thể được loại bỏ</a:t>
            </a:r>
            <a:endParaRPr lang="en-US" sz="2800"/>
          </a:p>
          <a:p>
            <a:pPr lvl="1"/>
            <a:r>
              <a:rPr lang="vi-VN" sz="2800"/>
              <a:t>Sau khi loại bỏ, từ điển được kiểm tra lại</a:t>
            </a:r>
            <a:endParaRPr lang="en-US" sz="2800"/>
          </a:p>
        </p:txBody>
      </p:sp>
      <p:pic>
        <p:nvPicPr>
          <p:cNvPr id="4" name="Picture 3"/>
          <p:cNvPicPr>
            <a:picLocks noChangeAspect="1"/>
          </p:cNvPicPr>
          <p:nvPr/>
        </p:nvPicPr>
        <p:blipFill>
          <a:blip r:embed="rId1"/>
          <a:stretch>
            <a:fillRect/>
          </a:stretch>
        </p:blipFill>
        <p:spPr>
          <a:xfrm>
            <a:off x="7596554" y="4307597"/>
            <a:ext cx="1368968" cy="20571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lemmatization</a:t>
            </a:r>
            <a:endParaRPr lang="en-US"/>
          </a:p>
        </p:txBody>
      </p:sp>
      <p:sp>
        <p:nvSpPr>
          <p:cNvPr id="3" name="Content Placeholder 2"/>
          <p:cNvSpPr>
            <a:spLocks noGrp="1"/>
          </p:cNvSpPr>
          <p:nvPr>
            <p:ph sz="quarter" idx="13"/>
          </p:nvPr>
        </p:nvSpPr>
        <p:spPr/>
        <p:txBody>
          <a:bodyPr>
            <a:normAutofit lnSpcReduction="10000"/>
          </a:bodyPr>
          <a:lstStyle/>
          <a:p>
            <a:r>
              <a:rPr lang="en-US"/>
              <a:t>Khử các dạng biến tố/biến thể về dạng cơ sở</a:t>
            </a:r>
            <a:endParaRPr lang="en-US"/>
          </a:p>
          <a:p>
            <a:pPr lvl="1"/>
            <a:r>
              <a:rPr lang="en-US"/>
              <a:t>am, are, is ⟶ be</a:t>
            </a:r>
            <a:endParaRPr lang="en-US"/>
          </a:p>
          <a:p>
            <a:pPr lvl="1"/>
            <a:r>
              <a:rPr lang="en-US"/>
              <a:t>car, cars, car’s, cars’ ⟶ car</a:t>
            </a:r>
            <a:endParaRPr lang="en-US"/>
          </a:p>
          <a:p>
            <a:pPr lvl="1"/>
            <a:r>
              <a:rPr lang="en-US"/>
              <a:t>the boy's cars are different colors ⟶ the boy car be different color</a:t>
            </a:r>
            <a:endParaRPr lang="en-US"/>
          </a:p>
          <a:p>
            <a:r>
              <a:rPr lang="en-US"/>
              <a:t>Stemming:</a:t>
            </a:r>
            <a:endParaRPr lang="en-US"/>
          </a:p>
          <a:p>
            <a:pPr lvl="1"/>
            <a:r>
              <a:rPr lang="vi-VN"/>
              <a:t>một quá trình</a:t>
            </a:r>
            <a:r>
              <a:rPr lang="en-US"/>
              <a:t> trích</a:t>
            </a:r>
            <a:r>
              <a:rPr lang="vi-VN"/>
              <a:t> các gốc bằng cách loại bỏ một vài ký tự cuối cùng khỏi một từ, thường dẫn đến ý nghĩa và chính tả không chính xác</a:t>
            </a:r>
            <a:endParaRPr lang="en-US"/>
          </a:p>
          <a:p>
            <a:r>
              <a:rPr lang="en-US"/>
              <a:t>Lemmatization</a:t>
            </a:r>
            <a:endParaRPr lang="en-US"/>
          </a:p>
          <a:p>
            <a:pPr lvl="1"/>
            <a:r>
              <a:rPr lang="vi-VN"/>
              <a:t>xem xét ngữ cảnh và chuyển đổi từ về dạng cơ sở có ý nghĩa của nó</a:t>
            </a:r>
            <a:r>
              <a:rPr lang="en-US"/>
              <a:t>, được gọi là lemma</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stop words</a:t>
            </a:r>
            <a:endParaRPr lang="en-US"/>
          </a:p>
        </p:txBody>
      </p:sp>
      <p:sp>
        <p:nvSpPr>
          <p:cNvPr id="3" name="Content Placeholder 2"/>
          <p:cNvSpPr>
            <a:spLocks noGrp="1"/>
          </p:cNvSpPr>
          <p:nvPr>
            <p:ph sz="quarter" idx="13"/>
          </p:nvPr>
        </p:nvSpPr>
        <p:spPr/>
        <p:txBody>
          <a:bodyPr>
            <a:normAutofit fontScale="92500" lnSpcReduction="10000"/>
          </a:bodyPr>
          <a:lstStyle/>
          <a:p>
            <a:r>
              <a:rPr lang="vi-VN" sz="3200"/>
              <a:t>Loại bỏ các từ phổ biến, thường xuất hiện trong nhiều văn bản và ít mang thông tin ngữ nghĩa quan trọng, khỏi quá trình xử lý ngôn ngữ tự nhiên.</a:t>
            </a:r>
            <a:endParaRPr lang="en-US" sz="3200"/>
          </a:p>
          <a:p>
            <a:pPr lvl="1"/>
            <a:r>
              <a:rPr lang="en-US" sz="2800"/>
              <a:t>Các từ là function word (trợ từ) giúp hình thành cấu trúc câu: the, of, and, to,...</a:t>
            </a:r>
            <a:endParaRPr lang="en-US" sz="2800"/>
          </a:p>
          <a:p>
            <a:pPr lvl="1"/>
            <a:r>
              <a:rPr lang="en-US" sz="2800"/>
              <a:t>Đối với một ứng dụng, có thể xây dựng danh sách stop words (từ dừng) dành riêng cho miền</a:t>
            </a:r>
            <a:endParaRPr lang="en-US" sz="2800"/>
          </a:p>
          <a:p>
            <a:pPr lvl="1"/>
            <a:r>
              <a:rPr lang="vi-VN" sz="2800"/>
              <a:t>Tại sao chúng ta cần loại bỏ stop words?</a:t>
            </a:r>
            <a:endParaRPr lang="en-US" sz="2800"/>
          </a:p>
          <a:p>
            <a:pPr lvl="2"/>
            <a:r>
              <a:rPr lang="vi-VN" sz="2400"/>
              <a:t>Giảm kích thước tệp chỉ mục (hoặc dữ liệu)</a:t>
            </a:r>
            <a:endParaRPr lang="en-US" sz="2400"/>
          </a:p>
          <a:p>
            <a:pPr lvl="2"/>
            <a:r>
              <a:rPr lang="vi-VN" sz="2400"/>
              <a:t>Thường không có ảnh hưởng đến hiệu quả của nhiệm vụ NLP, và thậm chí có thể cải thiện nó</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token normalization</a:t>
            </a:r>
            <a:endParaRPr lang="en-US"/>
          </a:p>
        </p:txBody>
      </p:sp>
      <p:sp>
        <p:nvSpPr>
          <p:cNvPr id="3" name="Content Placeholder 2"/>
          <p:cNvSpPr>
            <a:spLocks noGrp="1"/>
          </p:cNvSpPr>
          <p:nvPr>
            <p:ph sz="quarter" idx="13"/>
          </p:nvPr>
        </p:nvSpPr>
        <p:spPr/>
        <p:txBody>
          <a:bodyPr>
            <a:normAutofit/>
          </a:bodyPr>
          <a:lstStyle/>
          <a:p>
            <a:r>
              <a:rPr lang="en-US" sz="3200"/>
              <a:t>Chuẩn hóa token/term: giảm token về dạng chính tắc (tạo các lớp tương đương)</a:t>
            </a:r>
            <a:endParaRPr lang="en-US" sz="3200"/>
          </a:p>
          <a:p>
            <a:pPr lvl="1"/>
            <a:r>
              <a:rPr lang="en-US" sz="2800"/>
              <a:t>Xóa dấu chấm để tạo thành một term</a:t>
            </a:r>
            <a:endParaRPr lang="en-US" sz="2800"/>
          </a:p>
          <a:p>
            <a:pPr lvl="1"/>
            <a:r>
              <a:rPr lang="en-US" sz="2800"/>
              <a:t>Xóa dấu gạch ngang để tạo thành một term</a:t>
            </a:r>
            <a:endParaRPr lang="en-US" sz="2800"/>
          </a:p>
          <a:p>
            <a:pPr lvl="1"/>
            <a:r>
              <a:rPr lang="vi-VN" sz="2800"/>
              <a:t>Duy trì mối quan hệ giữa các token chưa chuẩn hóa</a:t>
            </a:r>
            <a:endParaRPr lang="en-US" sz="2800"/>
          </a:p>
          <a:p>
            <a:pPr lvl="1"/>
            <a:r>
              <a:rPr lang="en-US" sz="2800"/>
              <a:t>Chính tả của tiếng Anh  - Anh và Anh – Mỹ</a:t>
            </a:r>
            <a:endParaRPr lang="en-US" sz="2800"/>
          </a:p>
          <a:p>
            <a:pPr lvl="1"/>
            <a:r>
              <a:rPr lang="en-US" sz="2800"/>
              <a:t>Các ngôn ngữ khác</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quy trình xử lý dữ liệu trong nlp</a:t>
            </a:r>
            <a:endParaRPr lang="en-US"/>
          </a:p>
        </p:txBody>
      </p:sp>
      <p:sp>
        <p:nvSpPr>
          <p:cNvPr id="9" name="Content Placeholder 8"/>
          <p:cNvSpPr>
            <a:spLocks noGrp="1"/>
          </p:cNvSpPr>
          <p:nvPr>
            <p:ph sz="quarter" idx="13"/>
          </p:nvPr>
        </p:nvSpPr>
        <p:spPr/>
        <p:txBody>
          <a:bodyPr>
            <a:normAutofit fontScale="77500" lnSpcReduction="20000"/>
          </a:bodyPr>
          <a:lstStyle/>
          <a:p>
            <a:pPr algn="just">
              <a:lnSpc>
                <a:spcPct val="120000"/>
              </a:lnSpc>
            </a:pPr>
            <a:r>
              <a:rPr lang="en-US"/>
              <a:t>Trước khi thực hiện một tác vụ nào trong quá trình xử lý ngôn ngữ tự nhiên một văn bản nào đó thì văn bản đó phải được chuẩn hóa (normalized)</a:t>
            </a:r>
            <a:endParaRPr lang="en-US"/>
          </a:p>
          <a:p>
            <a:pPr algn="just">
              <a:lnSpc>
                <a:spcPct val="120000"/>
              </a:lnSpc>
            </a:pPr>
            <a:r>
              <a:rPr lang="en-US"/>
              <a:t>Ba tác vụ thường được áp dụng trong một tiến trình chuẩn hóa</a:t>
            </a:r>
            <a:endParaRPr lang="en-US"/>
          </a:p>
          <a:p>
            <a:pPr lvl="1" algn="just">
              <a:lnSpc>
                <a:spcPct val="120000"/>
              </a:lnSpc>
            </a:pPr>
            <a:r>
              <a:rPr lang="en-US"/>
              <a:t>Phân đoạn (segmenting)/tách từ (tokenizing) từ văn bản liên tục</a:t>
            </a:r>
            <a:endParaRPr lang="en-US"/>
          </a:p>
          <a:p>
            <a:pPr lvl="1" algn="just">
              <a:lnSpc>
                <a:spcPct val="120000"/>
              </a:lnSpc>
            </a:pPr>
            <a:r>
              <a:rPr lang="en-US"/>
              <a:t>Chuẩn hóa định dạng từ (normalizing word format)</a:t>
            </a:r>
            <a:endParaRPr lang="en-US"/>
          </a:p>
          <a:p>
            <a:pPr lvl="1" algn="just">
              <a:lnSpc>
                <a:spcPct val="120000"/>
              </a:lnSpc>
            </a:pPr>
            <a:r>
              <a:rPr lang="en-US"/>
              <a:t>Phân đoạn câu trong văn bản liên tục</a:t>
            </a:r>
            <a:endParaRPr lang="en-US"/>
          </a:p>
          <a:p>
            <a:pPr algn="just">
              <a:lnSpc>
                <a:spcPct val="120000"/>
              </a:lnSpc>
            </a:pPr>
            <a:r>
              <a:rPr lang="vi-VN"/>
              <a:t>Một quy trình xử lý ngôn ngữ tự nhiên (NLP) điển hình bao gồm xử lý văn bản, trích xuất đặc trưng và ra quyết định.</a:t>
            </a:r>
            <a:endParaRPr lang="en-US"/>
          </a:p>
          <a:p>
            <a:pPr algn="just">
              <a:lnSpc>
                <a:spcPct val="120000"/>
              </a:lnSpc>
            </a:pPr>
            <a:r>
              <a:rPr lang="vi-VN"/>
              <a:t>Tất cả các bước này có thể áp dụng các kỹ thuật NLP cổ điển, học máy hoặc mạng nơ-ron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trình xử lý điển hình</a:t>
            </a:r>
            <a:endParaRPr lang="en-US"/>
          </a:p>
        </p:txBody>
      </p:sp>
      <p:pic>
        <p:nvPicPr>
          <p:cNvPr id="5" name="Content Placeholder 4"/>
          <p:cNvPicPr>
            <a:picLocks noGrp="1" noChangeAspect="1"/>
          </p:cNvPicPr>
          <p:nvPr>
            <p:ph sz="quarter" idx="13"/>
          </p:nvPr>
        </p:nvPicPr>
        <p:blipFill>
          <a:blip r:embed="rId1">
            <a:extLst>
              <a:ext uri="{28A0092B-C50C-407E-A947-70E740481C1C}">
                <a14:useLocalDpi xmlns:a14="http://schemas.microsoft.com/office/drawing/2010/main" val="0"/>
              </a:ext>
            </a:extLst>
          </a:blip>
          <a:stretch>
            <a:fillRect/>
          </a:stretch>
        </p:blipFill>
        <p:spPr>
          <a:xfrm>
            <a:off x="257800" y="1408077"/>
            <a:ext cx="8459130" cy="4758261"/>
          </a:xfrm>
        </p:spPr>
      </p:pic>
      <p:sp>
        <p:nvSpPr>
          <p:cNvPr id="6" name="TextBox 5"/>
          <p:cNvSpPr txBox="1"/>
          <p:nvPr/>
        </p:nvSpPr>
        <p:spPr>
          <a:xfrm>
            <a:off x="0" y="6337753"/>
            <a:ext cx="10515599" cy="430887"/>
          </a:xfrm>
          <a:prstGeom prst="rect">
            <a:avLst/>
          </a:prstGeom>
          <a:noFill/>
        </p:spPr>
        <p:txBody>
          <a:bodyPr wrap="square" rtlCol="0">
            <a:spAutoFit/>
          </a:bodyPr>
          <a:lstStyle/>
          <a:p>
            <a:r>
              <a:rPr lang="en-US" sz="1100" i="1"/>
              <a:t>Sanjay Kumar. 2024. “Steps of the NLP Pipeline”. Linkedin, Jul 2024. Accessed 2025-01-03.</a:t>
            </a:r>
            <a:endParaRPr lang="en-US" sz="1100" i="1"/>
          </a:p>
          <a:p>
            <a:r>
              <a:rPr lang="en-US" sz="1100" i="1"/>
              <a:t>https://www.linkedin.com/pulse/steps-nlp-pipeline-sanjay-kumar-mba-ms-phd-dmdfc</a:t>
            </a:r>
            <a:endParaRPr lang="en-US" sz="1100"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phân đoạn câu (sentence segmentation)</a:t>
            </a:r>
            <a:endParaRPr lang="en-US" sz="3600"/>
          </a:p>
        </p:txBody>
      </p:sp>
      <p:sp>
        <p:nvSpPr>
          <p:cNvPr id="3" name="Content Placeholder 2"/>
          <p:cNvSpPr>
            <a:spLocks noGrp="1"/>
          </p:cNvSpPr>
          <p:nvPr>
            <p:ph sz="quarter" idx="13"/>
          </p:nvPr>
        </p:nvSpPr>
        <p:spPr/>
        <p:txBody>
          <a:bodyPr>
            <a:normAutofit/>
          </a:bodyPr>
          <a:lstStyle/>
          <a:p>
            <a:pPr>
              <a:lnSpc>
                <a:spcPct val="110000"/>
              </a:lnSpc>
            </a:pPr>
            <a:r>
              <a:rPr lang="en-US"/>
              <a:t>Mục đích: Chia một văn bản thành các câu riêng lẻ.</a:t>
            </a:r>
            <a:endParaRPr lang="en-US"/>
          </a:p>
          <a:p>
            <a:pPr>
              <a:lnSpc>
                <a:spcPct val="110000"/>
              </a:lnSpc>
            </a:pPr>
            <a:r>
              <a:rPr lang="en-US"/>
              <a:t>Phân đoạn câu: Xác định ranh giới câu bằng cách sử dụng các dấu chấm câu (punctuation marks) như dấu chấm (period), dấu chấm hỏi (question mark), dấu chấm than (exclamation point).</a:t>
            </a:r>
            <a:endParaRPr lang="en-US"/>
          </a:p>
          <a:p>
            <a:pPr>
              <a:lnSpc>
                <a:spcPct val="110000"/>
              </a:lnSpc>
            </a:pPr>
            <a:r>
              <a:rPr lang="vi-VN"/>
              <a:t>Bước này rất cần thiết để hiểu ngữ cảnh và cấu trúc của văn bản. Bằng cách chia nhỏ văn bản thành các câu, mỗi câu có thể được xử lý riêng lẻ, đơn giản hóa việc phân tích.</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tokenization</a:t>
            </a:r>
            <a:endParaRPr lang="en-US"/>
          </a:p>
        </p:txBody>
      </p:sp>
      <p:sp>
        <p:nvSpPr>
          <p:cNvPr id="3" name="Content Placeholder 2"/>
          <p:cNvSpPr>
            <a:spLocks noGrp="1"/>
          </p:cNvSpPr>
          <p:nvPr>
            <p:ph sz="quarter" idx="13"/>
          </p:nvPr>
        </p:nvSpPr>
        <p:spPr/>
        <p:txBody>
          <a:bodyPr>
            <a:normAutofit fontScale="77500" lnSpcReduction="20000"/>
          </a:bodyPr>
          <a:lstStyle/>
          <a:p>
            <a:pPr>
              <a:lnSpc>
                <a:spcPct val="110000"/>
              </a:lnSpc>
            </a:pPr>
            <a:r>
              <a:rPr lang="en-US" sz="3200"/>
              <a:t>Chia nhỏ câu thành các từ hoặc token riêng lẻ.</a:t>
            </a:r>
            <a:endParaRPr lang="en-US" sz="3200"/>
          </a:p>
          <a:p>
            <a:pPr>
              <a:lnSpc>
                <a:spcPct val="110000"/>
              </a:lnSpc>
            </a:pPr>
            <a:r>
              <a:rPr lang="vi-VN" sz="3200"/>
              <a:t>Văn bản được chia dựa trên khoảng trắng và dấu chấm câu.</a:t>
            </a:r>
            <a:endParaRPr lang="en-US" sz="3200"/>
          </a:p>
          <a:p>
            <a:pPr lvl="1">
              <a:lnSpc>
                <a:spcPct val="110000"/>
              </a:lnSpc>
            </a:pPr>
            <a:r>
              <a:rPr lang="en-US" sz="2800"/>
              <a:t>Tokenization nâng cao có thể xử lý các từ viết tắt (ví dụ: "don't" trở thành "do" và "n't") và từ ghép (ví dụ: "New York")</a:t>
            </a:r>
            <a:endParaRPr lang="en-US" sz="2800"/>
          </a:p>
          <a:p>
            <a:pPr>
              <a:lnSpc>
                <a:spcPct val="110000"/>
              </a:lnSpc>
            </a:pPr>
            <a:r>
              <a:rPr lang="en-US" sz="3200"/>
              <a:t>Tokenization </a:t>
            </a:r>
            <a:r>
              <a:rPr lang="vi-VN" sz="3200"/>
              <a:t>giúp xác định các đơn vị có ý nghĩa trong văn bản, giúp phân tích và xử lý dễ dàng hơn</a:t>
            </a:r>
            <a:endParaRPr lang="en-US" sz="3200"/>
          </a:p>
          <a:p>
            <a:pPr>
              <a:lnSpc>
                <a:spcPct val="110000"/>
              </a:lnSpc>
            </a:pPr>
            <a:r>
              <a:rPr lang="en-US" sz="3200"/>
              <a:t>Tokenization có thể được phân loại:</a:t>
            </a:r>
            <a:endParaRPr lang="en-US" sz="3200"/>
          </a:p>
          <a:p>
            <a:pPr lvl="1">
              <a:lnSpc>
                <a:spcPct val="110000"/>
              </a:lnSpc>
            </a:pPr>
            <a:r>
              <a:rPr lang="en-US" sz="2800"/>
              <a:t>Word tokenization</a:t>
            </a:r>
            <a:endParaRPr lang="en-US" sz="2800"/>
          </a:p>
          <a:p>
            <a:pPr lvl="1">
              <a:lnSpc>
                <a:spcPct val="110000"/>
              </a:lnSpc>
            </a:pPr>
            <a:r>
              <a:rPr lang="en-US" sz="2800"/>
              <a:t>Character tokenization</a:t>
            </a:r>
            <a:endParaRPr lang="en-US" sz="2800"/>
          </a:p>
          <a:p>
            <a:pPr lvl="1">
              <a:lnSpc>
                <a:spcPct val="110000"/>
              </a:lnSpc>
            </a:pPr>
            <a:r>
              <a:rPr lang="en-US" sz="2800"/>
              <a:t>Subword tokenization</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tokenization</a:t>
            </a:r>
            <a:endParaRPr lang="en-US"/>
          </a:p>
        </p:txBody>
      </p:sp>
      <p:sp>
        <p:nvSpPr>
          <p:cNvPr id="3" name="Content Placeholder 2"/>
          <p:cNvSpPr>
            <a:spLocks noGrp="1"/>
          </p:cNvSpPr>
          <p:nvPr>
            <p:ph sz="quarter" idx="13"/>
          </p:nvPr>
        </p:nvSpPr>
        <p:spPr/>
        <p:txBody>
          <a:bodyPr>
            <a:normAutofit lnSpcReduction="10000"/>
          </a:bodyPr>
          <a:lstStyle/>
          <a:p>
            <a:pPr>
              <a:lnSpc>
                <a:spcPct val="100000"/>
              </a:lnSpc>
            </a:pPr>
            <a:r>
              <a:rPr lang="en-US" sz="3200" b="1">
                <a:solidFill>
                  <a:srgbClr val="0070C0"/>
                </a:solidFill>
              </a:rPr>
              <a:t>Token:</a:t>
            </a:r>
            <a:endParaRPr lang="en-US" sz="3200" b="1">
              <a:solidFill>
                <a:srgbClr val="0070C0"/>
              </a:solidFill>
            </a:endParaRPr>
          </a:p>
          <a:p>
            <a:pPr lvl="1">
              <a:lnSpc>
                <a:spcPct val="100000"/>
              </a:lnSpc>
            </a:pPr>
            <a:r>
              <a:rPr lang="en-US" sz="2800"/>
              <a:t>Thể hiện của chuỗi các ký tự trong một tài liệu cụ thể (được nhóm lại thành một đơn vị ngữ nghĩa hữu ích)</a:t>
            </a:r>
            <a:endParaRPr lang="en-US" sz="2800"/>
          </a:p>
          <a:p>
            <a:pPr>
              <a:lnSpc>
                <a:spcPct val="100000"/>
              </a:lnSpc>
            </a:pPr>
            <a:r>
              <a:rPr lang="en-US" sz="3200" b="1">
                <a:solidFill>
                  <a:srgbClr val="0070C0"/>
                </a:solidFill>
              </a:rPr>
              <a:t>Type:</a:t>
            </a:r>
            <a:endParaRPr lang="en-US" sz="3200" b="1">
              <a:solidFill>
                <a:srgbClr val="0070C0"/>
              </a:solidFill>
            </a:endParaRPr>
          </a:p>
          <a:p>
            <a:pPr lvl="1">
              <a:lnSpc>
                <a:spcPct val="100000"/>
              </a:lnSpc>
            </a:pPr>
            <a:r>
              <a:rPr lang="en-US" sz="2800"/>
              <a:t>Lớp tất cả các token chứa cùng một chuỗi ký tự</a:t>
            </a:r>
            <a:endParaRPr lang="en-US" sz="2800"/>
          </a:p>
          <a:p>
            <a:pPr>
              <a:lnSpc>
                <a:spcPct val="100000"/>
              </a:lnSpc>
            </a:pPr>
            <a:r>
              <a:rPr lang="en-US" sz="3200" b="1">
                <a:solidFill>
                  <a:srgbClr val="0070C0"/>
                </a:solidFill>
              </a:rPr>
              <a:t>Term:</a:t>
            </a:r>
            <a:endParaRPr lang="en-US" sz="3200" b="1">
              <a:solidFill>
                <a:srgbClr val="0070C0"/>
              </a:solidFill>
            </a:endParaRPr>
          </a:p>
          <a:p>
            <a:pPr lvl="1">
              <a:lnSpc>
                <a:spcPct val="100000"/>
              </a:lnSpc>
            </a:pPr>
            <a:r>
              <a:rPr lang="en-US" sz="2800"/>
              <a:t>Một type </a:t>
            </a:r>
            <a:r>
              <a:rPr lang="vi-VN" sz="2800"/>
              <a:t>(có thể được chuẩn hóa) được bao gồm trong </a:t>
            </a:r>
            <a:r>
              <a:rPr lang="en-US" sz="2800"/>
              <a:t>corpus dictionary</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Word tokenization</a:t>
            </a:r>
            <a:endParaRPr lang="en-US"/>
          </a:p>
        </p:txBody>
      </p:sp>
      <p:sp>
        <p:nvSpPr>
          <p:cNvPr id="3" name="Content Placeholder 2"/>
          <p:cNvSpPr>
            <a:spLocks noGrp="1"/>
          </p:cNvSpPr>
          <p:nvPr>
            <p:ph sz="quarter" idx="13"/>
          </p:nvPr>
        </p:nvSpPr>
        <p:spPr/>
        <p:txBody>
          <a:bodyPr>
            <a:normAutofit fontScale="92500" lnSpcReduction="10000"/>
          </a:bodyPr>
          <a:lstStyle/>
          <a:p>
            <a:pPr>
              <a:lnSpc>
                <a:spcPct val="110000"/>
              </a:lnSpc>
            </a:pPr>
            <a:r>
              <a:rPr lang="en-US" b="1" i="1"/>
              <a:t>Phương pháp</a:t>
            </a:r>
            <a:endParaRPr lang="en-US" b="1" i="1"/>
          </a:p>
          <a:p>
            <a:pPr lvl="1">
              <a:lnSpc>
                <a:spcPct val="110000"/>
              </a:lnSpc>
            </a:pPr>
            <a:r>
              <a:rPr lang="en-US"/>
              <a:t>Tách văn bản dựa trên khoảng cách</a:t>
            </a:r>
            <a:endParaRPr lang="en-US"/>
          </a:p>
          <a:p>
            <a:pPr lvl="1">
              <a:lnSpc>
                <a:spcPct val="110000"/>
              </a:lnSpc>
            </a:pPr>
            <a:r>
              <a:rPr lang="en-US"/>
              <a:t>Có thể sử dụng các dấu phân cách khác</a:t>
            </a:r>
            <a:endParaRPr lang="en-US"/>
          </a:p>
          <a:p>
            <a:pPr>
              <a:lnSpc>
                <a:spcPct val="110000"/>
              </a:lnSpc>
            </a:pPr>
            <a:r>
              <a:rPr lang="en-US" b="1" i="1"/>
              <a:t>Ưu điểm</a:t>
            </a:r>
            <a:endParaRPr lang="en-US" b="1" i="1"/>
          </a:p>
          <a:p>
            <a:pPr lvl="1">
              <a:lnSpc>
                <a:spcPct val="110000"/>
              </a:lnSpc>
            </a:pPr>
            <a:r>
              <a:rPr lang="en-US"/>
              <a:t>Dễ thực hiện</a:t>
            </a:r>
            <a:endParaRPr lang="en-US"/>
          </a:p>
          <a:p>
            <a:pPr>
              <a:lnSpc>
                <a:spcPct val="110000"/>
              </a:lnSpc>
            </a:pPr>
            <a:r>
              <a:rPr lang="en-US" b="1" i="1"/>
              <a:t>Hạn chế</a:t>
            </a:r>
            <a:endParaRPr lang="en-US" b="1" i="1"/>
          </a:p>
          <a:p>
            <a:pPr lvl="1">
              <a:lnSpc>
                <a:spcPct val="110000"/>
              </a:lnSpc>
            </a:pPr>
            <a:r>
              <a:rPr lang="en-US"/>
              <a:t>Nguy cơ bị thiếu từ</a:t>
            </a:r>
            <a:endParaRPr lang="en-US"/>
          </a:p>
          <a:p>
            <a:pPr lvl="1">
              <a:lnSpc>
                <a:spcPct val="110000"/>
              </a:lnSpc>
            </a:pPr>
            <a:r>
              <a:rPr lang="en-US"/>
              <a:t>Các ngôn ngữ khác (vd: Chinese) không có khoảng trắng</a:t>
            </a:r>
            <a:endParaRPr lang="en-US"/>
          </a:p>
          <a:p>
            <a:pPr lvl="1">
              <a:lnSpc>
                <a:spcPct val="110000"/>
              </a:lnSpc>
            </a:pPr>
            <a:r>
              <a:rPr lang="en-US"/>
              <a:t>Kích thước từ vựng lớn</a:t>
            </a:r>
            <a:endParaRPr lang="en-US"/>
          </a:p>
          <a:p>
            <a:pPr lvl="1">
              <a:lnSpc>
                <a:spcPct val="110000"/>
              </a:lnSpc>
            </a:pPr>
            <a:r>
              <a:rPr lang="vi-VN"/>
              <a:t>Các từ bị viết sai chính tả sẽ được coi là một token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character tokenization</a:t>
            </a:r>
            <a:endParaRPr lang="en-US"/>
          </a:p>
        </p:txBody>
      </p:sp>
      <p:sp>
        <p:nvSpPr>
          <p:cNvPr id="3" name="Content Placeholder 2"/>
          <p:cNvSpPr>
            <a:spLocks noGrp="1"/>
          </p:cNvSpPr>
          <p:nvPr>
            <p:ph sz="quarter" idx="13"/>
          </p:nvPr>
        </p:nvSpPr>
        <p:spPr/>
        <p:txBody>
          <a:bodyPr>
            <a:normAutofit fontScale="92500" lnSpcReduction="20000"/>
          </a:bodyPr>
          <a:lstStyle/>
          <a:p>
            <a:pPr>
              <a:lnSpc>
                <a:spcPct val="110000"/>
              </a:lnSpc>
            </a:pPr>
            <a:r>
              <a:rPr lang="en-US" sz="3200"/>
              <a:t>Tách văn bản thành các ký tự riêng lẻ</a:t>
            </a:r>
            <a:endParaRPr lang="en-US" sz="3200"/>
          </a:p>
          <a:p>
            <a:pPr>
              <a:lnSpc>
                <a:spcPct val="110000"/>
              </a:lnSpc>
            </a:pPr>
            <a:r>
              <a:rPr lang="en-US" sz="3200" b="1" i="1"/>
              <a:t>Ưu điểm</a:t>
            </a:r>
            <a:endParaRPr lang="en-US" sz="3200" b="1" i="1"/>
          </a:p>
          <a:p>
            <a:pPr lvl="1">
              <a:lnSpc>
                <a:spcPct val="110000"/>
              </a:lnSpc>
            </a:pPr>
            <a:r>
              <a:rPr lang="en-US" sz="2800"/>
              <a:t>Sẽ có rất ít hoặc không có từ không rõ ràng</a:t>
            </a:r>
            <a:endParaRPr lang="en-US" sz="2800"/>
          </a:p>
          <a:p>
            <a:pPr lvl="1">
              <a:lnSpc>
                <a:spcPct val="110000"/>
              </a:lnSpc>
            </a:pPr>
            <a:r>
              <a:rPr lang="en-US" sz="2800"/>
              <a:t>Hữu ích cho các ngôn ngữ mà ký tự mang thông tin</a:t>
            </a:r>
            <a:endParaRPr lang="en-US" sz="2800"/>
          </a:p>
          <a:p>
            <a:pPr lvl="1">
              <a:lnSpc>
                <a:spcPct val="110000"/>
              </a:lnSpc>
            </a:pPr>
            <a:r>
              <a:rPr lang="vi-VN" sz="2800"/>
              <a:t>Ít token hơn</a:t>
            </a:r>
            <a:endParaRPr lang="en-US" sz="2800"/>
          </a:p>
          <a:p>
            <a:pPr lvl="1">
              <a:lnSpc>
                <a:spcPct val="110000"/>
              </a:lnSpc>
            </a:pPr>
            <a:r>
              <a:rPr lang="en-US" sz="2800"/>
              <a:t>Dễ thực hiện</a:t>
            </a:r>
            <a:endParaRPr lang="en-US" sz="2800"/>
          </a:p>
          <a:p>
            <a:pPr>
              <a:lnSpc>
                <a:spcPct val="110000"/>
              </a:lnSpc>
            </a:pPr>
            <a:r>
              <a:rPr lang="en-US" sz="3200" b="1" i="1"/>
              <a:t>Hạn chế</a:t>
            </a:r>
            <a:endParaRPr lang="en-US" sz="3200" b="1" i="1"/>
          </a:p>
          <a:p>
            <a:pPr lvl="1">
              <a:lnSpc>
                <a:spcPct val="110000"/>
              </a:lnSpc>
            </a:pPr>
            <a:r>
              <a:rPr lang="vi-VN" sz="2800"/>
              <a:t>Một ký tự thường không có nghĩa</a:t>
            </a:r>
            <a:endParaRPr lang="en-US" sz="2800"/>
          </a:p>
          <a:p>
            <a:pPr lvl="1">
              <a:lnSpc>
                <a:spcPct val="110000"/>
              </a:lnSpc>
            </a:pPr>
            <a:r>
              <a:rPr lang="vi-VN" sz="2800"/>
              <a:t>Chuỗi lớn hơn để được xử lý bởi các mô hình</a:t>
            </a:r>
            <a:endParaRPr lang="en-US" sz="2800"/>
          </a:p>
        </p:txBody>
      </p:sp>
      <p:pic>
        <p:nvPicPr>
          <p:cNvPr id="5" name="Picture 4"/>
          <p:cNvPicPr>
            <a:picLocks noChangeAspect="1"/>
          </p:cNvPicPr>
          <p:nvPr/>
        </p:nvPicPr>
        <p:blipFill>
          <a:blip r:embed="rId1"/>
          <a:stretch>
            <a:fillRect/>
          </a:stretch>
        </p:blipFill>
        <p:spPr>
          <a:xfrm>
            <a:off x="4190395" y="3552757"/>
            <a:ext cx="4324954" cy="9716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Subword tokenization</a:t>
            </a:r>
            <a:endParaRPr lang="en-US"/>
          </a:p>
        </p:txBody>
      </p:sp>
      <p:sp>
        <p:nvSpPr>
          <p:cNvPr id="3" name="Content Placeholder 2"/>
          <p:cNvSpPr>
            <a:spLocks noGrp="1"/>
          </p:cNvSpPr>
          <p:nvPr>
            <p:ph sz="quarter" idx="13"/>
          </p:nvPr>
        </p:nvSpPr>
        <p:spPr/>
        <p:txBody>
          <a:bodyPr>
            <a:normAutofit fontScale="92500" lnSpcReduction="10000"/>
          </a:bodyPr>
          <a:lstStyle/>
          <a:p>
            <a:r>
              <a:rPr lang="en-US"/>
              <a:t>Phương pháp</a:t>
            </a:r>
            <a:endParaRPr lang="en-US"/>
          </a:p>
          <a:p>
            <a:pPr lvl="1"/>
            <a:r>
              <a:rPr lang="vi-VN"/>
              <a:t>Các từ được sử dụng thường xuyên không nên được chia thành các subword nhỏ hơn</a:t>
            </a:r>
            <a:endParaRPr lang="en-US"/>
          </a:p>
          <a:p>
            <a:pPr lvl="1"/>
            <a:r>
              <a:rPr lang="vi-VN"/>
              <a:t>Các từ hiếm gặp nên được phân tách thành các subword có ý nghĩa</a:t>
            </a:r>
            <a:endParaRPr lang="en-US"/>
          </a:p>
          <a:p>
            <a:pPr lvl="1"/>
            <a:r>
              <a:rPr lang="en-US"/>
              <a:t>Sử dụng một ký hiệu đặc biệt để chỉ định từ nào là bắt đầu của token và từ nào là hoàn chỉnh với bắt đầu của token</a:t>
            </a:r>
            <a:endParaRPr lang="en-US"/>
          </a:p>
          <a:p>
            <a:pPr lvl="1"/>
            <a:r>
              <a:rPr lang="vi-VN"/>
              <a:t>Các phương pháp hiện đại cho NLP và IR dựa vào loại này</a:t>
            </a:r>
            <a:endParaRPr lang="en-US"/>
          </a:p>
          <a:p>
            <a:r>
              <a:rPr lang="en-US" b="1" i="1"/>
              <a:t>Ưu điểm</a:t>
            </a:r>
            <a:endParaRPr lang="en-US" b="1" i="1"/>
          </a:p>
          <a:p>
            <a:pPr lvl="1"/>
            <a:r>
              <a:rPr lang="en-US"/>
              <a:t>Giải quyết vấn đề out-of-vocabulary</a:t>
            </a:r>
            <a:endParaRPr lang="en-US"/>
          </a:p>
          <a:p>
            <a:pPr lvl="1"/>
            <a:r>
              <a:rPr lang="en-US"/>
              <a:t>Quản lý kích thước từ vựng</a:t>
            </a:r>
            <a:endParaRPr lang="en-US"/>
          </a:p>
          <a:p>
            <a:r>
              <a:rPr lang="en-US" b="1" i="1"/>
              <a:t>Hạn chế</a:t>
            </a:r>
            <a:endParaRPr lang="en-US" b="1" i="1"/>
          </a:p>
          <a:p>
            <a:pPr lvl="1"/>
            <a:r>
              <a:rPr lang="vi-VN"/>
              <a:t>Lược đồ mới và cần nhiều khám phá hơn</a:t>
            </a:r>
            <a:endParaRPr lang="en-US"/>
          </a:p>
        </p:txBody>
      </p:sp>
    </p:spTree>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E60708A-6461-4D7F-883F-7E25D731D326}">
  <ds:schemaRefs/>
</ds:datastoreItem>
</file>

<file path=customXml/itemProps2.xml><?xml version="1.0" encoding="utf-8"?>
<ds:datastoreItem xmlns:ds="http://schemas.openxmlformats.org/officeDocument/2006/customXml" ds:itemID="{2BC90B52-91C7-4BE9-8AE0-180FFFE1100A}">
  <ds:schemaRefs/>
</ds:datastoreItem>
</file>

<file path=customXml/itemProps3.xml><?xml version="1.0" encoding="utf-8"?>
<ds:datastoreItem xmlns:ds="http://schemas.openxmlformats.org/officeDocument/2006/customXml" ds:itemID="{E130005B-6102-4F3C-A26F-485DF1BF9717}">
  <ds:schemaRefs/>
</ds:datastoreItem>
</file>

<file path=docProps/app.xml><?xml version="1.0" encoding="utf-8"?>
<Properties xmlns="http://schemas.openxmlformats.org/officeDocument/2006/extended-properties" xmlns:vt="http://schemas.openxmlformats.org/officeDocument/2006/docPropsVTypes">
  <Template>Shapes presentation</Template>
  <TotalTime>0</TotalTime>
  <Words>5403</Words>
  <Application>WPS Presentation</Application>
  <PresentationFormat>On-screen Show (4:3)</PresentationFormat>
  <Paragraphs>152</Paragraphs>
  <Slides>16</Slides>
  <Notes>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Cambria</vt:lpstr>
      <vt:lpstr>Calibri</vt:lpstr>
      <vt:lpstr>Avenir Next LT Pro</vt:lpstr>
      <vt:lpstr>Yu Gothic UI</vt:lpstr>
      <vt:lpstr>Cambria Math</vt:lpstr>
      <vt:lpstr>Microsoft YaHei</vt:lpstr>
      <vt:lpstr>Arial Unicode MS</vt:lpstr>
      <vt:lpstr>Avenir Next LT Pro Light</vt:lpstr>
      <vt:lpstr>Segoe Print</vt:lpstr>
      <vt:lpstr>Custom</vt:lpstr>
      <vt:lpstr>TIỀN XỬ LÝ DỮ LIỆU  Xử lý ngôn ngữ tự nhiên</vt:lpstr>
      <vt:lpstr>quy trình xử lý dữ liệu trong nlp</vt:lpstr>
      <vt:lpstr>quy trình xử lý điển hình</vt:lpstr>
      <vt:lpstr>phân đoạn câu (sentence segmentation)</vt:lpstr>
      <vt:lpstr>tokenization</vt:lpstr>
      <vt:lpstr>tokenization</vt:lpstr>
      <vt:lpstr>Word tokenization</vt:lpstr>
      <vt:lpstr>character tokenization</vt:lpstr>
      <vt:lpstr>Subword tokenization</vt:lpstr>
      <vt:lpstr>stemming</vt:lpstr>
      <vt:lpstr>stemming </vt:lpstr>
      <vt:lpstr>porter stemmer (1980)</vt:lpstr>
      <vt:lpstr>krovetz stemmer (1993)</vt:lpstr>
      <vt:lpstr>lemmatization</vt:lpstr>
      <vt:lpstr>stop words</vt:lpstr>
      <vt:lpstr>token normalization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Hanh Nguyen</dc:creator>
  <cp:lastModifiedBy>Huỳnh Chí Phi Thuận</cp:lastModifiedBy>
  <cp:revision>29</cp:revision>
  <dcterms:created xsi:type="dcterms:W3CDTF">2025-02-04T01:01:00Z</dcterms:created>
  <dcterms:modified xsi:type="dcterms:W3CDTF">2025-03-26T15:23:28Z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AC90F6EB41874639A82282A09C626D33_12</vt:lpwstr>
  </property>
  <property fmtid="{D5CDD505-2E9C-101B-9397-08002B2CF9AE}" pid="4" name="KSOProductBuildVer">
    <vt:lpwstr>1033-12.2.0.20326</vt:lpwstr>
  </property>
</Properties>
</file>