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1pPr>
    <a:lvl2pPr marL="0" marR="0" indent="609492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2pPr>
    <a:lvl3pPr marL="0" marR="0" indent="121898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3pPr>
    <a:lvl4pPr marL="0" marR="0" indent="182848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4pPr>
    <a:lvl5pPr marL="0" marR="0" indent="243797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5pPr>
    <a:lvl6pPr marL="0" marR="0" indent="3047467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6pPr>
    <a:lvl7pPr marL="0" marR="0" indent="3656960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7pPr>
    <a:lvl8pPr marL="0" marR="0" indent="4266453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8pPr>
    <a:lvl9pPr marL="0" marR="0" indent="4875946" algn="l" defTabSz="121898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nstant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CB"/>
          </a:solidFill>
        </a:fill>
      </a:tcStyle>
    </a:wholeTbl>
    <a:band2H>
      <a:tcTxStyle b="def" i="def"/>
      <a:tcStyle>
        <a:tcBdr/>
        <a:fill>
          <a:solidFill>
            <a:srgbClr val="E8EB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E8CB"/>
          </a:solidFill>
        </a:fill>
      </a:tcStyle>
    </a:wholeTbl>
    <a:band2H>
      <a:tcTxStyle b="def" i="def"/>
      <a:tcStyle>
        <a:tcBdr/>
        <a:fill>
          <a:solidFill>
            <a:srgbClr val="ED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5CA"/>
          </a:solidFill>
        </a:fill>
      </a:tcStyle>
    </a:wholeTbl>
    <a:band2H>
      <a:tcTxStyle b="def" i="def"/>
      <a:tcStyle>
        <a:tcBdr/>
        <a:fill>
          <a:solidFill>
            <a:srgbClr val="FF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8987" latinLnBrk="0">
      <a:defRPr sz="1600">
        <a:latin typeface="+mn-lt"/>
        <a:ea typeface="+mn-ea"/>
        <a:cs typeface="+mn-cs"/>
        <a:sym typeface="Constantia"/>
      </a:defRPr>
    </a:lvl1pPr>
    <a:lvl2pPr indent="228600" defTabSz="1218987" latinLnBrk="0">
      <a:defRPr sz="1600">
        <a:latin typeface="+mn-lt"/>
        <a:ea typeface="+mn-ea"/>
        <a:cs typeface="+mn-cs"/>
        <a:sym typeface="Constantia"/>
      </a:defRPr>
    </a:lvl2pPr>
    <a:lvl3pPr indent="457200" defTabSz="1218987" latinLnBrk="0">
      <a:defRPr sz="1600">
        <a:latin typeface="+mn-lt"/>
        <a:ea typeface="+mn-ea"/>
        <a:cs typeface="+mn-cs"/>
        <a:sym typeface="Constantia"/>
      </a:defRPr>
    </a:lvl3pPr>
    <a:lvl4pPr indent="685800" defTabSz="1218987" latinLnBrk="0">
      <a:defRPr sz="1600">
        <a:latin typeface="+mn-lt"/>
        <a:ea typeface="+mn-ea"/>
        <a:cs typeface="+mn-cs"/>
        <a:sym typeface="Constantia"/>
      </a:defRPr>
    </a:lvl4pPr>
    <a:lvl5pPr indent="914400" defTabSz="1218987" latinLnBrk="0">
      <a:defRPr sz="1600">
        <a:latin typeface="+mn-lt"/>
        <a:ea typeface="+mn-ea"/>
        <a:cs typeface="+mn-cs"/>
        <a:sym typeface="Constantia"/>
      </a:defRPr>
    </a:lvl5pPr>
    <a:lvl6pPr indent="1143000" defTabSz="1218987" latinLnBrk="0">
      <a:defRPr sz="1600">
        <a:latin typeface="+mn-lt"/>
        <a:ea typeface="+mn-ea"/>
        <a:cs typeface="+mn-cs"/>
        <a:sym typeface="Constantia"/>
      </a:defRPr>
    </a:lvl6pPr>
    <a:lvl7pPr indent="1371600" defTabSz="1218987" latinLnBrk="0">
      <a:defRPr sz="1600">
        <a:latin typeface="+mn-lt"/>
        <a:ea typeface="+mn-ea"/>
        <a:cs typeface="+mn-cs"/>
        <a:sym typeface="Constantia"/>
      </a:defRPr>
    </a:lvl7pPr>
    <a:lvl8pPr indent="1600200" defTabSz="1218987" latinLnBrk="0">
      <a:defRPr sz="1600">
        <a:latin typeface="+mn-lt"/>
        <a:ea typeface="+mn-ea"/>
        <a:cs typeface="+mn-cs"/>
        <a:sym typeface="Constantia"/>
      </a:defRPr>
    </a:lvl8pPr>
    <a:lvl9pPr indent="1828800" defTabSz="1218987" latinLnBrk="0">
      <a:defRPr sz="1600">
        <a:latin typeface="+mn-lt"/>
        <a:ea typeface="+mn-ea"/>
        <a:cs typeface="+mn-cs"/>
        <a:sym typeface="Constantia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</a:t>
            </a:r>
            <a:r>
              <a:t>ộ</a:t>
            </a:r>
            <a:r>
              <a:t>t mô hình ngôn ng</a:t>
            </a:r>
            <a:r>
              <a:t>ữ </a:t>
            </a:r>
            <a:r>
              <a:t>trên m</a:t>
            </a:r>
            <a:r>
              <a:t>ộ</a:t>
            </a:r>
            <a:r>
              <a:t>t b</a:t>
            </a:r>
            <a:r>
              <a:t>ộ </a:t>
            </a:r>
            <a:r>
              <a:t>t</a:t>
            </a:r>
            <a:r>
              <a:t>ừ </a:t>
            </a:r>
            <a:r>
              <a:t>v</a:t>
            </a:r>
            <a:r>
              <a:t>ự</a:t>
            </a:r>
            <a:r>
              <a:t>ng V: gán xác su</a:t>
            </a:r>
            <a:r>
              <a:t>ấ</a:t>
            </a:r>
            <a:r>
              <a:t>t cho chu</a:t>
            </a:r>
            <a:r>
              <a:t>ỗ</a:t>
            </a:r>
            <a:r>
              <a:t>i rút t</a:t>
            </a:r>
            <a:r>
              <a:t>ừ </a:t>
            </a:r>
            <a:r>
              <a:t>V*</a:t>
            </a:r>
          </a:p>
          <a:p>
            <a:pPr marL="285750" indent="-285750">
              <a:buSzPct val="100000"/>
              <a:buChar char="-"/>
            </a:pPr>
            <a:r>
              <a:t>T</a:t>
            </a:r>
            <a:r>
              <a:t>ậ</a:t>
            </a:r>
            <a:r>
              <a:t>p t</a:t>
            </a:r>
            <a:r>
              <a:t>ừ </a:t>
            </a:r>
            <a:r>
              <a:t>v</a:t>
            </a:r>
            <a:r>
              <a:t>ự</a:t>
            </a:r>
            <a:r>
              <a:t>ng: h</a:t>
            </a:r>
            <a:r>
              <a:t>ữ</a:t>
            </a:r>
            <a:r>
              <a:t>u h</a:t>
            </a:r>
            <a:r>
              <a:t>ạ</a:t>
            </a:r>
            <a:r>
              <a:t>n</a:t>
            </a:r>
          </a:p>
          <a:p>
            <a:pPr marL="285750" indent="-285750">
              <a:buSzPct val="100000"/>
              <a:buChar char="-"/>
            </a:pPr>
            <a:r>
              <a:t>T</a:t>
            </a:r>
            <a:r>
              <a:t>ậ</a:t>
            </a:r>
            <a:r>
              <a:t>p chu</a:t>
            </a:r>
            <a:r>
              <a:t>ỗ</a:t>
            </a:r>
            <a:r>
              <a:t>i t</a:t>
            </a:r>
            <a:r>
              <a:t>ừ</a:t>
            </a:r>
            <a:r>
              <a:t>: vô h</a:t>
            </a:r>
            <a:r>
              <a:t>ạ</a:t>
            </a:r>
            <a:r>
              <a:t>n</a:t>
            </a:r>
          </a:p>
          <a:p>
            <a:pPr/>
            <a:r>
              <a:t>M</a:t>
            </a:r>
            <a:r>
              <a:t>ụ</a:t>
            </a:r>
            <a:r>
              <a:t>c tiêu mô hình ngôn ng</a:t>
            </a:r>
            <a:r>
              <a:t>ữ </a:t>
            </a:r>
            <a:r>
              <a:t>xác su</a:t>
            </a:r>
            <a:r>
              <a:t>ấ</a:t>
            </a:r>
            <a:r>
              <a:t>t: tính xác su</a:t>
            </a:r>
            <a:r>
              <a:t>ấ</a:t>
            </a:r>
            <a:r>
              <a:t>t c</a:t>
            </a:r>
            <a:r>
              <a:t>ủ</a:t>
            </a:r>
            <a:r>
              <a:t>a câu / chu</a:t>
            </a:r>
            <a:r>
              <a:t>ỗ</a:t>
            </a:r>
            <a:r>
              <a:t>i t</a:t>
            </a:r>
            <a:r>
              <a:t>ừ</a:t>
            </a:r>
          </a:p>
          <a:p>
            <a:pPr/>
            <a:r>
              <a:t>Tác v</a:t>
            </a:r>
            <a:r>
              <a:t>ụ </a:t>
            </a:r>
            <a:r>
              <a:t>liên quan: xác su</a:t>
            </a:r>
            <a:r>
              <a:t>ấ</a:t>
            </a:r>
            <a:r>
              <a:t>t c</a:t>
            </a:r>
            <a:r>
              <a:t>ủ</a:t>
            </a:r>
            <a:r>
              <a:t>a t</a:t>
            </a:r>
            <a:r>
              <a:t>ừ </a:t>
            </a:r>
            <a:r>
              <a:t>ti</a:t>
            </a:r>
            <a:r>
              <a:t>ế</a:t>
            </a:r>
            <a:r>
              <a:t>p theo</a:t>
            </a:r>
          </a:p>
          <a:p>
            <a:pPr/>
            <a:r>
              <a:t>tính xác su</a:t>
            </a:r>
            <a:r>
              <a:t>ấ</a:t>
            </a:r>
            <a:r>
              <a:t>t câu/chu</a:t>
            </a:r>
            <a:r>
              <a:t>ỗ</a:t>
            </a:r>
            <a:r>
              <a:t>i t</a:t>
            </a:r>
            <a:r>
              <a:t>ừ </a:t>
            </a:r>
            <a:r>
              <a:t>ho</a:t>
            </a:r>
            <a:r>
              <a:t>ặ</a:t>
            </a:r>
            <a:r>
              <a:t>c xác su</a:t>
            </a:r>
            <a:r>
              <a:t>ấ</a:t>
            </a:r>
            <a:r>
              <a:t>t t</a:t>
            </a:r>
            <a:r>
              <a:t>ừ </a:t>
            </a:r>
            <a:r>
              <a:t>ti</a:t>
            </a:r>
            <a:r>
              <a:t>ế</a:t>
            </a:r>
            <a:r>
              <a:t>p theo: mô hình ngôn ng</a:t>
            </a:r>
            <a:r>
              <a:t>ữ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n-gram: d</a:t>
            </a:r>
            <a:r>
              <a:t>ự </a:t>
            </a:r>
            <a:r>
              <a:t>đoán xác su</a:t>
            </a:r>
            <a:r>
              <a:t>ấ</a:t>
            </a:r>
            <a:r>
              <a:t>t c</a:t>
            </a:r>
            <a:r>
              <a:t>ủ</a:t>
            </a:r>
            <a:r>
              <a:t>a m</a:t>
            </a:r>
            <a:r>
              <a:t>ộ</a:t>
            </a:r>
            <a:r>
              <a:t>t chu</a:t>
            </a:r>
            <a:r>
              <a:t>ỗ</a:t>
            </a:r>
            <a:r>
              <a:t>i các t</a:t>
            </a:r>
            <a:r>
              <a:t>ừ </a:t>
            </a:r>
            <a:r>
              <a:t>ho</a:t>
            </a:r>
            <a:r>
              <a:t>ặ</a:t>
            </a:r>
            <a:r>
              <a:t>c ký t</a:t>
            </a:r>
            <a:r>
              <a:t>ự </a:t>
            </a:r>
            <a:r>
              <a:t>d</a:t>
            </a:r>
            <a:r>
              <a:t>ự</a:t>
            </a:r>
            <a:r>
              <a:t>a trên t</a:t>
            </a:r>
            <a:r>
              <a:t>ầ</a:t>
            </a:r>
            <a:r>
              <a:t>n su</a:t>
            </a:r>
            <a:r>
              <a:t>ấ</a:t>
            </a:r>
            <a:r>
              <a:t>t xu</a:t>
            </a:r>
            <a:r>
              <a:t>ấ</a:t>
            </a:r>
            <a:r>
              <a:t>t hi</a:t>
            </a:r>
            <a:r>
              <a:t>ệ</a:t>
            </a:r>
            <a:r>
              <a:t>n c</a:t>
            </a:r>
            <a:r>
              <a:t>ủ</a:t>
            </a:r>
            <a:r>
              <a:t>a chúng trong m</a:t>
            </a:r>
            <a:r>
              <a:t>ộ</a:t>
            </a:r>
            <a:r>
              <a:t>t t</a:t>
            </a:r>
            <a:r>
              <a:t>ậ</a:t>
            </a:r>
            <a:r>
              <a:t>p d</a:t>
            </a:r>
            <a:r>
              <a:t>ữ </a:t>
            </a:r>
            <a:r>
              <a:t>li</a:t>
            </a:r>
            <a:r>
              <a:t>ệ</a:t>
            </a:r>
            <a:r>
              <a:t>u l</a:t>
            </a:r>
            <a:r>
              <a:t>ớ</a:t>
            </a:r>
            <a:r>
              <a:t>n.</a:t>
            </a:r>
          </a:p>
          <a:p>
            <a:pPr/>
            <a:r>
              <a:t>N-gram là m</a:t>
            </a:r>
            <a:r>
              <a:t>ộ</a:t>
            </a:r>
            <a:r>
              <a:t>t chu</a:t>
            </a:r>
            <a:r>
              <a:t>ỗ</a:t>
            </a:r>
            <a:r>
              <a:t>i liên ti</a:t>
            </a:r>
            <a:r>
              <a:t>ế</a:t>
            </a:r>
            <a:r>
              <a:t>p c</a:t>
            </a:r>
            <a:r>
              <a:t>ủ</a:t>
            </a:r>
            <a:r>
              <a:t>a n đơn v</a:t>
            </a:r>
            <a:r>
              <a:t>ị </a:t>
            </a:r>
            <a:r>
              <a:t>(t</a:t>
            </a:r>
            <a:r>
              <a:t>ừ </a:t>
            </a:r>
            <a:r>
              <a:t>ho</a:t>
            </a:r>
            <a:r>
              <a:t>ặ</a:t>
            </a:r>
            <a:r>
              <a:t>c ký t</a:t>
            </a:r>
            <a:r>
              <a:t>ự</a:t>
            </a:r>
            <a:r>
              <a:t>) trong m</a:t>
            </a:r>
            <a:r>
              <a:t>ộ</a:t>
            </a:r>
            <a:r>
              <a:t>t văn b</a:t>
            </a:r>
            <a:r>
              <a:t>ả</a:t>
            </a:r>
            <a:r>
              <a:t>n.</a:t>
            </a:r>
          </a:p>
          <a:p>
            <a:pPr/>
            <a:r>
              <a:t>1-gram (unigram): "tôi", "ăn", "cơm“</a:t>
            </a:r>
          </a:p>
          <a:p>
            <a:pPr/>
            <a:r>
              <a:t>2-gram (bigram): "tôi ăn", "ăn cơm“</a:t>
            </a:r>
          </a:p>
          <a:p>
            <a:pPr/>
            <a:r>
              <a:t>Mô hình n-gram ho</a:t>
            </a:r>
            <a:r>
              <a:t>ạ</a:t>
            </a:r>
            <a:r>
              <a:t>t đ</a:t>
            </a:r>
            <a:r>
              <a:t>ộ</a:t>
            </a:r>
            <a:r>
              <a:t>ng d</a:t>
            </a:r>
            <a:r>
              <a:t>ự</a:t>
            </a:r>
            <a:r>
              <a:t>a trên gi</a:t>
            </a:r>
            <a:r>
              <a:t>ả </a:t>
            </a:r>
            <a:r>
              <a:t>đ</a:t>
            </a:r>
            <a:r>
              <a:t>ị</a:t>
            </a:r>
            <a:r>
              <a:t>nh r</a:t>
            </a:r>
            <a:r>
              <a:t>ằ</a:t>
            </a:r>
            <a:r>
              <a:t>ng xác su</a:t>
            </a:r>
            <a:r>
              <a:t>ấ</a:t>
            </a:r>
            <a:r>
              <a:t>t xu</a:t>
            </a:r>
            <a:r>
              <a:t>ấ</a:t>
            </a:r>
            <a:r>
              <a:t>t hi</a:t>
            </a:r>
            <a:r>
              <a:t>ệ</a:t>
            </a:r>
            <a:r>
              <a:t>n c</a:t>
            </a:r>
            <a:r>
              <a:t>ủ</a:t>
            </a:r>
            <a:r>
              <a:t>a m</a:t>
            </a:r>
            <a:r>
              <a:t>ộ</a:t>
            </a:r>
            <a:r>
              <a:t>t t</a:t>
            </a:r>
            <a:r>
              <a:t>ừ </a:t>
            </a:r>
            <a:r>
              <a:t>ho</a:t>
            </a:r>
            <a:r>
              <a:t>ặ</a:t>
            </a:r>
            <a:r>
              <a:t>c ký t</a:t>
            </a:r>
            <a:r>
              <a:t>ự </a:t>
            </a:r>
            <a:r>
              <a:t>ph</a:t>
            </a:r>
            <a:r>
              <a:t>ụ </a:t>
            </a:r>
            <a:r>
              <a:t>thu</a:t>
            </a:r>
            <a:r>
              <a:t>ộ</a:t>
            </a:r>
            <a:r>
              <a:t>c vào n-1 đơn v</a:t>
            </a:r>
            <a:r>
              <a:t>ị </a:t>
            </a:r>
            <a:r>
              <a:t>đ</a:t>
            </a:r>
            <a:r>
              <a:t>ứ</a:t>
            </a:r>
            <a:r>
              <a:t>ng trư</a:t>
            </a:r>
            <a:r>
              <a:t>ớ</a:t>
            </a:r>
            <a:r>
              <a:t>c nó. </a:t>
            </a:r>
          </a:p>
          <a:p>
            <a:pPr/>
            <a:r>
              <a:t>Ứ</a:t>
            </a:r>
            <a:r>
              <a:t>ng d</a:t>
            </a:r>
            <a:r>
              <a:t>ụ</a:t>
            </a:r>
            <a:r>
              <a:t>ng: d</a:t>
            </a:r>
            <a:r>
              <a:t>ự </a:t>
            </a:r>
            <a:r>
              <a:t>đoán t</a:t>
            </a:r>
            <a:r>
              <a:t>ừ</a:t>
            </a:r>
            <a:r>
              <a:t>, nh</a:t>
            </a:r>
            <a:r>
              <a:t>ậ</a:t>
            </a:r>
            <a:r>
              <a:t>n d</a:t>
            </a:r>
            <a:r>
              <a:t>ạ</a:t>
            </a:r>
            <a:r>
              <a:t>ng các t</a:t>
            </a:r>
            <a:r>
              <a:t>ừ</a:t>
            </a:r>
            <a:r>
              <a:t>/c</a:t>
            </a:r>
            <a:r>
              <a:t>ụ</a:t>
            </a:r>
            <a:r>
              <a:t>m t</a:t>
            </a:r>
            <a:r>
              <a:t>ừ </a:t>
            </a:r>
            <a:r>
              <a:t>trong âm thanh, d</a:t>
            </a:r>
            <a:r>
              <a:t>ị</a:t>
            </a:r>
            <a:r>
              <a:t>ch máy, phân lo</a:t>
            </a:r>
            <a:r>
              <a:t>ạ</a:t>
            </a:r>
            <a:r>
              <a:t>i văn b</a:t>
            </a:r>
            <a:r>
              <a:t>ả</a:t>
            </a:r>
            <a:r>
              <a:t>n</a:t>
            </a:r>
          </a:p>
          <a:p>
            <a:pPr/>
            <a:r>
              <a:t>Ưu đi</a:t>
            </a:r>
            <a:r>
              <a:t>ể</a:t>
            </a:r>
            <a:r>
              <a:t>m: đơn gi</a:t>
            </a:r>
            <a:r>
              <a:t>ả</a:t>
            </a:r>
            <a:r>
              <a:t>n, hi</a:t>
            </a:r>
            <a:r>
              <a:t>ệ</a:t>
            </a:r>
            <a:r>
              <a:t>u qu</a:t>
            </a:r>
            <a:r>
              <a:t>ả </a:t>
            </a:r>
            <a:r>
              <a:t>các tác v</a:t>
            </a:r>
            <a:r>
              <a:t>ụ </a:t>
            </a:r>
            <a:r>
              <a:t>đơn gi</a:t>
            </a:r>
            <a:r>
              <a:t>ả</a:t>
            </a:r>
            <a:r>
              <a:t>n</a:t>
            </a:r>
          </a:p>
          <a:p>
            <a:pPr/>
            <a:r>
              <a:t>H</a:t>
            </a:r>
            <a:r>
              <a:t>ạ</a:t>
            </a:r>
            <a:r>
              <a:t>n ch</a:t>
            </a:r>
            <a:r>
              <a:t>ế</a:t>
            </a:r>
            <a:r>
              <a:t>: d</a:t>
            </a:r>
            <a:r>
              <a:t>ữ </a:t>
            </a:r>
            <a:r>
              <a:t>li</a:t>
            </a:r>
            <a:r>
              <a:t>ệ</a:t>
            </a:r>
            <a:r>
              <a:t>u thưa, ng</a:t>
            </a:r>
            <a:r>
              <a:t>ữ </a:t>
            </a:r>
            <a:r>
              <a:t>c</a:t>
            </a:r>
            <a:r>
              <a:t>ả</a:t>
            </a:r>
            <a:r>
              <a:t>nh dài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MLE (Maximum Likelihood Estimation) là một phương pháp giúp ước lượng xác suất của một N-gram dựa trên tập dữ liệu huấn luyện. Nó giúp mô hình hóa ngôn ngữ bằng cách chuẩn hóa số lượng N-gram về một giá trị nằm trong khoảng (0,1).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4615" y="2532766"/>
            <a:ext cx="7311973" cy="43154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" name="squares"/>
          <p:cNvGrpSpPr/>
          <p:nvPr/>
        </p:nvGrpSpPr>
        <p:grpSpPr>
          <a:xfrm>
            <a:off x="0" y="1135744"/>
            <a:ext cx="1217067" cy="799982"/>
            <a:chOff x="0" y="0"/>
            <a:chExt cx="1217065" cy="799981"/>
          </a:xfrm>
        </p:grpSpPr>
        <p:sp>
          <p:nvSpPr>
            <p:cNvPr id="19" name="Rounded Rectangle 7"/>
            <p:cNvSpPr/>
            <p:nvPr/>
          </p:nvSpPr>
          <p:spPr>
            <a:xfrm>
              <a:off x="787513" y="-1"/>
              <a:ext cx="429554" cy="7999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Rounded Rectangle 8"/>
            <p:cNvSpPr/>
            <p:nvPr/>
          </p:nvSpPr>
          <p:spPr>
            <a:xfrm>
              <a:off x="286369" y="-1"/>
              <a:ext cx="429554" cy="7999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" name="Round Same Side Corner Rectangle 9"/>
            <p:cNvSpPr/>
            <p:nvPr/>
          </p:nvSpPr>
          <p:spPr>
            <a:xfrm rot="5400000">
              <a:off x="-292602" y="292601"/>
              <a:ext cx="799982" cy="21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1" y="0"/>
                  </a:moveTo>
                  <a:lnTo>
                    <a:pt x="19909" y="0"/>
                  </a:lnTo>
                  <a:cubicBezTo>
                    <a:pt x="20843" y="0"/>
                    <a:pt x="21600" y="2821"/>
                    <a:pt x="21600" y="63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300"/>
                  </a:lnTo>
                  <a:cubicBezTo>
                    <a:pt x="0" y="2821"/>
                    <a:pt x="757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1371600" y="362395"/>
            <a:ext cx="6858001" cy="167640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371600" y="2089594"/>
            <a:ext cx="6858001" cy="886345"/>
          </a:xfrm>
          <a:prstGeom prst="rect">
            <a:avLst/>
          </a:prstGeom>
        </p:spPr>
        <p:txBody>
          <a:bodyPr/>
          <a:lstStyle>
            <a:lvl1pPr marL="0" indent="0" algn="l">
              <a:buClrTx/>
              <a:buSzTx/>
              <a:buNone/>
              <a:defRPr sz="2400">
                <a:solidFill>
                  <a:srgbClr val="679015"/>
                </a:solidFill>
              </a:defRPr>
            </a:lvl1pPr>
            <a:lvl2pPr marL="0" indent="609492" algn="l">
              <a:buClrTx/>
              <a:buSzTx/>
              <a:buNone/>
              <a:defRPr sz="2400">
                <a:solidFill>
                  <a:srgbClr val="679015"/>
                </a:solidFill>
              </a:defRPr>
            </a:lvl2pPr>
            <a:lvl3pPr marL="0" indent="1218987" algn="l">
              <a:buClrTx/>
              <a:buSzTx/>
              <a:buNone/>
              <a:defRPr sz="2400">
                <a:solidFill>
                  <a:srgbClr val="679015"/>
                </a:solidFill>
              </a:defRPr>
            </a:lvl3pPr>
            <a:lvl4pPr marL="0" indent="1828480" algn="l">
              <a:buClrTx/>
              <a:buSzTx/>
              <a:buNone/>
              <a:defRPr sz="2400">
                <a:solidFill>
                  <a:srgbClr val="679015"/>
                </a:solidFill>
              </a:defRPr>
            </a:lvl4pPr>
            <a:lvl5pPr marL="0" indent="2437973" algn="l">
              <a:buClrTx/>
              <a:buSzTx/>
              <a:buNone/>
              <a:defRPr sz="2400">
                <a:solidFill>
                  <a:srgbClr val="67901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1875" y="59696"/>
            <a:ext cx="3888337" cy="22948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" name="squares"/>
          <p:cNvGrpSpPr/>
          <p:nvPr/>
        </p:nvGrpSpPr>
        <p:grpSpPr>
          <a:xfrm>
            <a:off x="0" y="3124414"/>
            <a:ext cx="1217067" cy="805062"/>
            <a:chOff x="0" y="0"/>
            <a:chExt cx="1217066" cy="805060"/>
          </a:xfrm>
        </p:grpSpPr>
        <p:sp>
          <p:nvSpPr>
            <p:cNvPr id="42" name="Rounded Rectangle 7"/>
            <p:cNvSpPr/>
            <p:nvPr/>
          </p:nvSpPr>
          <p:spPr>
            <a:xfrm>
              <a:off x="787513" y="5082"/>
              <a:ext cx="429554" cy="799979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Rounded Rectangle 8"/>
            <p:cNvSpPr/>
            <p:nvPr/>
          </p:nvSpPr>
          <p:spPr>
            <a:xfrm>
              <a:off x="286369" y="5082"/>
              <a:ext cx="429554" cy="7999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" name="Round Same Side Corner Rectangle 9"/>
            <p:cNvSpPr/>
            <p:nvPr/>
          </p:nvSpPr>
          <p:spPr>
            <a:xfrm rot="5400000">
              <a:off x="-292601" y="292601"/>
              <a:ext cx="799981" cy="21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1" y="0"/>
                  </a:moveTo>
                  <a:lnTo>
                    <a:pt x="19909" y="0"/>
                  </a:lnTo>
                  <a:cubicBezTo>
                    <a:pt x="20843" y="0"/>
                    <a:pt x="21600" y="2821"/>
                    <a:pt x="21600" y="63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300"/>
                  </a:lnTo>
                  <a:cubicBezTo>
                    <a:pt x="0" y="2821"/>
                    <a:pt x="757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8" name="bottom graphic"/>
          <p:cNvGrpSpPr/>
          <p:nvPr/>
        </p:nvGrpSpPr>
        <p:grpSpPr>
          <a:xfrm>
            <a:off x="0" y="5409216"/>
            <a:ext cx="9144001" cy="1462485"/>
            <a:chOff x="0" y="0"/>
            <a:chExt cx="9144000" cy="1462483"/>
          </a:xfrm>
        </p:grpSpPr>
        <p:sp>
          <p:nvSpPr>
            <p:cNvPr id="46" name="Freeform 19"/>
            <p:cNvSpPr/>
            <p:nvPr/>
          </p:nvSpPr>
          <p:spPr>
            <a:xfrm rot="5400000">
              <a:off x="3969058" y="-3726159"/>
              <a:ext cx="1205884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9344" y="21600"/>
                  </a:lnTo>
                  <a:cubicBezTo>
                    <a:pt x="10637" y="15899"/>
                    <a:pt x="5976" y="471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" name="Rectangle 72"/>
            <p:cNvSpPr/>
            <p:nvPr/>
          </p:nvSpPr>
          <p:spPr>
            <a:xfrm rot="5400000">
              <a:off x="3840758" y="-3840759"/>
              <a:ext cx="1462484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82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21600" y="21582"/>
                  </a:lnTo>
                  <a:close/>
                  <a:moveTo>
                    <a:pt x="0" y="0"/>
                  </a:moveTo>
                  <a:lnTo>
                    <a:pt x="2800" y="0"/>
                  </a:lnTo>
                  <a:cubicBezTo>
                    <a:pt x="4215" y="1259"/>
                    <a:pt x="5546" y="2978"/>
                    <a:pt x="6713" y="4932"/>
                  </a:cubicBezTo>
                  <a:cubicBezTo>
                    <a:pt x="9704" y="10296"/>
                    <a:pt x="11560" y="17421"/>
                    <a:pt x="10779" y="21600"/>
                  </a:cubicBezTo>
                  <a:lnTo>
                    <a:pt x="8904" y="21600"/>
                  </a:lnTo>
                  <a:cubicBezTo>
                    <a:pt x="9550" y="11032"/>
                    <a:pt x="4732" y="586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" name="Title Text"/>
          <p:cNvSpPr txBox="1"/>
          <p:nvPr>
            <p:ph type="title"/>
          </p:nvPr>
        </p:nvSpPr>
        <p:spPr>
          <a:xfrm>
            <a:off x="1371600" y="1932519"/>
            <a:ext cx="6858001" cy="2105368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1371600" y="4084265"/>
            <a:ext cx="6858001" cy="93329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cap="all">
                <a:solidFill>
                  <a:srgbClr val="679015"/>
                </a:solidFill>
              </a:defRPr>
            </a:lvl1pPr>
            <a:lvl2pPr marL="0" indent="609492">
              <a:buClrTx/>
              <a:buSzTx/>
              <a:buNone/>
              <a:defRPr cap="all">
                <a:solidFill>
                  <a:srgbClr val="679015"/>
                </a:solidFill>
              </a:defRPr>
            </a:lvl2pPr>
            <a:lvl3pPr marL="0" indent="1218987">
              <a:buClrTx/>
              <a:buSzTx/>
              <a:buNone/>
              <a:defRPr cap="all">
                <a:solidFill>
                  <a:srgbClr val="679015"/>
                </a:solidFill>
              </a:defRPr>
            </a:lvl3pPr>
            <a:lvl4pPr marL="0" indent="1828480">
              <a:buClrTx/>
              <a:buSzTx/>
              <a:buNone/>
              <a:defRPr cap="all">
                <a:solidFill>
                  <a:srgbClr val="679015"/>
                </a:solidFill>
              </a:defRPr>
            </a:lvl4pPr>
            <a:lvl5pPr marL="0" indent="2437973">
              <a:buClrTx/>
              <a:buSzTx/>
              <a:buNone/>
              <a:defRPr cap="all">
                <a:solidFill>
                  <a:srgbClr val="67901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856282" y="152400"/>
            <a:ext cx="7862793" cy="914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856282" y="1227982"/>
            <a:ext cx="3840480" cy="51728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856282" y="152400"/>
            <a:ext cx="7315201" cy="94602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856282" y="1247777"/>
            <a:ext cx="3657601" cy="809624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>
                <a:solidFill>
                  <a:srgbClr val="679015"/>
                </a:solidFill>
              </a:defRPr>
            </a:lvl1pPr>
            <a:lvl2pPr marL="0" indent="609492">
              <a:buClrTx/>
              <a:buSzTx/>
              <a:buNone/>
              <a:defRPr>
                <a:solidFill>
                  <a:srgbClr val="679015"/>
                </a:solidFill>
              </a:defRPr>
            </a:lvl2pPr>
            <a:lvl3pPr marL="0" indent="1218987">
              <a:buClrTx/>
              <a:buSzTx/>
              <a:buNone/>
              <a:defRPr>
                <a:solidFill>
                  <a:srgbClr val="679015"/>
                </a:solidFill>
              </a:defRPr>
            </a:lvl3pPr>
            <a:lvl4pPr marL="0" indent="1828480">
              <a:buClrTx/>
              <a:buSzTx/>
              <a:buNone/>
              <a:defRPr>
                <a:solidFill>
                  <a:srgbClr val="679015"/>
                </a:solidFill>
              </a:defRPr>
            </a:lvl4pPr>
            <a:lvl5pPr marL="0" indent="2437973">
              <a:buClrTx/>
              <a:buSzTx/>
              <a:buNone/>
              <a:defRPr>
                <a:solidFill>
                  <a:srgbClr val="67901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4"/>
          <p:cNvSpPr/>
          <p:nvPr>
            <p:ph type="body" sz="quarter" idx="21"/>
          </p:nvPr>
        </p:nvSpPr>
        <p:spPr>
          <a:xfrm>
            <a:off x="4572000" y="1259602"/>
            <a:ext cx="3657600" cy="809624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>
                <a:solidFill>
                  <a:srgbClr val="679015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bottom graphic"/>
          <p:cNvGrpSpPr/>
          <p:nvPr/>
        </p:nvGrpSpPr>
        <p:grpSpPr>
          <a:xfrm>
            <a:off x="0" y="5409216"/>
            <a:ext cx="9144001" cy="1462485"/>
            <a:chOff x="0" y="0"/>
            <a:chExt cx="9144000" cy="1462483"/>
          </a:xfrm>
        </p:grpSpPr>
        <p:sp>
          <p:nvSpPr>
            <p:cNvPr id="85" name="Freeform 8"/>
            <p:cNvSpPr/>
            <p:nvPr/>
          </p:nvSpPr>
          <p:spPr>
            <a:xfrm rot="5400000">
              <a:off x="3969058" y="-3726159"/>
              <a:ext cx="1205884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9344" y="21600"/>
                  </a:lnTo>
                  <a:cubicBezTo>
                    <a:pt x="10637" y="15899"/>
                    <a:pt x="5976" y="471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Rectangle 72"/>
            <p:cNvSpPr/>
            <p:nvPr/>
          </p:nvSpPr>
          <p:spPr>
            <a:xfrm rot="5400000">
              <a:off x="3840758" y="-3840759"/>
              <a:ext cx="1462484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82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21600" y="21582"/>
                  </a:lnTo>
                  <a:close/>
                  <a:moveTo>
                    <a:pt x="0" y="0"/>
                  </a:moveTo>
                  <a:lnTo>
                    <a:pt x="2800" y="0"/>
                  </a:lnTo>
                  <a:cubicBezTo>
                    <a:pt x="4215" y="1259"/>
                    <a:pt x="5546" y="2978"/>
                    <a:pt x="6713" y="4932"/>
                  </a:cubicBezTo>
                  <a:cubicBezTo>
                    <a:pt x="9704" y="10296"/>
                    <a:pt x="11560" y="17421"/>
                    <a:pt x="10779" y="21600"/>
                  </a:cubicBezTo>
                  <a:lnTo>
                    <a:pt x="8904" y="21600"/>
                  </a:lnTo>
                  <a:cubicBezTo>
                    <a:pt x="9550" y="11032"/>
                    <a:pt x="4732" y="586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sz="half" idx="1"/>
          </p:nvPr>
        </p:nvSpPr>
        <p:spPr>
          <a:xfrm>
            <a:off x="3962401" y="1219200"/>
            <a:ext cx="4800601" cy="4953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Text Placeholder 3"/>
          <p:cNvSpPr/>
          <p:nvPr>
            <p:ph type="body" sz="half" idx="21"/>
          </p:nvPr>
        </p:nvSpPr>
        <p:spPr>
          <a:xfrm>
            <a:off x="914400" y="1219199"/>
            <a:ext cx="2819400" cy="4953003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679015"/>
                </a:solidFill>
              </a:defRPr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6" name="Picture Placeholder 2"/>
          <p:cNvSpPr/>
          <p:nvPr>
            <p:ph type="pic" sz="half" idx="21"/>
          </p:nvPr>
        </p:nvSpPr>
        <p:spPr>
          <a:xfrm>
            <a:off x="914403" y="1600200"/>
            <a:ext cx="5029197" cy="365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Body Level One…"/>
          <p:cNvSpPr txBox="1"/>
          <p:nvPr>
            <p:ph type="body" sz="quarter" idx="1"/>
          </p:nvPr>
        </p:nvSpPr>
        <p:spPr>
          <a:xfrm>
            <a:off x="6096000" y="1600200"/>
            <a:ext cx="2133600" cy="37592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>
                <a:solidFill>
                  <a:srgbClr val="679015"/>
                </a:solidFill>
              </a:defRPr>
            </a:lvl1pPr>
            <a:lvl2pPr marL="0" indent="609492">
              <a:buClrTx/>
              <a:buSzTx/>
              <a:buNone/>
              <a:defRPr>
                <a:solidFill>
                  <a:srgbClr val="679015"/>
                </a:solidFill>
              </a:defRPr>
            </a:lvl2pPr>
            <a:lvl3pPr marL="0" indent="1218987">
              <a:buClrTx/>
              <a:buSzTx/>
              <a:buNone/>
              <a:defRPr>
                <a:solidFill>
                  <a:srgbClr val="679015"/>
                </a:solidFill>
              </a:defRPr>
            </a:lvl3pPr>
            <a:lvl4pPr marL="0" indent="1828480">
              <a:buClrTx/>
              <a:buSzTx/>
              <a:buNone/>
              <a:defRPr>
                <a:solidFill>
                  <a:srgbClr val="679015"/>
                </a:solidFill>
              </a:defRPr>
            </a:lvl4pPr>
            <a:lvl5pPr marL="0" indent="2437973">
              <a:buClrTx/>
              <a:buSzTx/>
              <a:buNone/>
              <a:defRPr>
                <a:solidFill>
                  <a:srgbClr val="67901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ottom graphic"/>
          <p:cNvGrpSpPr/>
          <p:nvPr/>
        </p:nvGrpSpPr>
        <p:grpSpPr>
          <a:xfrm>
            <a:off x="-1" y="6347514"/>
            <a:ext cx="9144001" cy="524186"/>
            <a:chOff x="0" y="0"/>
            <a:chExt cx="9144000" cy="524184"/>
          </a:xfrm>
        </p:grpSpPr>
        <p:sp>
          <p:nvSpPr>
            <p:cNvPr id="2" name="Freeform 20"/>
            <p:cNvSpPr/>
            <p:nvPr/>
          </p:nvSpPr>
          <p:spPr>
            <a:xfrm rot="5400000">
              <a:off x="4355893" y="-4268833"/>
              <a:ext cx="432214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9344" y="21600"/>
                  </a:lnTo>
                  <a:cubicBezTo>
                    <a:pt x="10637" y="15899"/>
                    <a:pt x="5976" y="471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" name="Rectangle 72"/>
            <p:cNvSpPr/>
            <p:nvPr/>
          </p:nvSpPr>
          <p:spPr>
            <a:xfrm rot="5400000">
              <a:off x="4309907" y="-4309908"/>
              <a:ext cx="524185" cy="914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82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21600" y="21582"/>
                  </a:lnTo>
                  <a:close/>
                  <a:moveTo>
                    <a:pt x="0" y="0"/>
                  </a:moveTo>
                  <a:lnTo>
                    <a:pt x="2800" y="0"/>
                  </a:lnTo>
                  <a:cubicBezTo>
                    <a:pt x="4215" y="1259"/>
                    <a:pt x="5546" y="2978"/>
                    <a:pt x="6713" y="4932"/>
                  </a:cubicBezTo>
                  <a:cubicBezTo>
                    <a:pt x="9704" y="10296"/>
                    <a:pt x="11560" y="17421"/>
                    <a:pt x="10779" y="21600"/>
                  </a:cubicBezTo>
                  <a:lnTo>
                    <a:pt x="8904" y="21600"/>
                  </a:lnTo>
                  <a:cubicBezTo>
                    <a:pt x="9550" y="11032"/>
                    <a:pt x="4732" y="5865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8" name="squares"/>
          <p:cNvGrpSpPr/>
          <p:nvPr/>
        </p:nvGrpSpPr>
        <p:grpSpPr>
          <a:xfrm>
            <a:off x="0" y="542616"/>
            <a:ext cx="797476" cy="524184"/>
            <a:chOff x="0" y="0"/>
            <a:chExt cx="797474" cy="524183"/>
          </a:xfrm>
        </p:grpSpPr>
        <p:sp>
          <p:nvSpPr>
            <p:cNvPr id="5" name="Rounded Rectangle 7"/>
            <p:cNvSpPr/>
            <p:nvPr/>
          </p:nvSpPr>
          <p:spPr>
            <a:xfrm>
              <a:off x="516013" y="-1"/>
              <a:ext cx="281463" cy="52418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" name="Rounded Rectangle 8"/>
            <p:cNvSpPr/>
            <p:nvPr/>
          </p:nvSpPr>
          <p:spPr>
            <a:xfrm>
              <a:off x="187642" y="-1"/>
              <a:ext cx="281462" cy="52418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" name="Round Same Side Corner Rectangle 9"/>
            <p:cNvSpPr/>
            <p:nvPr/>
          </p:nvSpPr>
          <p:spPr>
            <a:xfrm rot="5400000">
              <a:off x="-191726" y="191725"/>
              <a:ext cx="524184" cy="140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1" y="0"/>
                  </a:moveTo>
                  <a:lnTo>
                    <a:pt x="19909" y="0"/>
                  </a:lnTo>
                  <a:cubicBezTo>
                    <a:pt x="20843" y="0"/>
                    <a:pt x="21600" y="2821"/>
                    <a:pt x="21600" y="630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6300"/>
                  </a:lnTo>
                  <a:cubicBezTo>
                    <a:pt x="0" y="2821"/>
                    <a:pt x="757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Title Text"/>
          <p:cNvSpPr txBox="1"/>
          <p:nvPr>
            <p:ph type="title"/>
          </p:nvPr>
        </p:nvSpPr>
        <p:spPr>
          <a:xfrm>
            <a:off x="914400" y="152400"/>
            <a:ext cx="78486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48" tIns="60948" rIns="60948" bIns="6094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32075" y="6537545"/>
            <a:ext cx="286999" cy="325099"/>
          </a:xfrm>
          <a:prstGeom prst="rect">
            <a:avLst/>
          </a:prstGeom>
          <a:ln w="12700">
            <a:miter lim="400000"/>
          </a:ln>
        </p:spPr>
        <p:txBody>
          <a:bodyPr wrap="none" lIns="60948" tIns="60948" rIns="60948" bIns="6094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0" marR="0" indent="0" algn="l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32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titleStyle>
    <p:bodyStyle>
      <a:lvl1pPr marL="304746" marR="0" indent="-304746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❖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690871" marR="0" indent="-355538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➢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036298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✓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310618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1584938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o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681770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132795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583820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4034845" marR="0" indent="-426645" algn="just" defTabSz="1218987" rtl="0" latinLnBrk="0">
        <a:lnSpc>
          <a:spcPct val="90000"/>
        </a:lnSpc>
        <a:spcBef>
          <a:spcPts val="1800"/>
        </a:spcBef>
        <a:spcAft>
          <a:spcPts val="0"/>
        </a:spcAft>
        <a:buClr>
          <a:srgbClr val="679015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1pPr>
      <a:lvl2pPr marL="0" marR="0" indent="609492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2pPr>
      <a:lvl3pPr marL="0" marR="0" indent="121898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3pPr>
      <a:lvl4pPr marL="0" marR="0" indent="182848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4pPr>
      <a:lvl5pPr marL="0" marR="0" indent="243797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5pPr>
      <a:lvl6pPr marL="0" marR="0" indent="3047467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6pPr>
      <a:lvl7pPr marL="0" marR="0" indent="3656960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7pPr>
      <a:lvl8pPr marL="0" marR="0" indent="4266453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8pPr>
      <a:lvl9pPr marL="0" marR="0" indent="4875946" algn="r" defTabSz="1218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nstanti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18" name="Subtitle 2"/>
          <p:cNvSpPr txBox="1"/>
          <p:nvPr>
            <p:ph type="subTitle" sz="quarter" idx="1"/>
          </p:nvPr>
        </p:nvSpPr>
        <p:spPr>
          <a:xfrm>
            <a:off x="1371600" y="2089594"/>
            <a:ext cx="6858001" cy="501206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X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LÝ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NHIÊN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74272" indent="-274272" defTabSz="1097088">
              <a:spcBef>
                <a:spcPts val="1600"/>
              </a:spcBef>
              <a:defRPr sz="2159"/>
            </a:pPr>
            <a:r>
              <a:t>Bigram</a:t>
            </a:r>
          </a:p>
          <a:p>
            <a:pPr marL="0" indent="0" defTabSz="1097088">
              <a:spcBef>
                <a:spcPts val="1600"/>
              </a:spcBef>
              <a:buSzTx/>
              <a:buFont typeface="Wingdings"/>
              <a:buNone/>
              <a:defRPr sz="2159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den>
                  </m:f>
                </m:oMath>
              </m:oMathPara>
            </a14:m>
          </a:p>
          <a:p>
            <a:pPr marL="274272" indent="-274272" defTabSz="1097088">
              <a:spcBef>
                <a:spcPts val="1600"/>
              </a:spcBef>
              <a:defRPr sz="2159"/>
            </a:pPr>
            <a:r>
              <a:t>N-gram</a:t>
            </a:r>
          </a:p>
          <a:p>
            <a:pPr marL="0" indent="0" defTabSz="1097088">
              <a:spcBef>
                <a:spcPts val="1600"/>
              </a:spcBef>
              <a:buSzTx/>
              <a:buFont typeface="Wingdings"/>
              <a:buNone/>
              <a:defRPr sz="2159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e>
                  </m:d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e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den>
                  </m:f>
                </m:oMath>
              </m:oMathPara>
            </a14:m>
          </a:p>
          <a:p>
            <a:pPr marL="274272" indent="-274272" defTabSz="1097088">
              <a:spcBef>
                <a:spcPts val="1600"/>
              </a:spcBef>
              <a:defRPr i="1" sz="2159" u="sng"/>
            </a:pPr>
            <a:r>
              <a:t>Lưu ý</a:t>
            </a:r>
            <a:r>
              <a:rPr i="0" u="none"/>
              <a:t>: c</a:t>
            </a:r>
            <a:r>
              <a:rPr i="0" u="none"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rPr i="0" u="none"/>
              <a:t>n thêm các token (&lt;s&gt;) và (&lt;/s&gt;) vào đ</a:t>
            </a:r>
            <a:r>
              <a:rPr i="0" u="none"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rPr i="0" u="none"/>
              <a:t>u vào cu</a:t>
            </a:r>
            <a:r>
              <a:rPr i="0" u="none"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rPr i="0" u="none"/>
              <a:t>i m</a:t>
            </a:r>
            <a:r>
              <a:rPr i="0" u="none"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rPr i="0" u="none"/>
              <a:t>i câu và xem nh</a:t>
            </a:r>
            <a:r>
              <a:rPr i="0" u="none"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rPr i="0" u="none"/>
              <a:t>ng token này như các </a:t>
            </a:r>
            <a:r>
              <a:rPr u="none"/>
              <a:t>t</a:t>
            </a:r>
            <a:r>
              <a:rPr u="none"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rPr i="0" u="none"/>
              <a:t> (</a:t>
            </a:r>
            <a:r>
              <a:rPr u="none"/>
              <a:t>additional words</a:t>
            </a:r>
            <a:r>
              <a:rPr i="0" u="none"/>
              <a:t>)</a:t>
            </a:r>
            <a:endParaRPr i="0" u="none"/>
          </a:p>
          <a:p>
            <a:pPr marL="274272" indent="-274272" defTabSz="1097088">
              <a:spcBef>
                <a:spcPts val="1600"/>
              </a:spcBef>
              <a:defRPr sz="2159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hoàn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</a:t>
            </a:r>
            <a:r>
              <a:t>nh</a:t>
            </a:r>
          </a:p>
          <a:p>
            <a:pPr marL="0" indent="0" defTabSz="1097088">
              <a:spcBef>
                <a:spcPts val="1600"/>
              </a:spcBef>
              <a:buSzTx/>
              <a:buFont typeface="Wingdings"/>
              <a:buNone/>
              <a:defRPr sz="2159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e>
                  </m:d>
                  <m:r>
                    <a:rPr xmlns:a="http://schemas.openxmlformats.org/drawingml/2006/main" sz="21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nary>
                    <m:naryPr>
                      <m:ctrlP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∏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r>
                        <a:rPr xmlns:a="http://schemas.openxmlformats.org/drawingml/2006/main" sz="21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1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e>
                  </m:nary>
                </m:oMath>
              </m:oMathPara>
            </a14:m>
            <a:endParaRPr sz="226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corpus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ỏ </a:t>
            </a:r>
            <a:r>
              <a:t>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5 câu: </a:t>
            </a:r>
          </a:p>
          <a:p>
            <a:pPr marL="0" indent="0">
              <a:buSzTx/>
              <a:buFont typeface="Wingdings"/>
              <a:buNone/>
              <a:defRPr sz="2400"/>
            </a:pPr>
            <a:r>
              <a:t>I am Sam, Sam I am, Sam I like, Sam I do like, do I like Sam</a:t>
            </a:r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2400"/>
            </a:pPr>
            <a:r>
              <a:t>Thêm token &lt;s&gt; và &lt;/s&gt; ⟶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li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u:</a:t>
            </a:r>
          </a:p>
          <a:p>
            <a:pPr lvl="2" marL="0" indent="609653">
              <a:spcBef>
                <a:spcPts val="800"/>
              </a:spcBef>
              <a:buSzTx/>
              <a:buFont typeface="Wingdings"/>
              <a:buNone/>
              <a:defRPr sz="2000"/>
            </a:pPr>
            <a:r>
              <a:t>&lt;s&gt; I am Sam &lt;/s&gt;</a:t>
            </a:r>
          </a:p>
          <a:p>
            <a:pPr lvl="2" marL="0" indent="609653">
              <a:spcBef>
                <a:spcPts val="800"/>
              </a:spcBef>
              <a:buSzTx/>
              <a:buFont typeface="Wingdings"/>
              <a:buNone/>
              <a:defRPr sz="2000"/>
            </a:pPr>
            <a:r>
              <a:t>&lt;s&gt; Sam I am &lt;/s&gt;</a:t>
            </a:r>
          </a:p>
          <a:p>
            <a:pPr lvl="2" marL="0" indent="609653">
              <a:spcBef>
                <a:spcPts val="800"/>
              </a:spcBef>
              <a:buSzTx/>
              <a:buFont typeface="Wingdings"/>
              <a:buNone/>
              <a:defRPr sz="2000"/>
            </a:pPr>
            <a:r>
              <a:t>&lt;s&gt; Sam I like &lt;/s&gt;</a:t>
            </a:r>
          </a:p>
          <a:p>
            <a:pPr lvl="2" marL="0" indent="609653">
              <a:spcBef>
                <a:spcPts val="800"/>
              </a:spcBef>
              <a:buSzTx/>
              <a:buFont typeface="Wingdings"/>
              <a:buNone/>
              <a:defRPr sz="2000"/>
            </a:pPr>
            <a:r>
              <a:t>&lt;s&gt; Sam I do like &lt;/s&gt;</a:t>
            </a:r>
          </a:p>
          <a:p>
            <a:pPr lvl="2" marL="0" indent="609653">
              <a:spcBef>
                <a:spcPts val="800"/>
              </a:spcBef>
              <a:buSzTx/>
              <a:buFont typeface="Wingdings"/>
              <a:buNone/>
              <a:defRPr sz="2000"/>
            </a:pPr>
            <a:r>
              <a:t>&lt;s&gt; do I like Sam &lt;/s&gt;</a:t>
            </a:r>
          </a:p>
          <a:p>
            <a:pPr marL="0" indent="0">
              <a:buSzTx/>
              <a:buFont typeface="Wingdings"/>
              <a:buNone/>
            </a:pP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li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5 câu, 27 token,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𝒱</m:t>
                </m:r>
              </m:oMath>
            </a14:m>
            <a:r>
              <a:t>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7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endParaRPr sz="264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graphicFrame>
        <p:nvGraphicFramePr>
          <p:cNvPr id="156" name="Table 4"/>
          <p:cNvGraphicFramePr/>
          <p:nvPr/>
        </p:nvGraphicFramePr>
        <p:xfrm>
          <a:off x="379517" y="1675447"/>
          <a:ext cx="8313247" cy="7416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77368"/>
                <a:gridCol w="731520"/>
                <a:gridCol w="731520"/>
                <a:gridCol w="731520"/>
                <a:gridCol w="731520"/>
                <a:gridCol w="731520"/>
                <a:gridCol w="731520"/>
                <a:gridCol w="731520"/>
                <a:gridCol w="815236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Unigram counts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000">
                          <a:latin typeface="Cambria"/>
                          <a:ea typeface="Cambria"/>
                          <a:cs typeface="Cambria"/>
                          <a:sym typeface="Cambria"/>
                        </a:defRPr>
                      </a:pPr>
                      <a:r>
                        <a:t>T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Helvetica"/>
                        </a:rPr>
                        <a:t>ổ</a:t>
                      </a:r>
                      <a:r>
                        <a:t>ng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count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27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7" name="Table 5"/>
          <p:cNvGraphicFramePr/>
          <p:nvPr/>
        </p:nvGraphicFramePr>
        <p:xfrm>
          <a:off x="333641" y="2667000"/>
          <a:ext cx="8476717" cy="29667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86000"/>
                <a:gridCol w="884388"/>
                <a:gridCol w="884388"/>
                <a:gridCol w="884388"/>
                <a:gridCol w="884388"/>
                <a:gridCol w="884388"/>
                <a:gridCol w="884388"/>
                <a:gridCol w="88438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Bigram counts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58" name="TextBox 5"/>
          <p:cNvSpPr txBox="1"/>
          <p:nvPr/>
        </p:nvSpPr>
        <p:spPr>
          <a:xfrm>
            <a:off x="6522719" y="76199"/>
            <a:ext cx="2423161" cy="1424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indent="158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&lt;s&gt; I am Sam &lt;/s&gt;</a:t>
            </a:r>
          </a:p>
          <a:p>
            <a:pPr lvl="1" indent="158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&lt;s&gt; Sam I am &lt;/s&gt;</a:t>
            </a:r>
          </a:p>
          <a:p>
            <a:pPr lvl="1" indent="158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&lt;s&gt; Sam I like &lt;/s&gt;</a:t>
            </a:r>
          </a:p>
          <a:p>
            <a:pPr lvl="1" indent="158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&lt;s&gt; Sam I do like &lt;/s&gt;</a:t>
            </a:r>
          </a:p>
          <a:p>
            <a:pPr lvl="1" indent="158"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&lt;s&gt; do I like Sam &lt;/s&gt;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61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Bigram thô: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ẩ</a:t>
            </a:r>
            <a:r>
              <a:t>n hóa bigram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unigram</a:t>
            </a:r>
          </a:p>
        </p:txBody>
      </p:sp>
      <p:graphicFrame>
        <p:nvGraphicFramePr>
          <p:cNvPr id="162" name="Table 5"/>
          <p:cNvGraphicFramePr/>
          <p:nvPr/>
        </p:nvGraphicFramePr>
        <p:xfrm>
          <a:off x="460785" y="2209800"/>
          <a:ext cx="8476716" cy="296672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286000"/>
                <a:gridCol w="884388"/>
                <a:gridCol w="884388"/>
                <a:gridCol w="884388"/>
                <a:gridCol w="884388"/>
                <a:gridCol w="884388"/>
                <a:gridCol w="884388"/>
                <a:gridCol w="88438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 Bigram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0,33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152401" y="1230006"/>
            <a:ext cx="8566675" cy="524699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000"/>
            </a:pPr>
            <a:r>
              <a:t>Câu nào sao đây là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t? Vì sao?</a:t>
            </a: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000">
                <a:solidFill>
                  <a:srgbClr val="0070C0"/>
                </a:solidFill>
              </a:defRPr>
            </a:pPr>
            <a:r>
              <a:t>5. </a:t>
            </a:r>
            <a:r>
              <a:t>&lt;s&gt; Sam I do I like &lt;/s&gt;</a:t>
            </a: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1600"/>
            </a:pPr>
            <a:r>
              <a:t>P(&lt;s&gt; Sam I do I like &lt;/s&gt;) = P(Sam|&lt;s&gt;) * P(I|Sam) * P(do|I) * P(I|do) * P(like|I) * P(&lt;/s&gt;|like)  = 0.6 * 0.6 * 0.2 * 0.5 * 0.4 * 0.67 = 0.0096</a:t>
            </a:r>
            <a:r>
              <a:t>5</a:t>
            </a:r>
            <a:endParaRPr sz="200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000">
                <a:solidFill>
                  <a:srgbClr val="0070C0"/>
                </a:solidFill>
              </a:defRPr>
            </a:pPr>
            <a:r>
              <a:t>6. &lt;s&gt; I do Sam &lt;/s&gt;</a:t>
            </a: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1600"/>
            </a:pPr>
            <a:r>
              <a:t>P(&lt;s&gt; I do Sam &lt;/s&gt;) = P(I |&lt;s&gt;) * P(do|I) * P(Sam|do) * P(&lt;/s&gt;|Sam) = 0.2 * 0.2 * 0 * 0.4 = 0</a:t>
            </a:r>
            <a:endParaRPr sz="2000"/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2000">
                <a:solidFill>
                  <a:srgbClr val="0070C0"/>
                </a:solidFill>
              </a:defRPr>
            </a:pPr>
            <a:r>
              <a:t>7. </a:t>
            </a:r>
            <a:r>
              <a:t>&lt;s&gt; I do like</a:t>
            </a:r>
            <a:r>
              <a:t> Sam I am</a:t>
            </a:r>
            <a:r>
              <a:t> &lt;/s&gt;</a:t>
            </a:r>
          </a:p>
          <a:p>
            <a:pPr marL="0" indent="0">
              <a:spcBef>
                <a:spcPts val="600"/>
              </a:spcBef>
              <a:buSzTx/>
              <a:buFont typeface="Wingdings"/>
              <a:buNone/>
              <a:defRPr sz="1600"/>
            </a:pPr>
            <a:r>
              <a:t>P(&lt;s&gt; </a:t>
            </a:r>
            <a:r>
              <a:t>I do like Sam I am</a:t>
            </a:r>
            <a:r>
              <a:t> &lt;/s&gt;) = P (I|&lt;s&gt;) * P(do|I) * P(like|do) * P(Sam|like) * P(I|Sam) * P(am|I) * P(&lt;/s&gt;|am) = 0.2 * 0.2 * 0.5 * 0.33 * 0.6 * 0.4 * 0.5 = 0.00079</a:t>
            </a:r>
          </a:p>
        </p:txBody>
      </p:sp>
      <p:graphicFrame>
        <p:nvGraphicFramePr>
          <p:cNvPr id="166" name="Table 5"/>
          <p:cNvGraphicFramePr/>
          <p:nvPr/>
        </p:nvGraphicFramePr>
        <p:xfrm>
          <a:off x="4080935" y="4047066"/>
          <a:ext cx="4919131" cy="2667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326591"/>
                <a:gridCol w="513219"/>
                <a:gridCol w="513219"/>
                <a:gridCol w="513219"/>
                <a:gridCol w="513219"/>
                <a:gridCol w="513219"/>
                <a:gridCol w="513219"/>
                <a:gridCol w="513219"/>
              </a:tblGrid>
              <a:tr h="333375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 Bigram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&lt;/s&gt;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am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do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3337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like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0,67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0,33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67" name="TextBox 5"/>
          <p:cNvSpPr txBox="1"/>
          <p:nvPr/>
        </p:nvSpPr>
        <p:spPr>
          <a:xfrm>
            <a:off x="350520" y="4343400"/>
            <a:ext cx="3566160" cy="1422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1800">
                <a:latin typeface="Cambria"/>
                <a:ea typeface="Cambria"/>
                <a:cs typeface="Cambria"/>
                <a:sym typeface="Cambria"/>
              </a:defRPr>
            </a:pPr>
            <a:r>
              <a:t>Trong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,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trong </a:t>
            </a:r>
            <a:r>
              <a:rPr>
                <a:solidFill>
                  <a:srgbClr val="00B050"/>
                </a:solidFill>
              </a:rPr>
              <a:t>log space</a:t>
            </a:r>
            <a:r>
              <a:t>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rPr i="1">
                <a:solidFill>
                  <a:srgbClr val="00B050"/>
                </a:solidFill>
              </a:rPr>
              <a:t>tránh underflow</a:t>
            </a:r>
            <a:endParaRPr i="1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  <a:defRPr b="1" sz="1800">
                <a:solidFill>
                  <a:srgbClr val="DB8E0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log(p</a:t>
            </a:r>
            <a:r>
              <a:rPr baseline="-25000"/>
              <a:t>1</a:t>
            </a:r>
            <a:r>
              <a:t>*p</a:t>
            </a:r>
            <a:r>
              <a:rPr baseline="-25000"/>
              <a:t>2</a:t>
            </a:r>
            <a:r>
              <a:t>*p</a:t>
            </a:r>
            <a:r>
              <a:rPr baseline="-25000"/>
              <a:t>3</a:t>
            </a:r>
            <a:r>
              <a:t>*p</a:t>
            </a:r>
            <a:r>
              <a:rPr baseline="-25000"/>
              <a:t>4</a:t>
            </a:r>
            <a:r>
              <a:t>)</a:t>
            </a:r>
          </a:p>
          <a:p>
            <a:pPr>
              <a:spcBef>
                <a:spcPts val="600"/>
              </a:spcBef>
              <a:defRPr b="1" sz="1800">
                <a:solidFill>
                  <a:srgbClr val="DB8E03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= log p</a:t>
            </a:r>
            <a:r>
              <a:rPr baseline="-25000"/>
              <a:t>1</a:t>
            </a:r>
            <a:r>
              <a:t> + log p</a:t>
            </a:r>
            <a:r>
              <a:rPr baseline="-25000"/>
              <a:t>2</a:t>
            </a:r>
            <a:r>
              <a:t> + log p</a:t>
            </a:r>
            <a:r>
              <a:rPr baseline="-25000"/>
              <a:t>3</a:t>
            </a:r>
            <a:r>
              <a:t> + log p</a:t>
            </a:r>
            <a:r>
              <a:rPr baseline="-25000"/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7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Corpus: I am Henry, I like college, Do Henry like college, Henry I am, Do I like Henry, Do I like college, I do like Henry</a:t>
            </a:r>
          </a:p>
          <a:p>
            <a:pPr/>
            <a:r>
              <a:t>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bi-gram câu nào sau đây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hơn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&lt;s&gt; I like college &lt;/s&gt;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&lt;s&gt; Do I like Henry &lt;/s&gt;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73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Corpus: I am Henry, I like college, Do Henry like college, Henry I am, Do I like Henry, Do I like college, I do like Henry</a:t>
            </a:r>
          </a:p>
          <a:p>
            <a:pPr/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bi-gram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p theo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&lt;s&gt; Do?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&lt;s&gt; I like Henry?</a:t>
            </a:r>
          </a:p>
          <a:p>
            <a:pPr/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tri-gram: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&lt;s&gt; Do I like?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đánh giá mô hình</a:t>
            </a:r>
          </a:p>
        </p:txBody>
      </p:sp>
      <p:sp>
        <p:nvSpPr>
          <p:cNvPr id="176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Mô hình như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 </a:t>
            </a:r>
            <a:r>
              <a:t>nào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i là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t?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Gán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cao hơn cho các câu “th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t” (real or frequently observed)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Các câu “không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t” (ungrammatical or rarely observed)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gán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p hơn</a:t>
            </a:r>
          </a:p>
          <a:p>
            <a:pPr/>
            <a:r>
              <a:t>Đánh giá mô hình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“Nhúng” mô hình vào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và đo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</a:t>
            </a:r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2400"/>
            </a:pPr>
            <a:r>
              <a:t>⟶ Đánh giá đi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</a:t>
            </a:r>
            <a:r>
              <a:t>m cu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(end-to-end) hay đánh giá bên ngoài (extrinsic evaluation)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đánh giá mô hình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đánh giá 2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A và B, đánh giá bên ngoài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các bư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sau: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2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quy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cùng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m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(task)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: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</a:t>
            </a:r>
            <a:r>
              <a:t>a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chính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,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ch máy...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task và đo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chính xác (accuracy) 2 mô hình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: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sai chính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</a:t>
            </a:r>
            <a:r>
              <a:t>a đúng,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ch đúng...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So sánh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chính xác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mô hình A và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đánh giá mô hình</a:t>
            </a:r>
          </a:p>
        </p:txBody>
      </p:sp>
      <p:sp>
        <p:nvSpPr>
          <p:cNvPr id="182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2400"/>
            </a:pPr>
            <a:r>
              <a:t>Đánh giá bên ngoài: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n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i gian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đánh giá bên trong (</a:t>
            </a:r>
            <a:r>
              <a:rPr>
                <a:solidFill>
                  <a:srgbClr val="0000FF"/>
                </a:solidFill>
              </a:rPr>
              <a:t>intrinsic evaluation</a:t>
            </a:r>
            <a:r>
              <a:t>): đánh giá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hơn do không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thu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c vào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</a:t>
            </a:r>
          </a:p>
          <a:p>
            <a:pPr>
              <a:lnSpc>
                <a:spcPct val="110000"/>
              </a:lnSpc>
              <a:defRPr sz="2400"/>
            </a:pPr>
            <a:r>
              <a:t>Các bư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phương pháp đánh giá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như sau</a:t>
            </a:r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000"/>
            </a:pPr>
            <a:r>
              <a:t>“H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c” các tham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(parameters)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mô hình trên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n luy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(training set hay training corpus)</a:t>
            </a:r>
            <a:endParaRPr sz="2400"/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000"/>
            </a:pP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</a:t>
            </a:r>
            <a:r>
              <a:t>m tra tính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mô hình trên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</a:t>
            </a:r>
            <a:r>
              <a:t>m tra (test set hay test corpus)</a:t>
            </a:r>
            <a:endParaRPr sz="2400"/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0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đo đánh giá (evaluation metric): đánh giá tính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mô hình trên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li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</a:t>
            </a:r>
            <a:r>
              <a:t>m tra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THI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t>Con ngư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i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a vào:</a:t>
            </a:r>
          </a:p>
          <a:p>
            <a:pPr>
              <a:defRPr>
                <a:solidFill>
                  <a:srgbClr val="00B050"/>
                </a:solidFill>
              </a:defRPr>
            </a:pPr>
            <a:r>
              <a:t>Mi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n 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c </a:t>
            </a:r>
            <a:r>
              <a:rPr>
                <a:solidFill>
                  <a:srgbClr val="000000"/>
                </a:solidFill>
              </a:rPr>
              <a:t>nào đó (</a:t>
            </a:r>
            <a:r>
              <a:rPr i="1">
                <a:solidFill>
                  <a:srgbClr val="000000"/>
                </a:solidFill>
              </a:rPr>
              <a:t>domain knowledge</a:t>
            </a:r>
            <a:r>
              <a:rPr>
                <a:solidFill>
                  <a:srgbClr val="000000"/>
                </a:solidFill>
              </a:rPr>
              <a:t>): khi nói đ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>
                <a:solidFill>
                  <a:srgbClr val="000000"/>
                </a:solidFill>
              </a:rPr>
              <a:t>n “máu” thì chúng ta có ki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>
                <a:solidFill>
                  <a:srgbClr val="000000"/>
                </a:solidFill>
              </a:rPr>
              <a:t>n th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rPr>
                <a:solidFill>
                  <a:srgbClr val="000000"/>
                </a:solidFill>
              </a:rPr>
              <a:t>c “máu” 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rPr>
                <a:solidFill>
                  <a:srgbClr val="000000"/>
                </a:solidFill>
              </a:rPr>
              <a:t>có màu “đ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ỏ</a:t>
            </a:r>
            <a:r>
              <a:rPr>
                <a:solidFill>
                  <a:srgbClr val="000000"/>
                </a:solidFill>
              </a:rPr>
              <a:t>” - “máu đ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ỏ</a:t>
            </a:r>
            <a:r>
              <a:rPr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rgbClr val="00B050"/>
                </a:solidFill>
              </a:defRPr>
            </a:pP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c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cú pháp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syntactic knowledge</a:t>
            </a:r>
            <a:r>
              <a:rPr>
                <a:solidFill>
                  <a:srgbClr val="000000"/>
                </a:solidFill>
              </a:rPr>
              <a:t>): ví d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rPr>
                <a:solidFill>
                  <a:srgbClr val="000000"/>
                </a:solidFill>
              </a:rPr>
              <a:t>trong ti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>
                <a:solidFill>
                  <a:srgbClr val="000000"/>
                </a:solidFill>
              </a:rPr>
              <a:t>ng Vi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rPr>
                <a:solidFill>
                  <a:srgbClr val="000000"/>
                </a:solidFill>
              </a:rPr>
              <a:t>t danh 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rPr>
                <a:solidFill>
                  <a:srgbClr val="000000"/>
                </a:solidFill>
              </a:rPr>
              <a:t>đ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rPr>
                <a:solidFill>
                  <a:srgbClr val="000000"/>
                </a:solidFill>
              </a:rPr>
              <a:t>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trư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rPr>
                <a:solidFill>
                  <a:srgbClr val="000000"/>
                </a:solidFill>
              </a:rPr>
              <a:t>c tính 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>
                <a:solidFill>
                  <a:srgbClr val="000000"/>
                </a:solidFill>
              </a:rPr>
              <a:t>còn trong ti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>
                <a:solidFill>
                  <a:srgbClr val="000000"/>
                </a:solidFill>
              </a:rPr>
              <a:t>ng Anh thì tính 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rPr>
                <a:solidFill>
                  <a:srgbClr val="000000"/>
                </a:solidFill>
              </a:rPr>
              <a:t>đ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rPr>
                <a:solidFill>
                  <a:srgbClr val="000000"/>
                </a:solidFill>
              </a:rPr>
              <a:t>ng trư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rPr>
                <a:solidFill>
                  <a:srgbClr val="000000"/>
                </a:solidFill>
              </a:rPr>
              <a:t>c danh 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solidFill>
                  <a:srgbClr val="00B050"/>
                </a:solidFill>
              </a:defRPr>
            </a:pP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c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i="1">
                <a:solidFill>
                  <a:srgbClr val="000000"/>
                </a:solidFill>
              </a:rPr>
              <a:t>lexical knowledge</a:t>
            </a:r>
            <a:r>
              <a:rPr>
                <a:solidFill>
                  <a:srgbClr val="000000"/>
                </a:solidFill>
              </a:rPr>
              <a:t>): ví d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rPr>
                <a:solidFill>
                  <a:srgbClr val="000000"/>
                </a:solidFill>
              </a:rPr>
              <a:t>chúng ta có ki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>
                <a:solidFill>
                  <a:srgbClr val="000000"/>
                </a:solidFill>
              </a:rPr>
              <a:t>n th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rPr>
                <a:solidFill>
                  <a:srgbClr val="000000"/>
                </a:solidFill>
              </a:rPr>
              <a:t>c t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>
                <a:solidFill>
                  <a:srgbClr val="000000"/>
                </a:solidFill>
              </a:rPr>
              <a:t>v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rPr>
                <a:solidFill>
                  <a:srgbClr val="000000"/>
                </a:solidFill>
              </a:rPr>
              <a:t>ng “trà xanh” (green tea), “trà s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rPr>
                <a:solidFill>
                  <a:srgbClr val="000000"/>
                </a:solidFill>
              </a:rPr>
              <a:t>a” (milk tea) và “trà đá” (ice tea)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06797">
              <a:defRPr sz="3168"/>
            </a:pP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 thông tin – perplexity</a:t>
            </a:r>
          </a:p>
        </p:txBody>
      </p:sp>
      <p:sp>
        <p:nvSpPr>
          <p:cNvPr id="185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The Shannon Game: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p theo</a:t>
            </a:r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1800"/>
            </a:pPr>
            <a:r>
              <a:t>I always order pizza with cheese and ___</a:t>
            </a:r>
            <a:endParaRPr sz="2400"/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1800"/>
            </a:pPr>
            <a:r>
              <a:t>The 33</a:t>
            </a:r>
            <a:r>
              <a:rPr baseline="30000"/>
              <a:t>rd</a:t>
            </a:r>
            <a:r>
              <a:t> President of the US was ___</a:t>
            </a:r>
            <a:endParaRPr sz="2400"/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1800"/>
            </a:pPr>
            <a:r>
              <a:t>I saw a ___</a:t>
            </a:r>
            <a:endParaRPr sz="2400"/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2400"/>
            </a:pPr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2000"/>
            </a:pPr>
            <a:r>
              <a:t>Unigrams không là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pháp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này.</a:t>
            </a:r>
            <a:endParaRPr sz="2400"/>
          </a:p>
          <a:p>
            <a:pPr lvl="1" marL="640080" indent="-304746">
              <a:spcBef>
                <a:spcPts val="1200"/>
              </a:spcBef>
              <a:defRPr sz="2400"/>
            </a:pPr>
            <a:r>
              <a:t>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mô hình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hơn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mô hình khác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văn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là mô hình gán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cao hơn cho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</a:t>
            </a:r>
          </a:p>
        </p:txBody>
      </p:sp>
      <p:sp>
        <p:nvSpPr>
          <p:cNvPr id="186" name="Left Brace 3"/>
          <p:cNvSpPr/>
          <p:nvPr/>
        </p:nvSpPr>
        <p:spPr>
          <a:xfrm>
            <a:off x="5646634" y="1949558"/>
            <a:ext cx="381001" cy="170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20"/>
                  <a:pt x="10800" y="21199"/>
                </a:cubicBezTo>
                <a:lnTo>
                  <a:pt x="10800" y="11376"/>
                </a:lnTo>
                <a:cubicBezTo>
                  <a:pt x="10800" y="11155"/>
                  <a:pt x="5965" y="10975"/>
                  <a:pt x="0" y="10975"/>
                </a:cubicBezTo>
                <a:cubicBezTo>
                  <a:pt x="5965" y="10975"/>
                  <a:pt x="10800" y="10795"/>
                  <a:pt x="10800" y="10573"/>
                </a:cubicBezTo>
                <a:lnTo>
                  <a:pt x="10800" y="401"/>
                </a:lnTo>
                <a:cubicBezTo>
                  <a:pt x="10800" y="180"/>
                  <a:pt x="15635" y="0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87" name="TextBox 4"/>
          <p:cNvSpPr txBox="1"/>
          <p:nvPr/>
        </p:nvSpPr>
        <p:spPr>
          <a:xfrm>
            <a:off x="6352273" y="1841718"/>
            <a:ext cx="2042161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mushrooms	0.1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pepperoni	0.1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anchovies	0.01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...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fried rice	0.0001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...</a:t>
            </a:r>
          </a:p>
          <a:p>
            <a:pPr>
              <a:defRPr sz="1600">
                <a:latin typeface="Cambria"/>
                <a:ea typeface="Cambria"/>
                <a:cs typeface="Cambria"/>
                <a:sym typeface="Cambria"/>
              </a:defRPr>
            </a:pPr>
            <a:r>
              <a:t>and	1e-100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06797">
              <a:defRPr sz="3168"/>
            </a:pP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 thông tin – perplexity</a:t>
            </a:r>
          </a:p>
        </p:txBody>
      </p:sp>
      <p:sp>
        <p:nvSpPr>
          <p:cNvPr id="19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Perplexity (PP)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mô hình trên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test là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ngh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ch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o (inverse probability)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test đó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ẩ</a:t>
            </a:r>
            <a:r>
              <a:t>n hóa (normalized)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</a:t>
            </a:r>
            <a:r>
              <a:t>i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t>.</a:t>
            </a:r>
          </a:p>
          <a:p>
            <a:pPr marL="0" indent="0" algn="ctr">
              <a:buSzTx/>
              <a:buFont typeface="Wingdings"/>
              <a:buNone/>
              <a:defRPr sz="2000"/>
            </a:pPr>
            <a:r>
              <a:t>PP(W) = P</a:t>
            </a:r>
            <a14:m>
              <m:oMath>
                <m:sSup>
                  <m:e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e>
                  <m:sup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sup>
                </m:sSup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ff"/>
                  </m:radPr>
                  <m:deg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deg>
                  <m:e>
                    <m:f>
                      <m:f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e>
                </m:rad>
              </m:oMath>
            </a14:m>
          </a:p>
          <a:p>
            <a:pPr>
              <a:defRPr sz="2000"/>
            </a:pPr>
            <a:r>
              <a:t>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quy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t: PP(W) = </a:t>
            </a:r>
            <a14:m>
              <m:oMath>
                <m:rad>
                  <m:ra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ff"/>
                  </m:radPr>
                  <m:deg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deg>
                  <m:e>
                    <m:nary>
                      <m:nary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∏"/>
                        <m:limLoc m:val="undOvr"/>
                        <m:grow m:val="0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e>
                </m:rad>
              </m:oMath>
            </a14:m>
          </a:p>
          <a:p>
            <a:pPr>
              <a:defRPr sz="20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bigram: PP(W) = </a:t>
            </a:r>
            <a14:m>
              <m:oMath>
                <m:rad>
                  <m:ra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degHide m:val="off"/>
                  </m:radPr>
                  <m:deg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deg>
                  <m:e>
                    <m:nary>
                      <m:naryPr>
                        <m:ctrlP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∏"/>
                        <m:limLoc m:val="undOvr"/>
                        <m:grow m:val="0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type m:val="bar"/>
                          </m:fPr>
                          <m:num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xmlns:a="http://schemas.openxmlformats.org/drawingml/2006/mai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e>
                </m:rad>
              </m:oMath>
            </a14:m>
          </a:p>
          <a:p>
            <a:pPr>
              <a:defRPr sz="2000"/>
            </a:pP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</a:t>
            </a:r>
            <a:r>
              <a:t>u PP ~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hóa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</a:t>
            </a:r>
          </a:p>
          <a:p>
            <a:pPr>
              <a:defRPr sz="2000"/>
            </a:pPr>
            <a:r>
              <a:t>Thông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PP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kích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06797">
              <a:defRPr sz="3168"/>
            </a:pP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 thông tin – perplexity</a:t>
            </a:r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lvl="1" marL="640080" indent="-304746">
              <a:spcBef>
                <a:spcPts val="1200"/>
              </a:spcBef>
              <a:defRPr sz="2400"/>
            </a:pPr>
            <a:r>
              <a:t>W là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các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,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unigram thì PP(W) = ?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Cho L = {a, b, c, d} *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P(a) = P(b) = P(c) = P(d) = ¼ (không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thu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c vào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nh).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𝑤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𝐿</m:t>
                </m:r>
              </m:oMath>
            </a14:m>
            <a:r>
              <a:t> trong mô hình thì PP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w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tính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corpus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các câu: I am Sam, Sam I am, Sam I like, Sam I do like, do I like Sam.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bigram, cho bi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 thông tin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“I do like Sam”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overfitting</a:t>
            </a:r>
          </a:p>
        </p:txBody>
      </p:sp>
      <p:sp>
        <p:nvSpPr>
          <p:cNvPr id="196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N-grams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test corpus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ng/g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ng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training corpus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: 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khó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có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x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y ra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n luy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mô hình có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năng khái quát (generalize)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n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khái quát: ZEROS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Things that don’t ever occur in the training set but occur in the test set</a:t>
            </a:r>
          </a:p>
        </p:txBody>
      </p:sp>
      <p:graphicFrame>
        <p:nvGraphicFramePr>
          <p:cNvPr id="197" name="Table 4"/>
          <p:cNvGraphicFramePr/>
          <p:nvPr/>
        </p:nvGraphicFramePr>
        <p:xfrm>
          <a:off x="1676400" y="4537085"/>
          <a:ext cx="6858000" cy="11125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4290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000">
                          <a:solidFill>
                            <a:srgbClr val="000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Training set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2000">
                          <a:solidFill>
                            <a:srgbClr val="FF80FF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Test set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... denied the allegations
... denied the reports
... denied the claims
... denied the request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... denied the offer
... denied the loan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P(“offer” | “denied the”) = 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zeros</a:t>
            </a:r>
          </a:p>
        </p:txBody>
      </p:sp>
      <p:sp>
        <p:nvSpPr>
          <p:cNvPr id="20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Bigrams có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0: gán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0 cho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test ⟶ không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tính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</a:t>
            </a:r>
          </a:p>
          <a:p>
            <a:pPr/>
            <a:r>
              <a:t>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x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lý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chưa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t>ng “th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y”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đây (t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không xác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nh,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m ngoài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ng...)</a:t>
            </a:r>
          </a:p>
          <a:p>
            <a:pPr marL="0" indent="0">
              <a:buSzTx/>
              <a:buFont typeface="Wingdings"/>
              <a:buNone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⇨ </a:t>
            </a: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pháp: </a:t>
            </a:r>
            <a:r>
              <a:rPr b="1">
                <a:solidFill>
                  <a:srgbClr val="0000FF"/>
                </a:solidFill>
              </a:rPr>
              <a:t>smoothing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smoothing và discounting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86462" indent="-286462" defTabSz="1145847">
              <a:spcBef>
                <a:spcPts val="1600"/>
              </a:spcBef>
              <a:defRPr sz="2256"/>
            </a:pPr>
            <a:r>
              <a:t>Các N-gram phân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thưa</a:t>
            </a:r>
          </a:p>
          <a:p>
            <a:pPr marL="0" indent="0" defTabSz="1145847">
              <a:spcBef>
                <a:spcPts val="1600"/>
              </a:spcBef>
              <a:buSzTx/>
              <a:buFont typeface="Wingdings"/>
              <a:buNone/>
              <a:defRPr sz="2256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⇨ </a:t>
            </a:r>
            <a:r>
              <a:t>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N-gram không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ho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ặ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ỏ 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marL="0" indent="0" defTabSz="1145847">
              <a:spcBef>
                <a:spcPts val="1600"/>
              </a:spcBef>
              <a:buSzTx/>
              <a:buFont typeface="Wingdings"/>
              <a:buNone/>
              <a:defRPr sz="2256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⇨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các câu có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a các N-gram này có 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không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</a:t>
            </a:r>
          </a:p>
          <a:p>
            <a:pPr marL="286462" indent="-286462" defTabSz="1145847">
              <a:spcBef>
                <a:spcPts val="1600"/>
              </a:spcBef>
              <a:defRPr sz="2256"/>
            </a:pPr>
            <a:r>
              <a:t>Trong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 </a:t>
            </a:r>
            <a:r>
              <a:t>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t>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ặ</a:t>
            </a:r>
            <a:r>
              <a:t>p N-gram chưa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trong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n luy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</a:t>
            </a:r>
          </a:p>
          <a:p>
            <a:pPr marL="0" indent="0" defTabSz="1145847">
              <a:spcBef>
                <a:spcPts val="1600"/>
              </a:spcBef>
              <a:buSzTx/>
              <a:buFont typeface="Wingdings"/>
              <a:buNone/>
              <a:defRPr sz="2256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⇨ </a:t>
            </a: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câu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0 (có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là câu đúng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ặ</a:t>
            </a:r>
            <a:r>
              <a:t>t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pháp và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nghĩa)</a:t>
            </a:r>
          </a:p>
          <a:p>
            <a:pPr marL="0" indent="0" defTabSz="1145847">
              <a:spcBef>
                <a:spcPts val="1600"/>
              </a:spcBef>
              <a:buSzTx/>
              <a:buFont typeface="Wingdings"/>
              <a:buNone/>
              <a:defRPr sz="2256"/>
            </a:pPr>
            <a:r>
              <a:rPr>
                <a:latin typeface="Wingdings"/>
                <a:ea typeface="Wingdings"/>
                <a:cs typeface="Wingdings"/>
                <a:sym typeface="Wingdings"/>
              </a:rPr>
              <a:t>⇨ </a:t>
            </a:r>
            <a:r>
              <a:t>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</a:t>
            </a:r>
            <a:r>
              <a:rPr i="1"/>
              <a:t>làm m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rPr i="1"/>
              <a:t>n</a:t>
            </a:r>
            <a:r>
              <a:t> (</a:t>
            </a:r>
            <a:r>
              <a:rPr i="1"/>
              <a:t>smoothing</a:t>
            </a:r>
            <a:r>
              <a:t>) hay </a:t>
            </a:r>
            <a:r>
              <a:rPr i="1"/>
              <a:t>chi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rPr i="1"/>
              <a:t>t kh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rPr i="1"/>
              <a:t>u</a:t>
            </a:r>
            <a:r>
              <a:t> (</a:t>
            </a:r>
            <a:r>
              <a:rPr i="1"/>
              <a:t>discounting</a:t>
            </a:r>
            <a:r>
              <a:t>), các tham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tính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các N-gram chưa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t>ng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maximum likelihood estimates - mle</a:t>
            </a:r>
          </a:p>
        </p:txBody>
      </p:sp>
      <p:sp>
        <p:nvSpPr>
          <p:cNvPr id="206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Maximum likelihood estimation (MLE)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ẩ</a:t>
            </a:r>
            <a:r>
              <a:t>n hóa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n-gram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corpus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 các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m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a 0 và 1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MLE dùng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tham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mô hình M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li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n luy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(smoothing)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t>Ý tư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</a:t>
            </a:r>
            <a:r>
              <a:t>ng</a:t>
            </a:r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400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“nhìn”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y 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hơn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~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ng 1 vào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400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|V| kích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ng, 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phương pháp 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vào mô hình bigram</a:t>
            </a:r>
          </a:p>
          <a:p>
            <a:pPr lvl="1" marL="0" indent="335332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num>
                    <m:den>
                      <m:nary>
                        <m:nary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begChr m:val="|"/>
                              <m:endChr m:val="|"/>
                            </m:dPr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den>
                  </m:f>
                </m:oMath>
              </m:oMathPara>
            </a14:m>
          </a:p>
          <a:p>
            <a:pPr lvl="1" marL="0" indent="335332" algn="ctr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400"/>
            </a:pPr>
            <a:r>
              <a:t>(</a:t>
            </a:r>
            <a:r>
              <a:rPr i="1">
                <a:solidFill>
                  <a:srgbClr val="0000FF"/>
                </a:solidFill>
              </a:rPr>
              <a:t>Phương pháp làm m</a:t>
            </a:r>
            <a:r>
              <a:rPr i="1"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rPr i="1">
                <a:solidFill>
                  <a:srgbClr val="0000FF"/>
                </a:solidFill>
              </a:rPr>
              <a:t>n Lidstone</a:t>
            </a:r>
            <a:r>
              <a:t>)</a:t>
            </a:r>
          </a:p>
          <a:p>
            <a:pPr lvl="2" marL="914400" indent="-304746">
              <a:lnSpc>
                <a:spcPct val="110000"/>
              </a:lnSpc>
              <a:spcBef>
                <a:spcPts val="800"/>
              </a:spcBef>
              <a:defRPr sz="2000"/>
            </a:pPr>
            <a:r>
              <a:t>k = 1: Add-one smoothing / Laplace smoothing</a:t>
            </a:r>
          </a:p>
          <a:p>
            <a:pPr lvl="2" marL="914400" indent="-304746">
              <a:lnSpc>
                <a:spcPct val="110000"/>
              </a:lnSpc>
              <a:spcBef>
                <a:spcPts val="800"/>
              </a:spcBef>
              <a:defRPr sz="2000"/>
            </a:pPr>
            <a:r>
              <a:t>k = 0.5: Jeffrey – Perks laws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914399" y="1230006"/>
            <a:ext cx="7848601" cy="5399395"/>
          </a:xfrm>
          <a:prstGeom prst="rect">
            <a:avLst/>
          </a:prstGeom>
        </p:spPr>
        <p:txBody>
          <a:bodyPr/>
          <a:lstStyle/>
          <a:p>
            <a:pPr marL="265129" indent="-265129" defTabSz="1060518">
              <a:lnSpc>
                <a:spcPct val="72000"/>
              </a:lnSpc>
              <a:spcBef>
                <a:spcPts val="1500"/>
              </a:spcBef>
              <a:defRPr sz="174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MLE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tính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,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unigram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endParaRPr sz="2088"/>
          </a:p>
          <a:p>
            <a:pPr marL="0" indent="0" defTabSz="1060518">
              <a:lnSpc>
                <a:spcPct val="72000"/>
              </a:lnSpc>
              <a:spcBef>
                <a:spcPts val="1500"/>
              </a:spcBef>
              <a:buSzTx/>
              <a:buFont typeface="Wingdings"/>
              <a:buNone/>
              <a:defRPr sz="174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nary>
                        <m:nary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den>
                  </m:f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den>
                  </m:f>
                </m:oMath>
              </m:oMathPara>
            </a14:m>
            <a:endParaRPr sz="2088"/>
          </a:p>
          <a:p>
            <a:pPr lvl="1" marL="541899" indent="-250159" defTabSz="1060518">
              <a:lnSpc>
                <a:spcPct val="72000"/>
              </a:lnSpc>
              <a:spcBef>
                <a:spcPts val="1000"/>
              </a:spcBef>
              <a:defRPr sz="1479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𝑐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xu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hi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c</a:t>
            </a:r>
            <a:r>
              <a:t>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a </a:t>
            </a:r>
            <a14:m>
              <m:oMath>
                <m:sSub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endParaRPr sz="1740"/>
          </a:p>
          <a:p>
            <a:pPr lvl="1" marL="556869" indent="-265129" defTabSz="1060518">
              <a:lnSpc>
                <a:spcPct val="72000"/>
              </a:lnSpc>
              <a:spcBef>
                <a:spcPts val="1000"/>
              </a:spcBef>
              <a:defRPr sz="1479"/>
            </a:pPr>
            <a:r>
              <a:t>N: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ổ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token, </a:t>
            </a:r>
            <a14:m>
              <m:oMath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𝑁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nary>
                  <m:naryPr>
                    <m:ctrlP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chr m:val="∑"/>
                    <m:limLoc m:val="undOvr"/>
                    <m:grow m:val="0"/>
                    <m:subHide m:val="off"/>
                    <m:supHide m:val="on"/>
                  </m:naryPr>
                  <m:sub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sub>
                  <m:sup/>
                  <m:e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xmlns:a="http://schemas.openxmlformats.org/drawingml/2006/main" sz="14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</m:nary>
              </m:oMath>
            </a14:m>
            <a:endParaRPr sz="1740"/>
          </a:p>
          <a:p>
            <a:pPr lvl="1" marL="556869" indent="-265129" defTabSz="1060518">
              <a:lnSpc>
                <a:spcPct val="72000"/>
              </a:lnSpc>
              <a:spcBef>
                <a:spcPts val="1000"/>
              </a:spcBef>
              <a:defRPr sz="1479"/>
            </a:pPr>
            <a:r>
              <a:t>V: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</a:t>
            </a:r>
            <a:endParaRPr sz="1740"/>
          </a:p>
          <a:p>
            <a:pPr marL="265129" indent="-265129" defTabSz="1060518">
              <a:lnSpc>
                <a:spcPct val="72000"/>
              </a:lnSpc>
              <a:spcBef>
                <a:spcPts val="1500"/>
              </a:spcBef>
              <a:defRPr sz="1740"/>
            </a:pPr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k = 1 vào mô hình unigram</a:t>
            </a:r>
            <a:endParaRPr sz="2001"/>
          </a:p>
          <a:p>
            <a:pPr marL="0" indent="0" defTabSz="1060518">
              <a:lnSpc>
                <a:spcPct val="72000"/>
              </a:lnSpc>
              <a:spcBef>
                <a:spcPts val="1500"/>
              </a:spcBef>
              <a:buSzTx/>
              <a:buFont typeface="Wingdings"/>
              <a:buNone/>
              <a:defRPr sz="174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nary>
                        <m:nary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den>
                  </m:f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  <a:endParaRPr sz="2088"/>
          </a:p>
          <a:p>
            <a:pPr lvl="1" marL="556869" indent="-265129" defTabSz="1060518">
              <a:lnSpc>
                <a:spcPct val="72000"/>
              </a:lnSpc>
              <a:spcBef>
                <a:spcPts val="1000"/>
              </a:spcBef>
              <a:defRPr sz="1479"/>
            </a:pPr>
            <a:r>
              <a:t>|V|: kích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ng</a:t>
            </a:r>
            <a:endParaRPr sz="1740"/>
          </a:p>
          <a:p>
            <a:pPr marL="265129" indent="-265129" defTabSz="1060518">
              <a:lnSpc>
                <a:spcPct val="72000"/>
              </a:lnSpc>
              <a:spcBef>
                <a:spcPts val="1500"/>
              </a:spcBef>
              <a:defRPr sz="1740"/>
            </a:pP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ễ </a:t>
            </a:r>
            <a:r>
              <a:t>so sánh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phương pháp MLE, </a:t>
            </a:r>
            <a14:m>
              <m:oMath>
                <m:r>
                  <a:rPr xmlns:a="http://schemas.openxmlformats.org/drawingml/2006/main" sz="17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𝑐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</m:oMath>
            </a14:m>
            <a:r>
              <a:t>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đi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</a:t>
            </a:r>
            <a:r>
              <a:t>nh thành</a:t>
            </a:r>
            <a:endParaRPr sz="2001"/>
          </a:p>
          <a:p>
            <a:pPr marL="0" indent="0" defTabSz="1060518">
              <a:lnSpc>
                <a:spcPct val="72000"/>
              </a:lnSpc>
              <a:spcBef>
                <a:spcPts val="1500"/>
              </a:spcBef>
              <a:buSzTx/>
              <a:buFont typeface="Wingdings"/>
              <a:buNone/>
              <a:defRPr sz="174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e>
                    <m:sup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  <a:endParaRPr sz="2088"/>
          </a:p>
          <a:p>
            <a:pPr marL="265129" indent="-265129" defTabSz="1060518">
              <a:lnSpc>
                <a:spcPct val="72000"/>
              </a:lnSpc>
              <a:spcBef>
                <a:spcPts val="1500"/>
              </a:spcBef>
              <a:defRPr sz="1740"/>
            </a:pPr>
            <a:r>
              <a:t>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tương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(relative discount)</a:t>
            </a:r>
            <a:endParaRPr sz="2001"/>
          </a:p>
          <a:p>
            <a:pPr marL="0" indent="0" defTabSz="1060518">
              <a:lnSpc>
                <a:spcPct val="72000"/>
              </a:lnSpc>
              <a:spcBef>
                <a:spcPts val="1500"/>
              </a:spcBef>
              <a:buSzTx/>
              <a:buFont typeface="Wingdings"/>
              <a:buNone/>
              <a:defRPr sz="174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den>
                  </m:f>
                </m:oMath>
              </m:oMathPara>
            </a14:m>
            <a:endParaRPr sz="1887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</a:t>
            </a:r>
          </a:p>
        </p:txBody>
      </p:sp>
      <p:sp>
        <p:nvSpPr>
          <p:cNvPr id="217" name="Content Placeholder 2"/>
          <p:cNvSpPr txBox="1"/>
          <p:nvPr>
            <p:ph type="body" idx="1"/>
          </p:nvPr>
        </p:nvSpPr>
        <p:spPr>
          <a:xfrm>
            <a:off x="914399" y="1230006"/>
            <a:ext cx="7848601" cy="539939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MLE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tính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,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unigram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</a:t>
            </a:r>
            <a14:m>
              <m:oMath>
                <m:sSub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</a:p>
          <a:p>
            <a:pPr marL="0" indent="0"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 lvl="1" marL="640080" indent="-304746">
              <a:spcBef>
                <a:spcPts val="1200"/>
              </a:spcBef>
              <a:defRPr sz="2400"/>
            </a:pPr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 </a:t>
            </a:r>
          </a:p>
          <a:p>
            <a:pPr marL="0" indent="0"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sub>
                  </m:sSub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</a:p>
          <a:p>
            <a:pPr>
              <a:defRPr sz="2400"/>
            </a:pPr>
            <a:r>
              <a:t>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count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đi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</a:t>
            </a:r>
            <a:r>
              <a:t>nh</a:t>
            </a:r>
          </a:p>
          <a:p>
            <a:pPr marL="0" indent="0"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e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  <a:endParaRPr sz="226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THI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24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95604" indent="-295604" defTabSz="1182417">
              <a:spcBef>
                <a:spcPts val="1700"/>
              </a:spcBef>
              <a:defRPr sz="2328"/>
            </a:pPr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(</a:t>
            </a:r>
            <a:r>
              <a:rPr i="1"/>
              <a:t>Probabilistic Language Models</a:t>
            </a:r>
            <a:r>
              <a:t>) hay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(</a:t>
            </a:r>
            <a:r>
              <a:rPr i="1"/>
              <a:t>Language Models – LM</a:t>
            </a:r>
            <a:r>
              <a:t>)</a:t>
            </a:r>
          </a:p>
          <a:p>
            <a:pPr lvl="1" marL="620877" indent="-295604" defTabSz="1182417">
              <a:spcBef>
                <a:spcPts val="1100"/>
              </a:spcBef>
              <a:defRPr b="1" sz="1940">
                <a:solidFill>
                  <a:srgbClr val="C85601"/>
                </a:solidFill>
              </a:defRPr>
            </a:pPr>
            <a:r>
              <a:t>mô hình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ng kê 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</a:t>
            </a:r>
            <a:r>
              <a:rPr b="0">
                <a:solidFill>
                  <a:srgbClr val="000000"/>
                </a:solidFill>
              </a:rPr>
              <a:t> c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rPr b="0">
                <a:solidFill>
                  <a:srgbClr val="000000"/>
                </a:solidFill>
              </a:rPr>
              <a:t>a m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rPr b="0">
                <a:solidFill>
                  <a:srgbClr val="000000"/>
                </a:solidFill>
              </a:rPr>
              <a:t>t câu (sentence), m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rPr b="0">
                <a:solidFill>
                  <a:srgbClr val="000000"/>
                </a:solidFill>
              </a:rPr>
              <a:t>t chu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rPr b="0">
                <a:solidFill>
                  <a:srgbClr val="000000"/>
                </a:solidFill>
              </a:rPr>
              <a:t>i các t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 b="0">
                <a:solidFill>
                  <a:srgbClr val="000000"/>
                </a:solidFill>
              </a:rPr>
              <a:t>(word sequence) ho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ặ</a:t>
            </a:r>
            <a:r>
              <a:rPr b="0">
                <a:solidFill>
                  <a:srgbClr val="000000"/>
                </a:solidFill>
              </a:rPr>
              <a:t>c m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rPr b="0">
                <a:solidFill>
                  <a:srgbClr val="000000"/>
                </a:solidFill>
              </a:rPr>
              <a:t>t t</a:t>
            </a:r>
            <a:r>
              <a:rPr b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 b="0">
                <a:solidFill>
                  <a:srgbClr val="000000"/>
                </a:solidFill>
              </a:rPr>
              <a:t>(word)</a:t>
            </a:r>
            <a:endParaRPr sz="2328"/>
          </a:p>
          <a:p>
            <a:pPr marL="295604" indent="-295604" defTabSz="1182417">
              <a:spcBef>
                <a:spcPts val="1700"/>
              </a:spcBef>
              <a:defRPr sz="2328"/>
            </a:pP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t>,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hay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câu giúp </a:t>
            </a:r>
            <a:r>
              <a:rPr i="1">
                <a:solidFill>
                  <a:srgbClr val="2E5818"/>
                </a:solidFill>
              </a:rPr>
              <a:t>d</a:t>
            </a:r>
            <a:r>
              <a:rPr i="1">
                <a:solidFill>
                  <a:srgbClr val="2E5818"/>
                </a:solidFill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rPr i="1">
                <a:solidFill>
                  <a:srgbClr val="2E5818"/>
                </a:solidFill>
              </a:rPr>
              <a:t>đoán (predict)</a:t>
            </a:r>
            <a:r>
              <a:t>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p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n,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có đúng chính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hay câu đó có đúng chính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hay không</a:t>
            </a:r>
          </a:p>
          <a:p>
            <a:pPr marL="295604" indent="-295604" defTabSz="1182417">
              <a:spcBef>
                <a:spcPts val="1700"/>
              </a:spcBef>
              <a:defRPr sz="2328"/>
            </a:pPr>
            <a:r>
              <a:t>Cho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14:m>
              <m:oMath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2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⟾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p theo </a:t>
            </a:r>
            <a14:m>
              <m:oMath>
                <m:sSub>
                  <m:e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</a:p>
          <a:p>
            <a:pPr marL="0" indent="0" defTabSz="1182417">
              <a:spcBef>
                <a:spcPts val="1700"/>
              </a:spcBef>
              <a:buSzTx/>
              <a:buFont typeface="Wingdings"/>
              <a:buNone/>
              <a:defRPr sz="2328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…</m:t>
                  </m:r>
                  <m:sSub>
                    <m:e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 xmlns:a="http://schemas.openxmlformats.org/drawingml/2006/main" sz="23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marL="0" indent="0" defTabSz="1182417">
              <a:spcBef>
                <a:spcPts val="1700"/>
              </a:spcBef>
              <a:buSzTx/>
              <a:buFont typeface="Wingdings"/>
              <a:buNone/>
              <a:defRPr sz="2328"/>
            </a:pPr>
            <a:r>
              <a:t>⤑</a:t>
            </a:r>
            <a:r>
              <a:rPr>
                <a:solidFill>
                  <a:srgbClr val="C85601"/>
                </a:solidFill>
              </a:rPr>
              <a:t>Mô hình hóa ngôn ng</a:t>
            </a:r>
            <a:r>
              <a:rPr>
                <a:solidFill>
                  <a:srgbClr val="C85601"/>
                </a:solidFill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rPr>
                <a:solidFill>
                  <a:srgbClr val="C85601"/>
                </a:solidFill>
              </a:rPr>
              <a:t>(language modeling) ~ phân lo</a:t>
            </a:r>
            <a:r>
              <a:rPr>
                <a:solidFill>
                  <a:srgbClr val="C85601"/>
                </a:solidFill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rPr>
                <a:solidFill>
                  <a:srgbClr val="C85601"/>
                </a:solidFill>
              </a:rPr>
              <a:t>i (classification task)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</a:t>
            </a:r>
          </a:p>
        </p:txBody>
      </p:sp>
      <p:sp>
        <p:nvSpPr>
          <p:cNvPr id="22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corpus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5 câu: I am Sam, Sam I am, Sam I like, Sam I do like, do I like Sam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bigram cho bi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 thông tin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“&lt;s&gt; I do like Sam”. 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bigram và 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Laplace hãy cho bi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câu nào dư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đây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t hơn?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&lt;s&gt; do Sam I like &lt;/s&gt;</a:t>
            </a:r>
          </a:p>
          <a:p>
            <a:pPr lvl="2" marL="914400" indent="-304746">
              <a:spcBef>
                <a:spcPts val="800"/>
              </a:spcBef>
              <a:defRPr sz="2000"/>
            </a:pPr>
            <a:r>
              <a:t>&lt;s&gt; Sam do I like &lt;/s&gt;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add-k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74272" indent="-274272" defTabSz="1097088">
              <a:lnSpc>
                <a:spcPct val="110000"/>
              </a:lnSpc>
              <a:spcBef>
                <a:spcPts val="1600"/>
              </a:spcBef>
              <a:defRPr sz="2250"/>
            </a:pPr>
            <a:r>
              <a:t>Add-k smoothing: phiên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Add-one smoothiing</a:t>
            </a:r>
          </a:p>
          <a:p>
            <a:pPr marL="274272" indent="-274272" defTabSz="1097088">
              <a:lnSpc>
                <a:spcPct val="110000"/>
              </a:lnSpc>
              <a:spcBef>
                <a:spcPts val="1600"/>
              </a:spcBef>
              <a:defRPr sz="2250"/>
            </a:pP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a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n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k: có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ưu hóa trên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p devset</a:t>
            </a:r>
          </a:p>
          <a:p>
            <a:pPr marL="0" indent="0" defTabSz="1097088">
              <a:lnSpc>
                <a:spcPct val="110000"/>
              </a:lnSpc>
              <a:spcBef>
                <a:spcPts val="1600"/>
              </a:spcBef>
              <a:buSzTx/>
              <a:buFont typeface="Wingdings"/>
              <a:buNone/>
              <a:defRPr sz="225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Add−k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</m:sub>
                    <m:sup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bSup>
                  <m:d>
                    <m:dPr>
                      <m:ctrlP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num>
                    <m:den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den>
                  </m:f>
                </m:oMath>
              </m:oMathPara>
            </a14:m>
          </a:p>
          <a:p>
            <a:pPr marL="274272" indent="-274272" defTabSz="1097088">
              <a:lnSpc>
                <a:spcPct val="110000"/>
              </a:lnSpc>
              <a:spcBef>
                <a:spcPts val="1600"/>
              </a:spcBef>
              <a:defRPr sz="2250"/>
            </a:pPr>
            <a:r>
              <a:t>Add-one và Add-k smoothing chỉ dựa trên giá trị count của từ -&gt; </a:t>
            </a:r>
            <a:r>
              <a:rPr>
                <a:solidFill>
                  <a:srgbClr val="0000FF"/>
                </a:solidFill>
              </a:rPr>
              <a:t>không</a:t>
            </a:r>
            <a:r>
              <a:t> đạt kết quả tốt khi ước lượng xác suất cho các N-Gram chưa từng xuất hiện -&gt; </a:t>
            </a:r>
            <a:r>
              <a:rPr>
                <a:solidFill>
                  <a:srgbClr val="0000FF"/>
                </a:solidFill>
              </a:rPr>
              <a:t>không </a:t>
            </a:r>
            <a:r>
              <a:t>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trong </a:t>
            </a:r>
            <a:r>
              <a:rPr>
                <a:solidFill>
                  <a:srgbClr val="0000FF"/>
                </a:solidFill>
              </a:rPr>
              <a:t>mô hình ngôn ng</a:t>
            </a:r>
            <a:r>
              <a:rPr>
                <a:solidFill>
                  <a:srgbClr val="0000FF"/>
                </a:solidFill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nên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cho các mô hình NLP khác (trong các lĩnh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có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0 không quá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 ho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ặ</a:t>
            </a:r>
            <a:r>
              <a:t>c phân lo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văn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(discounting)</a:t>
            </a:r>
          </a:p>
        </p:txBody>
      </p:sp>
      <p:sp>
        <p:nvSpPr>
          <p:cNvPr id="226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301699" indent="-301699" defTabSz="1206797">
              <a:lnSpc>
                <a:spcPct val="110000"/>
              </a:lnSpc>
              <a:spcBef>
                <a:spcPts val="1700"/>
              </a:spcBef>
              <a:defRPr sz="2376"/>
            </a:pPr>
            <a:r>
              <a:t>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(discounting): “mư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n”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N-gram quan sát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(observed - đã xuất hiện) và phân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(redistribute) cho các N-gram chưa từng xuất hiện</a:t>
            </a:r>
          </a:p>
          <a:p>
            <a:pPr lvl="1" marL="633679" indent="-301699" defTabSz="1206797">
              <a:lnSpc>
                <a:spcPct val="110000"/>
              </a:lnSpc>
              <a:spcBef>
                <a:spcPts val="1100"/>
              </a:spcBef>
              <a:defRPr sz="1979"/>
            </a:pPr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Lidstone: 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cách tăng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ẫ</a:t>
            </a:r>
            <a:r>
              <a:t>u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các 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tương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i;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phân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cách tăng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N-gram</a:t>
            </a:r>
            <a:endParaRPr sz="2376"/>
          </a:p>
          <a:p>
            <a:pPr lvl="1" marL="633679" indent="-301699" defTabSz="1206797">
              <a:lnSpc>
                <a:spcPct val="110000"/>
              </a:lnSpc>
              <a:spcBef>
                <a:spcPts val="1100"/>
              </a:spcBef>
              <a:defRPr sz="1979"/>
            </a:pPr>
            <a:r>
              <a:t>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tuy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(absolute discounting): 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 cùng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các N-gram quan sát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(từ phổ biến) và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 </a:t>
            </a:r>
            <a:r>
              <a:t>phân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cho các N-gram không quan sát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(từ hiếm hoặc chưa xuất hiện)</a:t>
            </a:r>
            <a:endParaRPr sz="2376"/>
          </a:p>
          <a:p>
            <a:pPr lvl="1" marL="633679" indent="-301699" defTabSz="1206797">
              <a:lnSpc>
                <a:spcPct val="110000"/>
              </a:lnSpc>
              <a:spcBef>
                <a:spcPts val="1100"/>
              </a:spcBef>
              <a:defRPr sz="1979"/>
            </a:pPr>
            <a:r>
              <a:t>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N-gram quan sát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và không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phân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đã mư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 ngang nhau 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c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p (low-order model) - backoff</a:t>
            </a:r>
            <a:endParaRPr sz="1887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back-off</a:t>
            </a:r>
          </a:p>
        </p:txBody>
      </p:sp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z="2500"/>
            </a:pPr>
            <a:r>
              <a:t>Back-off: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c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p hơn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N-gram có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0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back-off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(N-1)-gram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(N-1)-gram có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0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back-off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(N-2)-gram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Quá trình back-off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 khi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t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khác 0</a:t>
            </a:r>
          </a:p>
          <a:p>
            <a:pPr>
              <a:lnSpc>
                <a:spcPct val="99000"/>
              </a:lnSpc>
              <a:defRPr sz="2500"/>
            </a:pPr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có 4-gram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4-gram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không có 4-gram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3-gram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không có 3-gram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2-gram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200"/>
            </a:pPr>
            <a:r>
              <a:t>không có 2-gram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t>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1-gram</a:t>
            </a:r>
          </a:p>
          <a:p>
            <a:pPr marL="0" indent="0" algn="l">
              <a:lnSpc>
                <a:spcPct val="99000"/>
              </a:lnSpc>
              <a:buSzTx/>
              <a:buFont typeface="Wingdings"/>
              <a:buNone/>
              <a:defRPr sz="25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→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 cách th</a:t>
            </a:r>
            <a:r>
              <a:t>ự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 hi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g</a:t>
            </a:r>
            <a:r>
              <a:t>ọ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i là </a:t>
            </a:r>
            <a:r>
              <a: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Katz back-off</a:t>
            </a:r>
            <a:endParaRPr sz="2358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back-off</a:t>
            </a:r>
          </a:p>
        </p:txBody>
      </p:sp>
      <p:sp>
        <p:nvSpPr>
          <p:cNvPr id="232" name="Content Placeholder 2"/>
          <p:cNvSpPr txBox="1"/>
          <p:nvPr>
            <p:ph type="body" idx="1"/>
          </p:nvPr>
        </p:nvSpPr>
        <p:spPr>
          <a:xfrm>
            <a:off x="457201" y="1230006"/>
            <a:ext cx="8534401" cy="5246995"/>
          </a:xfrm>
          <a:prstGeom prst="rect">
            <a:avLst/>
          </a:prstGeom>
        </p:spPr>
        <p:txBody>
          <a:bodyPr/>
          <a:lstStyle/>
          <a:p>
            <a:pPr marL="289509" indent="-289509" defTabSz="1158037">
              <a:spcBef>
                <a:spcPts val="1700"/>
              </a:spcBef>
              <a:defRPr sz="266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MLE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tính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t: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ổ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MLE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1.0</a:t>
            </a:r>
          </a:p>
          <a:p>
            <a:pPr marL="289509" indent="-289509" defTabSz="1158037">
              <a:spcBef>
                <a:spcPts val="1700"/>
              </a:spcBef>
              <a:defRPr sz="266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MLE và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back-off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 </a:t>
            </a:r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c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p hơn: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ổ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có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 hơn 1.0</a:t>
            </a:r>
          </a:p>
          <a:p>
            <a:pPr marL="289509" indent="-289509" defTabSz="1158037">
              <a:spcBef>
                <a:spcPts val="1700"/>
              </a:spcBef>
              <a:defRPr sz="2660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tính</a:t>
            </a:r>
          </a:p>
          <a:p>
            <a:pPr marL="0" indent="0" defTabSz="1158037">
              <a:spcBef>
                <a:spcPts val="1700"/>
              </a:spcBef>
              <a:buSzTx/>
              <a:buFont typeface="Wingdings"/>
              <a:buNone/>
              <a:defRPr sz="1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Katz</m:t>
                      </m:r>
                    </m:sub>
                  </m:sSub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eqArr>
                        <m:eqArr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sSub>
                            <m:e>
                              <m: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Katz</m:t>
                              </m:r>
                            </m:sub>
                          </m:sSub>
                          <m:d>
                            <m:d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e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xmlns:a="http://schemas.openxmlformats.org/drawingml/2006/main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eqArr>
                    </m:e>
                  </m:d>
                </m:oMath>
              </m:oMathPara>
            </a14:m>
            <a:endParaRPr sz="1792"/>
          </a:p>
          <a:p>
            <a:pPr lvl="1" marL="591728" indent="-273162" defTabSz="1158037">
              <a:spcBef>
                <a:spcPts val="1100"/>
              </a:spcBef>
              <a:defRPr sz="228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bSup>
                <m:r>
                  <a:rPr xmlns:a="http://schemas.openxmlformats.org/drawingml/2006/main" sz="2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giá tr</a:t>
            </a:r>
            <a:r>
              <a:t>ị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chi</a:t>
            </a:r>
            <a:r>
              <a:t>ế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kh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u trong ng</a:t>
            </a:r>
            <a:r>
              <a:t>ữ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t>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nh </a:t>
            </a:r>
            <a14:m>
              <m:oMath>
                <m:sSubSup>
                  <m:e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2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</a:p>
          <a:p>
            <a:pPr lvl="1" marL="591728" indent="-273162" defTabSz="1158037">
              <a:lnSpc>
                <a:spcPct val="110000"/>
              </a:lnSpc>
              <a:spcBef>
                <a:spcPts val="1100"/>
              </a:spcBef>
              <a:defRPr sz="228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p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d>
                    <m:dPr>
                      <m:ctrlP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e>
                  </m:d>
                  <m:r>
                    <a:rPr xmlns:a="http://schemas.openxmlformats.org/drawingml/2006/main" sz="22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p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e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xmlns:a="http://schemas.openxmlformats.org/drawingml/2006/main" sz="2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226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back-off</a:t>
            </a:r>
          </a:p>
        </p:txBody>
      </p:sp>
      <p:sp>
        <p:nvSpPr>
          <p:cNvPr id="235" name="Content Placeholder 2"/>
          <p:cNvSpPr txBox="1"/>
          <p:nvPr>
            <p:ph type="body" idx="1"/>
          </p:nvPr>
        </p:nvSpPr>
        <p:spPr>
          <a:xfrm>
            <a:off x="228599" y="1230006"/>
            <a:ext cx="8763001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t>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Trigram</a:t>
            </a:r>
          </a:p>
          <a:p>
            <a:pPr marL="0" indent="0">
              <a:lnSpc>
                <a:spcPct val="110000"/>
              </a:lnSpc>
              <a:buSzTx/>
              <a:buFont typeface="Wingdings"/>
              <a:buNone/>
              <a:defRPr sz="1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Katz</m:t>
                      </m:r>
                    </m:sub>
                  </m:sSub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eqArr>
                        <m:eqArrPr>
                          <m:ctrl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sSub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p>
                            <m:e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xmlns:a="http://schemas.openxmlformats.org/drawingml/2006/main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</m:e>
                      </m:eqArr>
                    </m:e>
                  </m:d>
                </m:oMath>
              </m:oMathPara>
            </a14:m>
            <a:endParaRPr sz="1698"/>
          </a:p>
          <a:p>
            <a:pPr>
              <a:lnSpc>
                <a:spcPct val="110000"/>
              </a:lnSpc>
            </a:pPr>
            <a:r>
              <a:t>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bi-gram</a:t>
            </a:r>
          </a:p>
          <a:p>
            <a:pPr marL="0" indent="0">
              <a:lnSpc>
                <a:spcPct val="110000"/>
              </a:lnSpc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m:rPr>
                          <m:nor/>
                        </m:r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Katz</m:t>
                      </m:r>
                    </m:sub>
                  </m:sSub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{"/>
                      <m:endChr m:val=""/>
                    </m:dPr>
                    <m:e>
                      <m:eqArr>
                        <m:eqArr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/>
                              </m:r>
                            </m:e>
                          </m:d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s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m:rPr>
                              <m:nor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</m:e>
                      </m:eqArr>
                    </m:e>
                  </m:d>
                </m:oMath>
              </m:oMathPara>
            </a14:m>
            <a:endParaRPr sz="2264"/>
          </a:p>
          <a:p>
            <a:pPr>
              <a:lnSpc>
                <a:spcPct val="110000"/>
              </a:lnSpc>
            </a:pPr>
            <a:r>
              <a:t>Katz back-off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ờ</a:t>
            </a:r>
            <a:r>
              <a:t>ng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phương pháp Good Turing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</a:t>
            </a:r>
            <a14:m>
              <m:oMath>
                <m:sSup>
                  <m:e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  <m:sup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sup>
                </m:sSup>
              </m:oMath>
            </a14:m>
            <a:r>
              <a:t> và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𝛼</m:t>
                </m:r>
              </m:oMath>
            </a14:m>
            <a:endParaRPr sz="264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turing</a:t>
            </a:r>
          </a:p>
        </p:txBody>
      </p:sp>
      <p:sp>
        <p:nvSpPr>
          <p:cNvPr id="238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2400"/>
            </a:pPr>
            <a:r>
              <a:t>Ý tư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</a:t>
            </a:r>
            <a:r>
              <a:t>ng: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</a:t>
            </a:r>
            <a:r>
              <a:rPr i="1"/>
              <a:t>count</a:t>
            </a:r>
            <a:r>
              <a:t>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đã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(</a:t>
            </a:r>
            <a:r>
              <a:rPr i="1"/>
              <a:t>seen one</a:t>
            </a:r>
            <a:r>
              <a:t>)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rPr i="1"/>
              <a:t>count </a:t>
            </a:r>
            <a:r>
              <a:t>cho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chưa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bi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</a:t>
            </a:r>
            <a:endParaRPr sz="2500"/>
          </a:p>
          <a:p>
            <a:pPr lvl="1" marL="622872" indent="-287539">
              <a:lnSpc>
                <a:spcPct val="110000"/>
              </a:lnSpc>
              <a:spcBef>
                <a:spcPts val="1200"/>
              </a:spcBef>
              <a:defRPr sz="2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sub>
                </m:sSub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t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t>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a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𝑐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 (s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xu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hi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c</a:t>
            </a:r>
            <a:r>
              <a:t>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a t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c)</a:t>
            </a:r>
          </a:p>
          <a:p>
            <a:pPr lvl="1" marL="0" indent="335332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sup>
                </m:sSubSup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(nh</a:t>
            </a:r>
            <a:r>
              <a:t>ữ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ng s</a:t>
            </a:r>
            <a:r>
              <a:t>ự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ki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có t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xu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hi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là 0)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num>
                  <m:den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den>
                </m:f>
              </m:oMath>
            </a14:m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200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có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</a:t>
            </a:r>
          </a:p>
          <a:p>
            <a:pPr lvl="1" marL="0" indent="335332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d>
                        <m:d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den>
                  </m:f>
                </m:oMath>
              </m:oMathPara>
            </a14:m>
          </a:p>
          <a:p>
            <a:pPr lvl="1" marL="0" indent="335332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sSubSup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sub>
                  <m:sup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sup>
                </m:sSubSup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 (s</a:t>
            </a:r>
            <a:r>
              <a:t>ự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ki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có t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xu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hi</a:t>
            </a:r>
            <a:r>
              <a:t>ệ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 c l</a:t>
            </a:r>
            <a:r>
              <a:t>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n) = </a:t>
            </a:r>
            <a14:m>
              <m:oMath>
                <m:f>
                  <m:f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num>
                  <m:den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den>
                </m:f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e>
                </m:d>
                <m:f>
                  <m:fPr>
                    <m:ctrlP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num>
                  <m:den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xmlns:a="http://schemas.openxmlformats.org/drawingml/2006/main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e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xmlns:a="http://schemas.openxmlformats.org/drawingml/2006/main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den>
                </m:f>
              </m:oMath>
            </a14:m>
            <a:endParaRPr sz="2075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suy (interpolation)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190500" y="1220124"/>
            <a:ext cx="8763000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ng 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p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n khác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các mô hình N-gram: phương pháp interpolation</a:t>
            </a:r>
          </a:p>
          <a:p>
            <a:pPr lvl="1" marL="640080" indent="-304746">
              <a:lnSpc>
                <a:spcPct val="120000"/>
              </a:lnSpc>
              <a:spcBef>
                <a:spcPts val="1200"/>
              </a:spcBef>
              <a:defRPr sz="2400"/>
            </a:pPr>
            <a:r>
              <a:t>Các N-gram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nhau và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nhân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(weight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lvl="1" marL="0" indent="335332">
              <a:lnSpc>
                <a:spcPct val="120000"/>
              </a:lnSpc>
              <a:spcBef>
                <a:spcPts val="1200"/>
              </a:spcBef>
              <a:buSzTx/>
              <a:buFont typeface="Wingdings"/>
              <a:buNone/>
              <a:defRPr sz="2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  <m:d>
                    <m:d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1" marL="622872" indent="-287539">
              <a:lnSpc>
                <a:spcPct val="120000"/>
              </a:lnSpc>
              <a:spcBef>
                <a:spcPts val="1200"/>
              </a:spcBef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đư</a:t>
            </a:r>
            <a:r>
              <a:t>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 tính d</a:t>
            </a:r>
            <a:r>
              <a:t>ự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a trên ng</a:t>
            </a:r>
            <a:r>
              <a:t>ữ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t>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nh</a:t>
            </a:r>
          </a:p>
          <a:p>
            <a:pPr lvl="1" marL="640080" indent="-304746">
              <a:lnSpc>
                <a:spcPct val="120000"/>
              </a:lnSpc>
              <a:spcBef>
                <a:spcPts val="1200"/>
              </a:spcBef>
              <a:defRPr sz="2400"/>
            </a:pPr>
            <a:r>
              <a:t>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 count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tri-gram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a trên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count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bi-gram thì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tri-gram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ẽ </a:t>
            </a:r>
            <a:r>
              <a:t>có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 hơn </a:t>
            </a:r>
            <a14:m>
              <m:oMath>
                <m:r>
                  <a:rPr xmlns:a="http://schemas.openxmlformats.org/drawingml/2006/main" sz="24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bi-gram</a:t>
            </a:r>
          </a:p>
          <a:p>
            <a:pPr marL="0" indent="0">
              <a:lnSpc>
                <a:spcPct val="120000"/>
              </a:lnSpc>
              <a:buSzTx/>
              <a:buFont typeface="Wingdings"/>
              <a:buNone/>
              <a:defRPr sz="16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lim>
                      <m:r>
                        <m:rPr>
                          <m:sty m:val="p"/>
                        </m:r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^</m:t>
                      </m:r>
                    </m:lim>
                  </m:limUpp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Sup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  <m:sup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509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suy (interpolation)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t>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held-out corpus</a:t>
            </a:r>
          </a:p>
          <a:p>
            <a:pPr>
              <a:lnSpc>
                <a:spcPct val="110000"/>
              </a:lnSpc>
            </a:pPr>
            <a:r>
              <a:t>Held-out corpus: training corpus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tìm các tham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,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cách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a 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n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sao cho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đa hóa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likelihood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held-out corpus </a:t>
            </a:r>
          </a:p>
          <a:p>
            <a:pPr>
              <a:lnSpc>
                <a:spcPct val="110000"/>
              </a:lnSpc>
            </a:pPr>
            <a:r>
              <a:t>Thu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t toán EM có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ưu hóa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c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 </a:t>
            </a:r>
            <a:r>
              <a:t>(locally optimal) các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endParaRPr sz="2641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lnSpc>
                <a:spcPct val="110000"/>
              </a:lnSpc>
            </a:pPr>
            <a:r>
              <a:t>Interpolation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hơn Back-off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suy (interpolation)</a:t>
            </a:r>
          </a:p>
        </p:txBody>
      </p:sp>
      <p:sp>
        <p:nvSpPr>
          <p:cNvPr id="247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t>Phương pháp tính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</a:p>
          <a:p>
            <a:pPr>
              <a:defRPr sz="25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held-out corpus</a:t>
            </a:r>
          </a:p>
          <a:p>
            <a:pPr>
              <a:defRPr sz="2500"/>
            </a:pPr>
          </a:p>
          <a:p>
            <a:pPr>
              <a:defRPr sz="2500"/>
            </a:pPr>
          </a:p>
          <a:p>
            <a:pPr>
              <a:defRPr sz="2500"/>
            </a:pPr>
            <a:r>
              <a:t>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n các </a:t>
            </a:r>
            <a14:m>
              <m:oMath>
                <m:r>
                  <a:rPr xmlns:a="http://schemas.openxmlformats.org/drawingml/2006/main" sz="2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i hóa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held-out data</a:t>
            </a:r>
          </a:p>
          <a:p>
            <a:pPr lvl="1" marL="640080" indent="-304746">
              <a:spcBef>
                <a:spcPts val="1200"/>
              </a:spcBef>
              <a:defRPr sz="2200"/>
            </a:pP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N-gram trong training data</a:t>
            </a:r>
          </a:p>
          <a:p>
            <a:pPr lvl="1" marL="640080" indent="-304746">
              <a:spcBef>
                <a:spcPts val="1200"/>
              </a:spcBef>
              <a:defRPr sz="2200"/>
            </a:pPr>
            <a:r>
              <a:t>Tìm </a:t>
            </a: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</m:oMath>
            </a14:m>
            <a:r>
              <a:t> sao cho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trong held-out corpus</a:t>
            </a:r>
          </a:p>
          <a:p>
            <a:pPr lvl="1" marL="0" indent="335332">
              <a:spcBef>
                <a:spcPts val="1200"/>
              </a:spcBef>
              <a:buSzTx/>
              <a:buFont typeface="Wingdings"/>
              <a:buNone/>
              <a:defRPr sz="22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func>
                    <m:funcPr>
                      <m:ctrl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e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e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nary>
                        <m:naryPr>
                          <m:ctrlP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e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xmlns:a="http://schemas.openxmlformats.org/drawingml/2006/main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e>
                                          <m:r>
                                            <a:rPr xmlns:a="http://schemas.openxmlformats.org/drawingml/2006/main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xmlns:a="http://schemas.openxmlformats.org/drawingml/2006/main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xmlns:a="http://schemas.openxmlformats.org/drawingml/2006/main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e>
                                          <m:r>
                                            <a:rPr xmlns:a="http://schemas.openxmlformats.org/drawingml/2006/main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xmlns:a="http://schemas.openxmlformats.org/drawingml/2006/main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e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xmlns:a="http://schemas.openxmlformats.org/drawingml/2006/main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e>
                  </m:func>
                </m:oMath>
              </m:oMathPara>
            </a14:m>
            <a:endParaRPr sz="2075"/>
          </a:p>
        </p:txBody>
      </p:sp>
      <p:pic>
        <p:nvPicPr>
          <p:cNvPr id="24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7704" y="2514600"/>
            <a:ext cx="7268590" cy="6858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/>
            <a:r>
              <a:t>Tác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</a:t>
            </a:r>
            <a:r>
              <a:t>ng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trong NLP: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</a:t>
            </a:r>
            <a:r>
              <a:t>a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chính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(spelling error correction)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</a:t>
            </a:r>
            <a:r>
              <a:t>a 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pháp (grammartical error correction)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ậ</a:t>
            </a:r>
            <a:r>
              <a:t>n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ng ti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ng nói (speech recognition)</a:t>
            </a:r>
          </a:p>
          <a:p>
            <a:pPr lvl="1" marL="640080" indent="-304746">
              <a:spcBef>
                <a:spcPts val="1200"/>
              </a:spcBef>
              <a:defRPr sz="2400"/>
            </a:pPr>
            <a:r>
              <a:t>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ỏ</a:t>
            </a:r>
            <a:r>
              <a:t>i đáp (question-answering), 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kneser-ney</a:t>
            </a:r>
          </a:p>
        </p:txBody>
      </p:sp>
      <p:sp>
        <p:nvSpPr>
          <p:cNvPr id="251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2352"/>
            </a:pPr>
            <a:r>
              <a:t>Kneser-ney: phương pháp 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N-gram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,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nhi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t,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c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t>a trên phương pháp 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tuy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(absolute discounting)</a:t>
            </a:r>
          </a:p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2352"/>
            </a:pPr>
            <a:r>
              <a:t>Ý tư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</a:t>
            </a:r>
            <a:r>
              <a:t>ng: làm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count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N-gram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trung bình trong held-out corpus</a:t>
            </a:r>
          </a:p>
          <a:p>
            <a:pPr lvl="1" marL="627278" indent="-298652" defTabSz="1194607">
              <a:lnSpc>
                <a:spcPct val="99000"/>
              </a:lnSpc>
              <a:spcBef>
                <a:spcPts val="1100"/>
              </a:spcBef>
              <a:defRPr sz="1960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u tuy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trong mô hình bigram</a:t>
            </a:r>
            <a:endParaRPr sz="2352"/>
          </a:p>
          <a:p>
            <a:pPr lvl="1" marL="610415" indent="-281788" defTabSz="1194607">
              <a:lnSpc>
                <a:spcPct val="99000"/>
              </a:lnSpc>
              <a:spcBef>
                <a:spcPts val="1100"/>
              </a:spcBef>
              <a:defRPr sz="2352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d>
                    <m:dPr>
                      <m:ctrlP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num>
                    <m:den>
                      <m:nary>
                        <m:naryPr>
                          <m:ctrlP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e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3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23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den>
                  </m:f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𝜆</m:t>
                  </m:r>
                  <m:sSub>
                    <m:e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23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 xmlns:a="http://schemas.openxmlformats.org/drawingml/2006/main" sz="23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lvl="2" marL="879248" indent="-281788" defTabSz="1194607">
              <a:lnSpc>
                <a:spcPct val="99000"/>
              </a:lnSpc>
              <a:spcBef>
                <a:spcPts val="700"/>
              </a:spcBef>
              <a:defRPr sz="1764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f>
                  <m:fPr>
                    <m:ctrlP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num>
                  <m:den>
                    <m:nary>
                      <m:naryPr>
                        <m:ctrlP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undOvr"/>
                        <m:grow m:val="0"/>
                        <m:subHide m:val="off"/>
                        <m:supHide m:val="on"/>
                      </m:naryPr>
                      <m:sub>
                        <m: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xmlns:a="http://schemas.openxmlformats.org/drawingml/2006/main" sz="17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xmlns:a="http://schemas.openxmlformats.org/drawingml/2006/main" sz="1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den>
                </m:f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chi</a:t>
            </a:r>
            <a:r>
              <a:t>ế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kh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u bigram</a:t>
            </a:r>
            <a:endParaRPr sz="1960"/>
          </a:p>
          <a:p>
            <a:pPr lvl="2" marL="879248" indent="-281788" defTabSz="1194607">
              <a:lnSpc>
                <a:spcPct val="99000"/>
              </a:lnSpc>
              <a:spcBef>
                <a:spcPts val="700"/>
              </a:spcBef>
              <a:defRPr sz="1764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𝜆</m:t>
                </m:r>
                <m:sSub>
                  <m:e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tr</a:t>
            </a:r>
            <a:r>
              <a:t>ọ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ng lư</a:t>
            </a:r>
            <a:r>
              <a:t>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ng n</a:t>
            </a:r>
            <a:r>
              <a:t>ộ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i suy</a:t>
            </a:r>
            <a:endParaRPr sz="1960"/>
          </a:p>
          <a:p>
            <a:pPr lvl="2" marL="879248" indent="-281788" defTabSz="1194607">
              <a:lnSpc>
                <a:spcPct val="99000"/>
              </a:lnSpc>
              <a:spcBef>
                <a:spcPts val="700"/>
              </a:spcBef>
              <a:defRPr sz="1764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𝑃</m:t>
                </m:r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unigram</a:t>
            </a:r>
            <a:endParaRPr sz="1698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kneser-ney</a:t>
            </a:r>
          </a:p>
        </p:txBody>
      </p:sp>
      <p:sp>
        <p:nvSpPr>
          <p:cNvPr id="254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2400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thuy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t: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quá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có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năng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 </a:t>
            </a:r>
            <a:r>
              <a:t>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</a:t>
            </a:r>
          </a:p>
          <a:p>
            <a:pPr lvl="1" marL="622872" indent="-287539">
              <a:lnSpc>
                <a:spcPct val="110000"/>
              </a:lnSpc>
              <a:spcBef>
                <a:spcPts val="1200"/>
              </a:spcBef>
              <a:defRPr sz="2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𝑣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ng</a:t>
            </a:r>
            <a:r>
              <a:t>ữ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t>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nh đã đư</a:t>
            </a:r>
            <a:r>
              <a:t>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 quan sát trư</a:t>
            </a:r>
            <a:r>
              <a:t>ớ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c đó</a:t>
            </a:r>
            <a:endParaRPr sz="2400"/>
          </a:p>
          <a:p>
            <a:pPr lvl="1" marL="622872" indent="-287539">
              <a:lnSpc>
                <a:spcPct val="110000"/>
              </a:lnSpc>
              <a:spcBef>
                <a:spcPts val="1200"/>
              </a:spcBef>
              <a:defRPr sz="2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𝐶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𝑣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𝑤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s</a:t>
            </a:r>
            <a:r>
              <a:t>ố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lư</a:t>
            </a:r>
            <a:r>
              <a:t>ợ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ng count c</a:t>
            </a:r>
            <a:r>
              <a:t>ủ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a t</a:t>
            </a:r>
            <a:r>
              <a:t>ừ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w trong ng</a:t>
            </a:r>
            <a:r>
              <a:t>ữ 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v</a:t>
            </a:r>
            <a:endParaRPr sz="2400"/>
          </a:p>
          <a:p>
            <a:pPr lvl="1" marL="640080" indent="-304746">
              <a:lnSpc>
                <a:spcPct val="110000"/>
              </a:lnSpc>
              <a:spcBef>
                <a:spcPts val="1200"/>
              </a:spcBef>
              <a:defRPr sz="2000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w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</a:t>
            </a:r>
            <a:endParaRPr sz="2400"/>
          </a:p>
          <a:p>
            <a:pPr lvl="1" marL="0" indent="335332">
              <a:lnSpc>
                <a:spcPct val="110000"/>
              </a:lnSpc>
              <a:spcBef>
                <a:spcPts val="1200"/>
              </a:spcBef>
              <a:buSzTx/>
              <a:buFont typeface="Wingdings"/>
              <a:buNone/>
              <a:defRPr sz="20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d>
                    <m:d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</m:d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num>
                    <m:den>
                      <m:nary>
                        <m:naryPr>
                          <m:ctrlP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chr m:val="∑"/>
                          <m:limLoc m:val="undOvr"/>
                          <m:grow m:val="0"/>
                          <m:subHide m:val="off"/>
                          <m:supHide m:val="on"/>
                        </m:naryPr>
                        <m:sub>
                          <m:sSup>
                            <m:e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xmlns:a="http://schemas.openxmlformats.org/drawingml/2006/ma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e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xmlns:a="http://schemas.openxmlformats.org/drawingml/2006/ma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den>
                  </m:f>
                </m:oMath>
              </m:oMathPara>
            </a14:m>
            <a:endParaRPr sz="1887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kneser-ney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92557" indent="-292557" defTabSz="1170227">
              <a:lnSpc>
                <a:spcPct val="110000"/>
              </a:lnSpc>
              <a:spcBef>
                <a:spcPts val="1700"/>
              </a:spcBef>
              <a:defRPr sz="2304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thuy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t: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quá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có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năng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ở </a:t>
            </a:r>
            <a:r>
              <a:t>nh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  <a:r>
              <a:t>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</a:t>
            </a:r>
          </a:p>
          <a:p>
            <a:pPr lvl="1" marL="614476" indent="-292557" defTabSz="1170227">
              <a:lnSpc>
                <a:spcPct val="110000"/>
              </a:lnSpc>
              <a:spcBef>
                <a:spcPts val="1100"/>
              </a:spcBef>
              <a:defRPr sz="2304"/>
            </a:pPr>
            <a:r>
              <a:t>Làm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suy Kneser-Ney 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trong mô hình bigram</a:t>
            </a:r>
          </a:p>
          <a:p>
            <a:pPr lvl="1" marL="0" indent="321919" defTabSz="1170227">
              <a:lnSpc>
                <a:spcPct val="110000"/>
              </a:lnSpc>
              <a:spcBef>
                <a:spcPts val="1100"/>
              </a:spcBef>
              <a:buSzTx/>
              <a:buFont typeface="Wingdings"/>
              <a:buNone/>
              <a:defRPr sz="1727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sub>
                  </m:sSub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unc>
                        <m:func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𝜆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b>
                  </m:sSub>
                </m:oMath>
              </m:oMathPara>
            </a14:m>
            <a:endParaRPr sz="1536"/>
          </a:p>
          <a:p>
            <a:pPr lvl="2" marL="0" indent="585266" defTabSz="1170227">
              <a:lnSpc>
                <a:spcPct val="110000"/>
              </a:lnSpc>
              <a:spcBef>
                <a:spcPts val="700"/>
              </a:spcBef>
              <a:buSzTx/>
              <a:buFont typeface="Wingdings"/>
              <a:buNone/>
              <a:defRPr sz="1727"/>
            </a:pPr>
            <a:r>
              <a:t>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ng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i suy:</a:t>
            </a:r>
            <a:endParaRPr sz="1919"/>
          </a:p>
          <a:p>
            <a:pPr lvl="2" marL="0" indent="585266" defTabSz="1170227">
              <a:lnSpc>
                <a:spcPct val="110000"/>
              </a:lnSpc>
              <a:spcBef>
                <a:spcPts val="700"/>
              </a:spcBef>
              <a:buSzTx/>
              <a:buFont typeface="Wingdings"/>
              <a:buNone/>
              <a:defRPr sz="1727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𝜆</m:t>
                  </m:r>
                  <m:sSub>
                    <m:e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e>
                    <m: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num>
                    <m:den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|"/>
                      <m:endChr m:val="|"/>
                    </m:dPr>
                    <m:e>
                      <m:d>
                        <m:d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egChr m:val="{"/>
                          <m:endChr m:val="}"/>
                        </m:dPr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e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xmlns:a="http://schemas.openxmlformats.org/drawingml/2006/main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xmlns:a="http://schemas.openxmlformats.org/drawingml/2006/main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e>
                  </m:d>
                </m:oMath>
              </m:oMathPara>
            </a14:m>
            <a:endParaRPr sz="1536"/>
          </a:p>
          <a:p>
            <a:pPr lvl="3" marL="1124651" indent="-276037" defTabSz="1170227">
              <a:lnSpc>
                <a:spcPct val="110000"/>
              </a:lnSpc>
              <a:spcBef>
                <a:spcPts val="700"/>
              </a:spcBef>
              <a:defRPr sz="1727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f>
                  <m:fPr>
                    <m:ctrlP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num>
                  <m:den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: chi</a:t>
            </a:r>
            <a:r>
              <a:t>ế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t kh</a:t>
            </a:r>
            <a:r>
              <a:t>ấ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u</a:t>
            </a:r>
            <a:endParaRPr sz="1919"/>
          </a:p>
          <a:p>
            <a:pPr lvl="3" marL="1124651" indent="-276037" defTabSz="1170227">
              <a:lnSpc>
                <a:spcPct val="110000"/>
              </a:lnSpc>
              <a:spcBef>
                <a:spcPts val="700"/>
              </a:spcBef>
              <a:defRPr sz="1727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d>
                  <m:dPr>
                    <m:ctrlPr>
                      <a:rPr xmlns:a="http://schemas.openxmlformats.org/drawingml/2006/main" sz="1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d>
                      <m:dPr>
                        <m:ctrlP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{"/>
                        <m:endChr m:val="}"/>
                      </m:dPr>
                      <m:e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e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xmlns:a="http://schemas.openxmlformats.org/drawingml/2006/main" sz="17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xmlns:a="http://schemas.openxmlformats.org/drawingml/2006/main"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e>
                </m:d>
              </m:oMath>
            </a14:m>
            <a:r>
              <a:rPr sz="1919">
                <a:latin typeface="Cambria"/>
                <a:ea typeface="Cambria"/>
                <a:cs typeface="Cambria"/>
                <a:sym typeface="Cambria"/>
              </a:rPr>
              <a:t>: s</a:t>
            </a:r>
            <a:r>
              <a:rPr sz="1919"/>
              <a:t>ố 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lo</a:t>
            </a:r>
            <a:r>
              <a:rPr sz="1919"/>
              <a:t>ạ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i t</a:t>
            </a:r>
            <a:r>
              <a:rPr sz="1919"/>
              <a:t>ừ 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theo sau </a:t>
            </a:r>
            <a14:m>
              <m:oMath>
                <m:sSub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rPr sz="1919">
                <a:latin typeface="Cambria"/>
                <a:ea typeface="Cambria"/>
                <a:cs typeface="Cambria"/>
                <a:sym typeface="Cambria"/>
              </a:rPr>
              <a:t> (s</a:t>
            </a:r>
            <a:r>
              <a:rPr sz="1919"/>
              <a:t>ố 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1919"/>
              <a:t>ừ 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lo</a:t>
            </a:r>
            <a:r>
              <a:rPr sz="1919"/>
              <a:t>ạ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i đã chi</a:t>
            </a:r>
            <a:r>
              <a:rPr sz="1919"/>
              <a:t>ế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t kh</a:t>
            </a:r>
            <a:r>
              <a:rPr sz="1919"/>
              <a:t>ấ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u ho</a:t>
            </a:r>
            <a:r>
              <a:rPr sz="1919"/>
              <a:t>ặ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c s</a:t>
            </a:r>
            <a:r>
              <a:rPr sz="1919"/>
              <a:t>ố 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sz="1919"/>
              <a:t>ầ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n áp d</a:t>
            </a:r>
            <a:r>
              <a:rPr sz="1919"/>
              <a:t>ụ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ng chi</a:t>
            </a:r>
            <a:r>
              <a:rPr sz="1919"/>
              <a:t>ế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t kh</a:t>
            </a:r>
            <a:r>
              <a:rPr sz="1919"/>
              <a:t>ấ</a:t>
            </a:r>
            <a:r>
              <a:rPr sz="1919">
                <a:latin typeface="Cambria"/>
                <a:ea typeface="Cambria"/>
                <a:cs typeface="Cambria"/>
                <a:sym typeface="Cambria"/>
              </a:rPr>
              <a:t>u)</a:t>
            </a:r>
            <a:endParaRPr sz="1887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(chain rule)</a:t>
            </a:r>
          </a:p>
        </p:txBody>
      </p:sp>
      <p:sp>
        <p:nvSpPr>
          <p:cNvPr id="132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92557" indent="-292557" defTabSz="1170227">
              <a:spcBef>
                <a:spcPts val="1700"/>
              </a:spcBef>
              <a:defRPr sz="2688"/>
            </a:pPr>
            <a:r>
              <a:t>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có đi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ề</a:t>
            </a:r>
            <a:r>
              <a:t>u ki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</a:t>
            </a:r>
          </a:p>
          <a:p>
            <a:pPr lvl="1" marL="0" indent="321919" defTabSz="1170227">
              <a:spcBef>
                <a:spcPts val="1100"/>
              </a:spcBef>
              <a:buSzTx/>
              <a:buFont typeface="Wingdings"/>
              <a:buNone/>
              <a:defRPr sz="2304">
                <a:solidFill>
                  <a:srgbClr val="0000FF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e>
                  <m:e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den>
                </m:f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 		</a:t>
            </a:r>
            <a14:m>
              <m:oMath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⋅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𝐵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𝐴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</a:p>
          <a:p>
            <a:pPr marL="292557" indent="-292557" defTabSz="1170227">
              <a:spcBef>
                <a:spcPts val="1700"/>
              </a:spcBef>
              <a:defRPr sz="2688"/>
            </a:pPr>
            <a:r>
              <a:t>Quy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ổ</a:t>
            </a:r>
            <a:r>
              <a:t>ng quát</a:t>
            </a:r>
          </a:p>
          <a:p>
            <a:pPr marL="0" indent="0" defTabSz="1170227">
              <a:spcBef>
                <a:spcPts val="1700"/>
              </a:spcBef>
              <a:buSzTx/>
              <a:buFont typeface="Wingdings"/>
              <a:buNone/>
              <a:defRPr sz="2304">
                <a:solidFill>
                  <a:srgbClr val="0000FF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/>
                    </m:r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</a:t>
            </a:r>
          </a:p>
          <a:p>
            <a:pPr marL="0" indent="0" defTabSz="1170227">
              <a:spcBef>
                <a:spcPts val="1700"/>
              </a:spcBef>
              <a:buSzTx/>
              <a:buFont typeface="Wingdings"/>
              <a:buNone/>
              <a:defRPr sz="2304">
                <a:solidFill>
                  <a:srgbClr val="0000FF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e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e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e>
                </m:d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…</m:t>
                </m:r>
                <m:r>
                  <a:rPr xmlns:a="http://schemas.openxmlformats.org/drawingml/2006/main" sz="2300" i="1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  <m:e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xmlns:a="http://schemas.openxmlformats.org/drawingml/2006/main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xmlns:a="http://schemas.openxmlformats.org/drawingml/2006/main" sz="23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e>
                </m:d>
              </m:oMath>
            </a14:m>
            <a:r>
              <a:rPr>
                <a:latin typeface="Cambria"/>
                <a:ea typeface="Cambria"/>
                <a:cs typeface="Cambria"/>
                <a:sym typeface="Cambria"/>
              </a:rPr>
              <a:t>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92557" indent="-292557" defTabSz="1170227">
              <a:spcBef>
                <a:spcPts val="1700"/>
              </a:spcBef>
              <a:defRPr sz="2688"/>
            </a:pPr>
            <a:r>
              <a:t>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quy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tính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k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t 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p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trong câu</a:t>
            </a:r>
          </a:p>
          <a:p>
            <a:pPr marL="0" indent="0" defTabSz="1170227">
              <a:spcBef>
                <a:spcPts val="1700"/>
              </a:spcBef>
              <a:buSzTx/>
              <a:buFont typeface="Wingdings"/>
              <a:buNone/>
              <a:defRPr sz="2688">
                <a:solidFill>
                  <a:srgbClr val="0000FF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65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e>
                          <m: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 xmlns:a="http://schemas.openxmlformats.org/drawingml/2006/main" sz="265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5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/>
                  </m:r>
                  <m:nary>
                    <m:naryPr>
                      <m:ctrlPr>
                        <a:rPr xmlns:a="http://schemas.openxmlformats.org/drawingml/2006/main" sz="2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</m:ctrlPr>
                      <m:chr m:val="∏"/>
                      <m:limLoc m:val="undOvr"/>
                      <m:grow m:val="0"/>
                      <m:subHide m:val="off"/>
                      <m:supHide m:val="on"/>
                    </m:naryPr>
                    <m:sub>
                      <m:r>
                        <a:rPr xmlns:a="http://schemas.openxmlformats.org/drawingml/2006/main" sz="2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sub>
                    <m:sup/>
                    <m:e>
                      <m:r>
                        <a:rPr xmlns:a="http://schemas.openxmlformats.org/drawingml/2006/main" sz="265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e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xmlns:a="http://schemas.openxmlformats.org/drawingml/2006/main" sz="265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e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65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e>
                  </m:nary>
                </m:oMath>
              </m:oMathPara>
            </a14:m>
            <a:endParaRPr sz="264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N-GRAM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z="2400"/>
            </a:pPr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N-gram (N-gram language model),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ọ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t mô hình N-gram</a:t>
            </a:r>
          </a:p>
          <a:p>
            <a:pPr>
              <a:lnSpc>
                <a:spcPct val="99000"/>
              </a:lnSpc>
              <a:defRPr sz="2400"/>
            </a:pPr>
            <a:r>
              <a:t>Ví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: P(mat | The cat sat on the)</a:t>
            </a:r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000"/>
            </a:pPr>
            <a:r>
              <a:t>là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rPr b="1"/>
              <a:t>mat</a:t>
            </a:r>
            <a:r>
              <a:t> 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cho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“The cat sat on the”</a:t>
            </a:r>
            <a:endParaRPr sz="2400"/>
          </a:p>
          <a:p>
            <a:pPr lvl="1" marL="640080" indent="-304746">
              <a:lnSpc>
                <a:spcPct val="99000"/>
              </a:lnSpc>
              <a:spcBef>
                <a:spcPts val="1200"/>
              </a:spcBef>
              <a:defRPr sz="2000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m (count) và chia (divide)</a:t>
            </a:r>
            <a:endParaRPr sz="2400"/>
          </a:p>
          <a:p>
            <a:pPr lvl="1" marL="0" indent="335332">
              <a:lnSpc>
                <a:spcPct val="99000"/>
              </a:lnSpc>
              <a:spcBef>
                <a:spcPts val="1200"/>
              </a:spcBef>
              <a:buSzTx/>
              <a:buFont typeface="Wingdings"/>
              <a:buNone/>
              <a:defRPr sz="18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endChr m:val="|"/>
                    </m:dPr>
                    <m:e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</m:e>
                  </m:d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The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cat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sat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on</m:t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the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Thecatsatonthemat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Thecatsatonthe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  <a:p>
            <a:pPr>
              <a:lnSpc>
                <a:spcPct val="99000"/>
              </a:lnSpc>
              <a:defRPr sz="2000"/>
            </a:pPr>
            <a:r>
              <a:t>Kích thư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corpus không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n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⟶ </a:t>
            </a:r>
            <a:r>
              <a:rPr i="1"/>
              <a:t>count</a:t>
            </a:r>
            <a:r>
              <a:t> có kh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năng b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ng 0 ⟶ chưa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qu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lnSpc>
                <a:spcPct val="99000"/>
              </a:lnSpc>
              <a:defRPr sz="2000"/>
            </a:pPr>
            <a:r>
              <a:t>Mô hình N-gram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N-1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cho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N-GRAM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</a:pPr>
            <a:r>
              <a:t>Mô hình N-gram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N-1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cho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N.</a:t>
            </a:r>
          </a:p>
        </p:txBody>
      </p:sp>
      <p:pic>
        <p:nvPicPr>
          <p:cNvPr id="14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9350" y="2334905"/>
            <a:ext cx="4305300" cy="430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1568"/>
            </a:pP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(</a:t>
            </a:r>
            <a:r>
              <a:rPr i="1"/>
              <a:t>word</a:t>
            </a:r>
            <a:r>
              <a:t>), ký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𝑤</m:t>
                </m:r>
              </m:oMath>
            </a14:m>
            <a:endParaRPr sz="1764"/>
          </a:p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1568"/>
            </a:pPr>
            <a:r>
              <a:t>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(</a:t>
            </a:r>
            <a:r>
              <a:rPr i="1"/>
              <a:t>word sequence</a:t>
            </a:r>
            <a:r>
              <a:t>), ký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u </a:t>
            </a:r>
            <a14:m>
              <m:oMath>
                <m:sSubSup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  <a:r>
              <a:t> là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ồ</a:t>
            </a:r>
            <a:r>
              <a:t>m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theo 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14:m>
              <m:oMath>
                <m:sSub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sSub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…</m:t>
                </m:r>
                <m:sSub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endParaRPr sz="1764"/>
          </a:p>
          <a:p>
            <a:pPr marL="0" indent="0" defTabSz="1194607">
              <a:lnSpc>
                <a:spcPct val="99000"/>
              </a:lnSpc>
              <a:spcBef>
                <a:spcPts val="1700"/>
              </a:spcBef>
              <a:buSzTx/>
              <a:buFont typeface="Wingdings"/>
              <a:buNone/>
              <a:defRPr sz="1764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sSubSup>
                    <m:e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sup>
                  </m:sSubSup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sub>
                  </m:sSub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…</m:t>
                  </m:r>
                  <m:sSub>
                    <m:e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sub>
                  </m:sSub>
                </m:oMath>
              </m:oMathPara>
            </a14:m>
            <a:endParaRPr b="1" sz="1960">
              <a:latin typeface="Cambria"/>
              <a:ea typeface="Cambria"/>
              <a:cs typeface="Cambria"/>
              <a:sym typeface="Cambria"/>
            </a:endParaRPr>
          </a:p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1568"/>
            </a:pPr>
            <a:r>
              <a:t>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u áp 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quy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ắ</a:t>
            </a:r>
            <a:r>
              <a:t>c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(</a:t>
            </a:r>
            <a:r>
              <a:rPr i="1"/>
              <a:t>chain rule of probability</a:t>
            </a:r>
            <a:r>
              <a:t>)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</a:t>
            </a:r>
            <a:r>
              <a:t>i v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thì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</a:t>
            </a:r>
            <a14:m>
              <m:oMath>
                <m:sSubSup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  <a:r>
              <a:t> là </a:t>
            </a:r>
            <a14:m>
              <m:oMath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𝑃</m:t>
                </m:r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Sup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  <m:r>
                  <a:rPr xmlns:a="http://schemas.openxmlformats.org/drawingml/2006/main" sz="1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endParaRPr sz="1764"/>
          </a:p>
          <a:p>
            <a:pPr marL="0" indent="0" defTabSz="1194607">
              <a:lnSpc>
                <a:spcPct val="99000"/>
              </a:lnSpc>
              <a:spcBef>
                <a:spcPts val="1700"/>
              </a:spcBef>
              <a:buSzTx/>
              <a:buFont typeface="Wingdings"/>
              <a:buNone/>
              <a:defRPr sz="1568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e>
                  </m:d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e>
                  </m:d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…</m:t>
                  </m:r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5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/>
                  </m:r>
                  <m:nary>
                    <m:naryPr>
                      <m:ctrlP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  <m:chr m:val="∏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sup>
                    <m:e>
                      <m:r>
                        <a:rPr xmlns:a="http://schemas.openxmlformats.org/drawingml/2006/main" sz="15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xmlns:a="http://schemas.openxmlformats.org/drawingml/2006/main" sz="15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e>
                          <m:sSubSup>
                            <m:e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1550" i="1">
                                  <a:solidFill>
                                    <a:srgbClr val="7C283A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</m:e>
                  </m:nary>
                </m:oMath>
              </m:oMathPara>
            </a14:m>
            <a:endParaRPr b="1" sz="1764">
              <a:latin typeface="Cambria"/>
              <a:ea typeface="Cambria"/>
              <a:cs typeface="Cambria"/>
              <a:sym typeface="Cambria"/>
            </a:endParaRPr>
          </a:p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1568"/>
            </a:pPr>
            <a:r>
              <a:t>Mô hình N-gram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N-1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trong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 </a:t>
            </a:r>
            <a:r>
              <a:t>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nh cho 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ự </a:t>
            </a:r>
            <a:r>
              <a:t>đoán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ứ </a:t>
            </a:r>
            <a:r>
              <a:t>N</a:t>
            </a:r>
            <a:endParaRPr sz="2450"/>
          </a:p>
          <a:p>
            <a:pPr marL="0" indent="0" defTabSz="1194607">
              <a:lnSpc>
                <a:spcPct val="99000"/>
              </a:lnSpc>
              <a:spcBef>
                <a:spcPts val="1700"/>
              </a:spcBef>
              <a:buSzTx/>
              <a:buFont typeface="Wingdings"/>
              <a:buNone/>
              <a:defRPr sz="1764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e>
                    <m:e>
                      <m:sSubSup>
                        <m:e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1750" i="1">
                              <a:solidFill>
                                <a:srgbClr val="7C283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e>
                  </m:d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≈</m:t>
                  </m:r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𝑷</m:t>
                  </m:r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sub>
                  </m:sSub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|</m:t>
                  </m:r>
                  <m:sSubSup>
                    <m:e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e>
                    <m:sub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sub>
                    <m:sup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xmlns:a="http://schemas.openxmlformats.org/drawingml/2006/main" sz="1750" i="1">
                          <a:solidFill>
                            <a:srgbClr val="7C283A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sup>
                  </m:sSubSup>
                  <m:r>
                    <a:rPr xmlns:a="http://schemas.openxmlformats.org/drawingml/2006/main" sz="1750" i="1">
                      <a:solidFill>
                        <a:srgbClr val="7C283A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b="1" sz="1960">
              <a:latin typeface="Cambria"/>
              <a:ea typeface="Cambria"/>
              <a:cs typeface="Cambria"/>
              <a:sym typeface="Cambria"/>
            </a:endParaRPr>
          </a:p>
          <a:p>
            <a:pPr marL="298652" indent="-298652" defTabSz="1194607">
              <a:lnSpc>
                <a:spcPct val="99000"/>
              </a:lnSpc>
              <a:spcBef>
                <a:spcPts val="1700"/>
              </a:spcBef>
              <a:defRPr sz="1568"/>
            </a:pPr>
            <a:r>
              <a:t>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 Markov (</a:t>
            </a:r>
            <a:r>
              <a:rPr i="1"/>
              <a:t>Markov assumption</a:t>
            </a:r>
            <a:r>
              <a:t>)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ch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ỉ </a:t>
            </a:r>
            <a:r>
              <a:t>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thu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c vào m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t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đó thay vì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</a:t>
            </a:r>
            <a:r>
              <a:t>i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 </a:t>
            </a:r>
            <a:r>
              <a:t>thu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ộ</a:t>
            </a:r>
            <a:r>
              <a:t>c vào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các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đó</a:t>
            </a:r>
            <a:endParaRPr sz="2450"/>
          </a:p>
          <a:p>
            <a:pPr marL="0" indent="0" defTabSz="1194607">
              <a:lnSpc>
                <a:spcPct val="99000"/>
              </a:lnSpc>
              <a:spcBef>
                <a:spcPts val="1700"/>
              </a:spcBef>
              <a:buSzTx/>
              <a:buFont typeface="Wingdings"/>
              <a:buNone/>
              <a:defRPr sz="1568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endChr m:val="|"/>
                    </m:dPr>
                    <m:e>
                      <m:r>
                        <m:rPr>
                          <m:nor/>
                        </m:rPr>
                        <a:rPr xmlns:a="http://schemas.openxmlformats.org/drawingml/2006/main" sz="15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phone</m:t>
                      </m:r>
                    </m:e>
                  </m:d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Please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turn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off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your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cell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phone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m:rPr>
                      <m:nor/>
                    </m:rP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cell</m:t>
                  </m:r>
                  <m:r>
                    <a:rPr xmlns:a="http://schemas.openxmlformats.org/drawingml/2006/main" sz="15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509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mô hình ngôn ng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ữ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914399" y="1230006"/>
            <a:ext cx="7804675" cy="52469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3000"/>
              </a:lnSpc>
              <a:defRPr sz="2400"/>
            </a:pPr>
            <a:r>
              <a:t>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 mô hình bigram và gi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ả </a:t>
            </a: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</a:t>
            </a:r>
            <a:r>
              <a:t>nh Markov,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</a:t>
            </a:r>
            <a14:m>
              <m:oMath>
                <m:sSubSup>
                  <m:e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e>
                  <m:sub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  <m:sup>
                    <m:r>
                      <a:rPr xmlns:a="http://schemas.openxmlformats.org/drawingml/2006/mai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</a:p>
          <a:p>
            <a:pPr marL="0" indent="0">
              <a:lnSpc>
                <a:spcPct val="103000"/>
              </a:lnSpc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Sup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≈</m:t>
                  </m:r>
                  <m:nary>
                    <m:nary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∏"/>
                      <m:limLoc m:val="undOvr"/>
                      <m:grow m:val="0"/>
                      <m:subHide m:val="off"/>
                      <m:supHide m:val="off"/>
                    </m:naryPr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Sup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e>
                  </m:nary>
                </m:oMath>
              </m:oMathPara>
            </a14:m>
          </a:p>
          <a:p>
            <a:pPr>
              <a:lnSpc>
                <a:spcPct val="110000"/>
              </a:lnSpc>
              <a:defRPr sz="2400"/>
            </a:pPr>
            <a:r>
              <a:t>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t>c lư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ng xác su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bigram hay N-gram, </a:t>
            </a:r>
            <a:r>
              <a:rPr i="1"/>
              <a:t>ư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ớ</a:t>
            </a:r>
            <a:r>
              <a:rPr i="1"/>
              <a:t>c lư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rPr i="1"/>
              <a:t>ng xác su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rPr i="1"/>
              <a:t>t c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ự</a:t>
            </a:r>
            <a:r>
              <a:rPr i="1"/>
              <a:t>c đ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rPr i="1"/>
              <a:t>i</a:t>
            </a:r>
            <a:r>
              <a:t> (</a:t>
            </a:r>
            <a:r>
              <a:rPr i="1"/>
              <a:t>Maximum Likelihood Estimate – MLE)</a:t>
            </a:r>
            <a:r>
              <a:t> đư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ợ</a:t>
            </a:r>
            <a:r>
              <a:t>c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ử </a:t>
            </a:r>
            <a:r>
              <a:t>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ụ</a:t>
            </a:r>
            <a:r>
              <a:t>ng: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ế</a:t>
            </a:r>
            <a:r>
              <a:t>m (count) s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ố </a:t>
            </a:r>
            <a:r>
              <a:t>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ầ</a:t>
            </a:r>
            <a:r>
              <a:t>n xu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ấ</a:t>
            </a:r>
            <a:r>
              <a:t>t hi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ệ</a:t>
            </a:r>
            <a:r>
              <a:t>n c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ủ</a:t>
            </a:r>
            <a:r>
              <a:t>a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</a:t>
            </a:r>
            <a:r>
              <a:t>/chu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ỗ</a:t>
            </a:r>
            <a:r>
              <a:t>i 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ừ </a:t>
            </a:r>
            <a:r>
              <a:t>trong corpus và chu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ẩ</a:t>
            </a:r>
            <a:r>
              <a:t>n hóa (normalizing) giá tr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ị </a:t>
            </a:r>
            <a:r>
              <a:t>count đ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ể </a:t>
            </a:r>
            <a:r>
              <a:t>P n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ằ</a:t>
            </a:r>
            <a:r>
              <a:t>m trong ph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ạ</a:t>
            </a:r>
            <a:r>
              <a:t>m vi 0 – 1</a:t>
            </a:r>
          </a:p>
          <a:p>
            <a:pPr marL="0" indent="0">
              <a:lnSpc>
                <a:spcPct val="103000"/>
              </a:lnSpc>
              <a:buSzTx/>
              <a:buFont typeface="Wingdings"/>
              <a:buNone/>
              <a:defRPr sz="24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  <m:e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xmlns:a="http://schemas.openxmlformats.org/drawingml/2006/mai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  <a:endParaRPr sz="2264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ooking 16x9">
  <a:themeElements>
    <a:clrScheme name="Cooking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0000FF"/>
      </a:hlink>
      <a:folHlink>
        <a:srgbClr val="FF00FF"/>
      </a:folHlink>
    </a:clrScheme>
    <a:fontScheme name="Cooking 16x9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Cooking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oking 16x9">
  <a:themeElements>
    <a:clrScheme name="Cooking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0000FF"/>
      </a:hlink>
      <a:folHlink>
        <a:srgbClr val="FF00FF"/>
      </a:folHlink>
    </a:clrScheme>
    <a:fontScheme name="Cooking 16x9">
      <a:majorFont>
        <a:latin typeface="Helvetica"/>
        <a:ea typeface="Helvetica"/>
        <a:cs typeface="Helvetica"/>
      </a:majorFont>
      <a:minorFont>
        <a:latin typeface="Constantia"/>
        <a:ea typeface="Constantia"/>
        <a:cs typeface="Constantia"/>
      </a:minorFont>
    </a:fontScheme>
    <a:fmtScheme name="Cooking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079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21898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nstant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