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3" r:id="rId9"/>
    <p:sldId id="267" r:id="rId10"/>
  </p:sldIdLst>
  <p:sldSz cx="14630400" cy="8229600"/>
  <p:notesSz cx="8229600" cy="14630400"/>
  <p:embeddedFontLst>
    <p:embeddedFont>
      <p:font typeface="MuseoModerno Medium" pitchFamily="34" charset="0"/>
      <p:regular r:id="rId14"/>
    </p:embeddedFont>
    <p:embeddedFont>
      <p:font typeface="MuseoModerno Medium" pitchFamily="34" charset="-122"/>
      <p:regular r:id="rId15"/>
    </p:embeddedFont>
    <p:embeddedFont>
      <p:font typeface="MuseoModerno Medium" pitchFamily="34" charset="-120"/>
      <p:regular r:id="rId16"/>
    </p:embeddedFont>
    <p:embeddedFont>
      <p:font typeface="Source Sans 3" panose="020B0303030403020204" pitchFamily="34" charset="0"/>
      <p:regular r:id="rId17"/>
    </p:embeddedFont>
    <p:embeddedFont>
      <p:font typeface="Source Sans 3" panose="020B0303030403020204" pitchFamily="34" charset="-122"/>
      <p:regular r:id="rId18"/>
    </p:embeddedFont>
    <p:embeddedFont>
      <p:font typeface="Source Sans 3" panose="020B0303030403020204" pitchFamily="34" charset="-120"/>
      <p:regular r:id="rId19"/>
    </p:embeddedFont>
    <p:embeddedFont>
      <p:font typeface="Consolas" panose="020B0609020204030204" pitchFamily="34" charset="0"/>
      <p:regular r:id="rId20"/>
      <p:bold r:id="rId21"/>
      <p:italic r:id="rId22"/>
      <p:boldItalic r:id="rId23"/>
    </p:embeddedFont>
    <p:embeddedFont>
      <p:font typeface="Consolas" panose="020B0609020204030204" pitchFamily="34" charset="-122"/>
      <p:regular r:id="rId24"/>
    </p:embeddedFont>
    <p:embeddedFont>
      <p:font typeface="Consolas" panose="020B0609020204030204" pitchFamily="34" charset="-120"/>
      <p:regular r:id="rId25"/>
    </p:embeddedFont>
    <p:embeddedFont>
      <p:font typeface="Calibri" panose="020F0502020204030204" charset="0"/>
      <p:regular r:id="rId26"/>
      <p:bold r:id="rId27"/>
      <p:italic r:id="rId28"/>
      <p:boldItalic r:id="rId29"/>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16.fntdata"/><Relationship Id="rId28" Type="http://schemas.openxmlformats.org/officeDocument/2006/relationships/font" Target="fonts/font15.fntdata"/><Relationship Id="rId27" Type="http://schemas.openxmlformats.org/officeDocument/2006/relationships/font" Target="fonts/font14.fntdata"/><Relationship Id="rId26" Type="http://schemas.openxmlformats.org/officeDocument/2006/relationships/font" Target="fonts/font13.fntdata"/><Relationship Id="rId25" Type="http://schemas.openxmlformats.org/officeDocument/2006/relationships/font" Target="fonts/font12.fntdata"/><Relationship Id="rId24" Type="http://schemas.openxmlformats.org/officeDocument/2006/relationships/font" Target="fonts/font11.fntdata"/><Relationship Id="rId23" Type="http://schemas.openxmlformats.org/officeDocument/2006/relationships/font" Target="fonts/font10.fntdata"/><Relationship Id="rId22" Type="http://schemas.openxmlformats.org/officeDocument/2006/relationships/font" Target="fonts/font9.fntdata"/><Relationship Id="rId21" Type="http://schemas.openxmlformats.org/officeDocument/2006/relationships/font" Target="fonts/font8.fntdata"/><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p:spPr>
      </p:sp>
      <p:sp>
        <p:nvSpPr>
          <p:cNvPr id="3" name="Shape 1"/>
          <p:cNvSpPr/>
          <p:nvPr/>
        </p:nvSpPr>
        <p:spPr>
          <a:xfrm>
            <a:off x="0" y="0"/>
            <a:ext cx="14630400" cy="8229600"/>
          </a:xfrm>
          <a:prstGeom prst="rect">
            <a:avLst/>
          </a:prstGeom>
          <a:solidFill>
            <a:srgbClr val="FFFCF5"/>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p:spPr>
      </p:sp>
      <p:sp>
        <p:nvSpPr>
          <p:cNvPr id="3" name="Shape 1"/>
          <p:cNvSpPr/>
          <p:nvPr/>
        </p:nvSpPr>
        <p:spPr>
          <a:xfrm>
            <a:off x="0" y="0"/>
            <a:ext cx="14630400" cy="8229600"/>
          </a:xfrm>
          <a:prstGeom prst="rect">
            <a:avLst/>
          </a:prstGeom>
          <a:solidFill>
            <a:srgbClr val="FFFCF5"/>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p:spPr>
      </p:sp>
      <p:sp>
        <p:nvSpPr>
          <p:cNvPr id="3" name="Shape 1"/>
          <p:cNvSpPr/>
          <p:nvPr/>
        </p:nvSpPr>
        <p:spPr>
          <a:xfrm>
            <a:off x="0" y="0"/>
            <a:ext cx="14630400" cy="8229600"/>
          </a:xfrm>
          <a:prstGeom prst="rect">
            <a:avLst/>
          </a:prstGeom>
          <a:solidFill>
            <a:srgbClr val="FFFCF5"/>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p:spPr>
      </p:sp>
      <p:sp>
        <p:nvSpPr>
          <p:cNvPr id="3" name="Shape 1"/>
          <p:cNvSpPr/>
          <p:nvPr/>
        </p:nvSpPr>
        <p:spPr>
          <a:xfrm>
            <a:off x="0" y="0"/>
            <a:ext cx="14630400" cy="8229600"/>
          </a:xfrm>
          <a:prstGeom prst="rect">
            <a:avLst/>
          </a:prstGeom>
          <a:solidFill>
            <a:srgbClr val="FFFCF5"/>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p:spPr>
      </p:sp>
      <p:sp>
        <p:nvSpPr>
          <p:cNvPr id="3" name="Shape 1"/>
          <p:cNvSpPr/>
          <p:nvPr/>
        </p:nvSpPr>
        <p:spPr>
          <a:xfrm>
            <a:off x="0" y="0"/>
            <a:ext cx="14630400" cy="8229600"/>
          </a:xfrm>
          <a:prstGeom prst="rect">
            <a:avLst/>
          </a:prstGeom>
          <a:solidFill>
            <a:srgbClr val="FFFCF5"/>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p:spPr>
      </p:sp>
      <p:sp>
        <p:nvSpPr>
          <p:cNvPr id="3" name="Shape 1"/>
          <p:cNvSpPr/>
          <p:nvPr/>
        </p:nvSpPr>
        <p:spPr>
          <a:xfrm>
            <a:off x="0" y="0"/>
            <a:ext cx="14630400" cy="8229600"/>
          </a:xfrm>
          <a:prstGeom prst="rect">
            <a:avLst/>
          </a:prstGeom>
          <a:solidFill>
            <a:srgbClr val="FFFCF5"/>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p:spPr>
      </p:sp>
      <p:sp>
        <p:nvSpPr>
          <p:cNvPr id="3" name="Shape 1"/>
          <p:cNvSpPr/>
          <p:nvPr/>
        </p:nvSpPr>
        <p:spPr>
          <a:xfrm>
            <a:off x="0" y="0"/>
            <a:ext cx="14630400" cy="8229600"/>
          </a:xfrm>
          <a:prstGeom prst="rect">
            <a:avLst/>
          </a:prstGeom>
          <a:solidFill>
            <a:srgbClr val="FFFCF5"/>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6.xml"/><Relationship Id="rId4" Type="http://schemas.openxmlformats.org/officeDocument/2006/relationships/image" Target="../media/image3.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510076"/>
            <a:ext cx="7556421" cy="1417558"/>
          </a:xfrm>
          <a:prstGeom prst="rect">
            <a:avLst/>
          </a:prstGeom>
          <a:noFill/>
        </p:spPr>
        <p:txBody>
          <a:bodyPr wrap="square" lIns="0" tIns="0" rIns="0" bIns="0" rtlCol="0" anchor="t"/>
          <a:lstStyle/>
          <a:p>
            <a:pPr marL="0" indent="0" algn="l">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CatBoost: Sức Mạnh Từ Bên Trong</a:t>
            </a:r>
            <a:endParaRPr lang="en-US" sz="4450" dirty="0"/>
          </a:p>
        </p:txBody>
      </p:sp>
      <p:sp>
        <p:nvSpPr>
          <p:cNvPr id="4" name="Text 1"/>
          <p:cNvSpPr/>
          <p:nvPr/>
        </p:nvSpPr>
        <p:spPr>
          <a:xfrm>
            <a:off x="793790" y="4267795"/>
            <a:ext cx="7556421" cy="1451610"/>
          </a:xfrm>
          <a:prstGeom prst="rect">
            <a:avLst/>
          </a:prstGeom>
          <a:noFill/>
        </p:spPr>
        <p:txBody>
          <a:bodyPr wrap="square" lIns="0" tIns="0" rIns="0" bIns="0" rtlCol="0" anchor="t"/>
          <a:lstStyle/>
          <a:p>
            <a:pPr marL="0" indent="0" algn="l">
              <a:lnSpc>
                <a:spcPts val="2850"/>
              </a:lnSpc>
              <a:buNone/>
            </a:pP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Chào mừng đến với bài trình bày chuyên sâu về CatBoost, một thuật toán Gradient Boosting mạnh mẽ được tối ưu hóa cho dữ liệu phân loại. Chúng ta sẽ khám phá cách CatBoost giải quyết các thách thức phổ biến trong học máy một cách độc đáo.</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867966"/>
            <a:ext cx="4185999" cy="354330"/>
          </a:xfrm>
          <a:prstGeom prst="rect">
            <a:avLst/>
          </a:prstGeom>
          <a:noFill/>
        </p:spPr>
        <p:txBody>
          <a:bodyPr wrap="none" lIns="0" tIns="0" rIns="0" bIns="0" rtlCol="0" anchor="t"/>
          <a:lstStyle/>
          <a:p>
            <a:pPr marL="0" indent="0" algn="l">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1. Tiền xử lý và Mã hóa Dữ liệu</a:t>
            </a:r>
            <a:endParaRPr lang="en-US" sz="2200" dirty="0"/>
          </a:p>
        </p:txBody>
      </p:sp>
      <p:sp>
        <p:nvSpPr>
          <p:cNvPr id="3" name="Text 1"/>
          <p:cNvSpPr/>
          <p:nvPr/>
        </p:nvSpPr>
        <p:spPr>
          <a:xfrm>
            <a:off x="793790" y="1449110"/>
            <a:ext cx="13042821" cy="1417558"/>
          </a:xfrm>
          <a:prstGeom prst="rect">
            <a:avLst/>
          </a:prstGeom>
          <a:noFill/>
        </p:spPr>
        <p:txBody>
          <a:bodyPr wrap="square" lIns="0" tIns="0" rIns="0" bIns="0" rtlCol="0" anchor="t"/>
          <a:lstStyle/>
          <a:p>
            <a:pPr marL="0" indent="0" algn="l">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Mã hóa Dữ liệu Phân loại (Categorical Encoding)</a:t>
            </a:r>
            <a:endParaRPr lang="en-US" sz="4450" dirty="0"/>
          </a:p>
        </p:txBody>
      </p:sp>
      <p:sp>
        <p:nvSpPr>
          <p:cNvPr id="4" name="Text 2"/>
          <p:cNvSpPr/>
          <p:nvPr/>
        </p:nvSpPr>
        <p:spPr>
          <a:xfrm>
            <a:off x="793790" y="3093164"/>
            <a:ext cx="13042821" cy="725805"/>
          </a:xfrm>
          <a:prstGeom prst="rect">
            <a:avLst/>
          </a:prstGeom>
          <a:noFill/>
        </p:spPr>
        <p:txBody>
          <a:bodyPr wrap="square" lIns="0" tIns="0" rIns="0" bIns="0" rtlCol="0" anchor="t"/>
          <a:lstStyle/>
          <a:p>
            <a:pPr marL="0" indent="0" algn="l">
              <a:lnSpc>
                <a:spcPts val="2850"/>
              </a:lnSpc>
              <a:buNone/>
            </a:pP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CatBoost nhận diện các cột dữ liệu phân loại (ví dụ: giới tính, thành phố) và áp dụng kỹ thuật mã hóa đặc biệt để tránh rò rỉ dữ liệu (data leakage), một vấn đề thường gặp khi sử dụng trung bình giá trị mục tiêu (target mean) truyền thống.</a:t>
            </a:r>
            <a:endParaRPr lang="en-US" sz="1750" dirty="0"/>
          </a:p>
        </p:txBody>
      </p:sp>
      <p:sp>
        <p:nvSpPr>
          <p:cNvPr id="5" name="Shape 3"/>
          <p:cNvSpPr/>
          <p:nvPr/>
        </p:nvSpPr>
        <p:spPr>
          <a:xfrm>
            <a:off x="793790" y="4187785"/>
            <a:ext cx="6407944" cy="3173849"/>
          </a:xfrm>
          <a:prstGeom prst="roundRect">
            <a:avLst>
              <a:gd name="adj" fmla="val 4610"/>
            </a:avLst>
          </a:prstGeom>
          <a:solidFill>
            <a:srgbClr val="FFFCF5"/>
          </a:solidFill>
          <a:ln w="30480">
            <a:solidFill>
              <a:srgbClr val="D9D4C9"/>
            </a:solidFill>
            <a:prstDash val="solid"/>
          </a:ln>
        </p:spPr>
      </p:sp>
      <p:sp>
        <p:nvSpPr>
          <p:cNvPr id="6" name="Shape 4"/>
          <p:cNvSpPr/>
          <p:nvPr/>
        </p:nvSpPr>
        <p:spPr>
          <a:xfrm>
            <a:off x="763310" y="4187785"/>
            <a:ext cx="121920" cy="3173849"/>
          </a:xfrm>
          <a:prstGeom prst="roundRect">
            <a:avLst>
              <a:gd name="adj" fmla="val 27907"/>
            </a:avLst>
          </a:prstGeom>
          <a:solidFill>
            <a:srgbClr val="325F7B"/>
          </a:solidFill>
        </p:spPr>
      </p:sp>
      <p:sp>
        <p:nvSpPr>
          <p:cNvPr id="7" name="Text 5"/>
          <p:cNvSpPr/>
          <p:nvPr/>
        </p:nvSpPr>
        <p:spPr>
          <a:xfrm>
            <a:off x="1142524" y="4445079"/>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2B4150"/>
                </a:solidFill>
                <a:latin typeface="Times New Roman" panose="02020603050405020304" charset="0"/>
                <a:ea typeface="MuseoModerno Medium" pitchFamily="34" charset="-122"/>
                <a:cs typeface="Times New Roman" panose="02020603050405020304" charset="0"/>
              </a:rPr>
              <a:t>Vấn đề Rò rỉ Dữ liệu</a:t>
            </a:r>
            <a:endParaRPr lang="en-US" sz="2200" dirty="0">
              <a:latin typeface="Times New Roman" panose="02020603050405020304" charset="0"/>
              <a:cs typeface="Times New Roman" panose="02020603050405020304" charset="0"/>
            </a:endParaRPr>
          </a:p>
        </p:txBody>
      </p:sp>
      <p:sp>
        <p:nvSpPr>
          <p:cNvPr id="8" name="Text 6"/>
          <p:cNvSpPr/>
          <p:nvPr/>
        </p:nvSpPr>
        <p:spPr>
          <a:xfrm>
            <a:off x="1142524" y="4935498"/>
            <a:ext cx="5801916" cy="1088708"/>
          </a:xfrm>
          <a:prstGeom prst="rect">
            <a:avLst/>
          </a:prstGeom>
          <a:noFill/>
        </p:spPr>
        <p:txBody>
          <a:bodyPr wrap="square" lIns="0" tIns="0" rIns="0" bIns="0" rtlCol="0" anchor="t"/>
          <a:lstStyle/>
          <a:p>
            <a:pPr marL="0" indent="0" algn="l">
              <a:lnSpc>
                <a:spcPts val="2850"/>
              </a:lnSpc>
              <a:buNone/>
            </a:pP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Nếu dùng trung bình giá trị mục tiêu cho mỗi category, mô hình có thể vô tình "nhìn thấy" thông tin của chính dòng dữ liệu đang được xử lý, dẫn đến overfitting.</a:t>
            </a:r>
            <a:endParaRPr lang="en-US" sz="1750" dirty="0"/>
          </a:p>
        </p:txBody>
      </p:sp>
      <p:sp>
        <p:nvSpPr>
          <p:cNvPr id="9" name="Shape 7"/>
          <p:cNvSpPr/>
          <p:nvPr/>
        </p:nvSpPr>
        <p:spPr>
          <a:xfrm>
            <a:off x="7428548" y="4187785"/>
            <a:ext cx="6408063" cy="3173849"/>
          </a:xfrm>
          <a:prstGeom prst="roundRect">
            <a:avLst>
              <a:gd name="adj" fmla="val 4610"/>
            </a:avLst>
          </a:prstGeom>
          <a:solidFill>
            <a:srgbClr val="FFFCF5"/>
          </a:solidFill>
          <a:ln w="30480">
            <a:solidFill>
              <a:srgbClr val="D9D4C9"/>
            </a:solidFill>
            <a:prstDash val="solid"/>
          </a:ln>
        </p:spPr>
      </p:sp>
      <p:sp>
        <p:nvSpPr>
          <p:cNvPr id="10" name="Shape 8"/>
          <p:cNvSpPr/>
          <p:nvPr/>
        </p:nvSpPr>
        <p:spPr>
          <a:xfrm>
            <a:off x="7398067" y="4187785"/>
            <a:ext cx="121920" cy="3173849"/>
          </a:xfrm>
          <a:prstGeom prst="roundRect">
            <a:avLst>
              <a:gd name="adj" fmla="val 27907"/>
            </a:avLst>
          </a:prstGeom>
          <a:solidFill>
            <a:srgbClr val="325F7B"/>
          </a:solidFill>
        </p:spPr>
      </p:sp>
      <p:sp>
        <p:nvSpPr>
          <p:cNvPr id="11" name="Text 9"/>
          <p:cNvSpPr/>
          <p:nvPr/>
        </p:nvSpPr>
        <p:spPr>
          <a:xfrm>
            <a:off x="7777282" y="4445079"/>
            <a:ext cx="5802035" cy="708660"/>
          </a:xfrm>
          <a:prstGeom prst="rect">
            <a:avLst/>
          </a:prstGeom>
          <a:noFill/>
        </p:spPr>
        <p:txBody>
          <a:bodyPr wrap="square" lIns="0" tIns="0" rIns="0" bIns="0" rtlCol="0" anchor="t"/>
          <a:lstStyle/>
          <a:p>
            <a:pPr marL="0" indent="0" algn="l">
              <a:lnSpc>
                <a:spcPts val="2750"/>
              </a:lnSpc>
              <a:buNone/>
            </a:pPr>
            <a:r>
              <a:rPr lang="en-US" sz="2200" dirty="0">
                <a:solidFill>
                  <a:srgbClr val="2B4150"/>
                </a:solidFill>
                <a:latin typeface="Times New Roman" panose="02020603050405020304" charset="0"/>
                <a:ea typeface="MuseoModerno Medium" pitchFamily="34" charset="-122"/>
                <a:cs typeface="Times New Roman" panose="02020603050405020304" charset="0"/>
              </a:rPr>
              <a:t>Giải pháp của CatBoost: Expanding Mean Target Encoding</a:t>
            </a:r>
            <a:endParaRPr lang="en-US" sz="2200" dirty="0">
              <a:latin typeface="Times New Roman" panose="02020603050405020304" charset="0"/>
              <a:cs typeface="Times New Roman" panose="02020603050405020304" charset="0"/>
            </a:endParaRPr>
          </a:p>
        </p:txBody>
      </p:sp>
      <p:sp>
        <p:nvSpPr>
          <p:cNvPr id="12" name="Text 10"/>
          <p:cNvSpPr/>
          <p:nvPr/>
        </p:nvSpPr>
        <p:spPr>
          <a:xfrm>
            <a:off x="7777282" y="5289828"/>
            <a:ext cx="5802035" cy="1814513"/>
          </a:xfrm>
          <a:prstGeom prst="rect">
            <a:avLst/>
          </a:prstGeom>
          <a:noFill/>
        </p:spPr>
        <p:txBody>
          <a:bodyPr wrap="square" lIns="0" tIns="0" rIns="0" bIns="0" rtlCol="0" anchor="t"/>
          <a:lstStyle/>
          <a:p>
            <a:pPr marL="0" indent="0" algn="l">
              <a:lnSpc>
                <a:spcPts val="2850"/>
              </a:lnSpc>
              <a:buNone/>
            </a:pP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CatBoost</a:t>
            </a:r>
            <a:r>
              <a:rPr lang="en-US" sz="1750" b="1"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a:t>
            </a:r>
            <a:r>
              <a:rPr lang="en-US" sz="1750" b="1"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sắp xếp dữ liệu theo một thứ tự ngẫu nhiên</a:t>
            </a:r>
            <a:r>
              <a:rPr lang="en-US" sz="1750"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 </a:t>
            </a: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(permutation). Với mỗi dòng, </a:t>
            </a:r>
            <a:r>
              <a:rPr lang="en-US" sz="1750" b="1"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giá trị mã hóa được tính bằng trung bình</a:t>
            </a: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a:t>
            </a:r>
            <a:r>
              <a:rPr lang="en-US" sz="1750"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giá trị mục tiêu chỉ dựa trên các dòng </a:t>
            </a:r>
            <a:r>
              <a:rPr lang="en-US" sz="1750" b="1"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trước đó</a:t>
            </a:r>
            <a:r>
              <a:rPr lang="en-US" sz="1750"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 </a:t>
            </a: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trong thứ tự này. Điều này đảm bảo tính "tương lai" của dữ liệu không bị rò rỉ vào quá trình mã hóa.</a:t>
            </a:r>
            <a:endParaRPr lang="en-US" sz="1750" dirty="0"/>
          </a:p>
        </p:txBody>
      </p:sp>
      <p:pic>
        <p:nvPicPr>
          <p:cNvPr id="13" name="Picture 12"/>
          <p:cNvPicPr>
            <a:picLocks noChangeAspect="1"/>
          </p:cNvPicPr>
          <p:nvPr/>
        </p:nvPicPr>
        <p:blipFill>
          <a:blip r:embed="rId1"/>
          <a:stretch>
            <a:fillRect/>
          </a:stretch>
        </p:blipFill>
        <p:spPr>
          <a:xfrm>
            <a:off x="11982450" y="7429500"/>
            <a:ext cx="2647950" cy="800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48878" y="431244"/>
            <a:ext cx="3723203" cy="245031"/>
          </a:xfrm>
          <a:prstGeom prst="rect">
            <a:avLst/>
          </a:prstGeom>
          <a:noFill/>
        </p:spPr>
        <p:txBody>
          <a:bodyPr wrap="none" lIns="0" tIns="0" rIns="0" bIns="0" rtlCol="0" anchor="t"/>
          <a:lstStyle/>
          <a:p>
            <a:pPr marL="0" indent="0" algn="l">
              <a:lnSpc>
                <a:spcPts val="1900"/>
              </a:lnSpc>
              <a:buNone/>
            </a:pPr>
            <a:r>
              <a:rPr lang="en-US" sz="1500" dirty="0">
                <a:solidFill>
                  <a:srgbClr val="124E73"/>
                </a:solidFill>
                <a:latin typeface="MuseoModerno Medium" pitchFamily="34" charset="0"/>
                <a:ea typeface="MuseoModerno Medium" pitchFamily="34" charset="-122"/>
                <a:cs typeface="MuseoModerno Medium" pitchFamily="34" charset="-120"/>
              </a:rPr>
              <a:t>2. Đa dạng hóa Dữ liệu với Permutation</a:t>
            </a:r>
            <a:endParaRPr lang="en-US" sz="1500" dirty="0"/>
          </a:p>
        </p:txBody>
      </p:sp>
      <p:sp>
        <p:nvSpPr>
          <p:cNvPr id="3" name="Text 1"/>
          <p:cNvSpPr/>
          <p:nvPr/>
        </p:nvSpPr>
        <p:spPr>
          <a:xfrm>
            <a:off x="548878" y="833080"/>
            <a:ext cx="6582489" cy="490061"/>
          </a:xfrm>
          <a:prstGeom prst="rect">
            <a:avLst/>
          </a:prstGeom>
          <a:noFill/>
        </p:spPr>
        <p:txBody>
          <a:bodyPr wrap="none" lIns="0" tIns="0" rIns="0" bIns="0" rtlCol="0" anchor="t"/>
          <a:lstStyle/>
          <a:p>
            <a:pPr marL="0" indent="0" algn="l">
              <a:lnSpc>
                <a:spcPts val="3850"/>
              </a:lnSpc>
              <a:buNone/>
            </a:pPr>
            <a:r>
              <a:rPr lang="en-US" sz="3050" dirty="0">
                <a:solidFill>
                  <a:srgbClr val="124E73"/>
                </a:solidFill>
                <a:latin typeface="MuseoModerno Medium" pitchFamily="34" charset="0"/>
                <a:ea typeface="MuseoModerno Medium" pitchFamily="34" charset="-122"/>
                <a:cs typeface="MuseoModerno Medium" pitchFamily="34" charset="-120"/>
              </a:rPr>
              <a:t>Tạo </a:t>
            </a:r>
            <a:r>
              <a:rPr lang="en-US" sz="3050" dirty="0">
                <a:solidFill>
                  <a:srgbClr val="124E73"/>
                </a:solidFill>
                <a:latin typeface="Times New Roman" panose="02020603050405020304" charset="0"/>
                <a:ea typeface="MuseoModerno Medium" pitchFamily="34" charset="-122"/>
                <a:cs typeface="Times New Roman" panose="02020603050405020304" charset="0"/>
              </a:rPr>
              <a:t>ra </a:t>
            </a:r>
            <a:r>
              <a:rPr lang="en-US" sz="3050" dirty="0">
                <a:solidFill>
                  <a:srgbClr val="124E73"/>
                </a:solidFill>
                <a:latin typeface="MuseoModerno Medium" pitchFamily="34" charset="0"/>
                <a:ea typeface="MuseoModerno Medium" pitchFamily="34" charset="-122"/>
                <a:cs typeface="MuseoModerno Medium" pitchFamily="34" charset="-120"/>
              </a:rPr>
              <a:t>Các Permutation Khác Nhau</a:t>
            </a:r>
            <a:endParaRPr lang="en-US" sz="3050" dirty="0"/>
          </a:p>
        </p:txBody>
      </p:sp>
      <p:sp>
        <p:nvSpPr>
          <p:cNvPr id="4" name="Text 2"/>
          <p:cNvSpPr/>
          <p:nvPr/>
        </p:nvSpPr>
        <p:spPr>
          <a:xfrm>
            <a:off x="548640" y="1480185"/>
            <a:ext cx="13532485" cy="1058545"/>
          </a:xfrm>
          <a:prstGeom prst="rect">
            <a:avLst/>
          </a:prstGeom>
          <a:noFill/>
        </p:spPr>
        <p:txBody>
          <a:bodyPr wrap="square" lIns="0" tIns="0" rIns="0" bIns="0" rtlCol="0" anchor="t"/>
          <a:lstStyle/>
          <a:p>
            <a:pPr marL="0" indent="0" algn="l">
              <a:lnSpc>
                <a:spcPts val="1950"/>
              </a:lnSpc>
              <a:buNone/>
            </a:pPr>
            <a:r>
              <a:rPr lang="en-US" sz="240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Để tăng cường tính ngẫu nhiên và giảm thiểu overfitting, </a:t>
            </a:r>
            <a:r>
              <a:rPr lang="en-US" sz="2400"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CatBoost thực hiện nhiều lần </a:t>
            </a:r>
            <a:r>
              <a:rPr lang="en-US" sz="2400" b="1"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xáo trộn</a:t>
            </a:r>
            <a:r>
              <a:rPr lang="en-US" sz="2400"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 </a:t>
            </a:r>
            <a:r>
              <a:rPr lang="en-US" sz="240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(shuffle) dữ</a:t>
            </a:r>
            <a:endParaRPr lang="en-US" sz="240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endParaRPr>
          </a:p>
          <a:p>
            <a:pPr marL="0" indent="0" algn="l">
              <a:lnSpc>
                <a:spcPts val="1950"/>
              </a:lnSpc>
              <a:buNone/>
            </a:pPr>
            <a:endParaRPr lang="en-US" sz="240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endParaRPr>
          </a:p>
          <a:p>
            <a:pPr marL="0" indent="0" algn="l">
              <a:lnSpc>
                <a:spcPts val="1950"/>
              </a:lnSpc>
              <a:buNone/>
            </a:pPr>
            <a:r>
              <a:rPr lang="en-US" sz="240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liệu để tạo ra các permutation khác nhau. </a:t>
            </a:r>
            <a:r>
              <a:rPr lang="en-US" sz="2400"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Mỗi permutation này sau đó được sử dụng để xây dựng một cây</a:t>
            </a:r>
            <a:endParaRPr lang="en-US" sz="2400"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endParaRPr>
          </a:p>
          <a:p>
            <a:pPr marL="0" indent="0" algn="l">
              <a:lnSpc>
                <a:spcPts val="1950"/>
              </a:lnSpc>
              <a:buNone/>
            </a:pPr>
            <a:endParaRPr lang="en-US" sz="2400"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endParaRPr>
          </a:p>
          <a:p>
            <a:pPr marL="0" indent="0" algn="l">
              <a:lnSpc>
                <a:spcPts val="1950"/>
              </a:lnSpc>
              <a:buNone/>
            </a:pPr>
            <a:r>
              <a:rPr lang="en-US" sz="2400"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 quyết định riêng biệt.</a:t>
            </a:r>
            <a:endParaRPr lang="en-US" sz="2400"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endParaRPr>
          </a:p>
        </p:txBody>
      </p:sp>
      <p:sp>
        <p:nvSpPr>
          <p:cNvPr id="5" name="Text 3"/>
          <p:cNvSpPr/>
          <p:nvPr/>
        </p:nvSpPr>
        <p:spPr>
          <a:xfrm>
            <a:off x="443865" y="3511550"/>
            <a:ext cx="7921625" cy="4902200"/>
          </a:xfrm>
          <a:prstGeom prst="rect">
            <a:avLst/>
          </a:prstGeom>
          <a:noFill/>
        </p:spPr>
        <p:txBody>
          <a:bodyPr wrap="square" lIns="0" tIns="0" rIns="0" bIns="0" rtlCol="0" anchor="t"/>
          <a:lstStyle/>
          <a:p>
            <a:pPr marL="0" indent="0" algn="l">
              <a:lnSpc>
                <a:spcPts val="1950"/>
              </a:lnSpc>
              <a:buNone/>
            </a:pPr>
            <a:r>
              <a:rPr lang="en-US" altLang="en-US" sz="3600" dirty="0">
                <a:solidFill>
                  <a:schemeClr val="accent1"/>
                </a:solidFill>
                <a:effectLst>
                  <a:outerShdw blurRad="38100" dist="25400" dir="5400000" algn="ctr" rotWithShape="0">
                    <a:srgbClr val="6E747A">
                      <a:alpha val="43000"/>
                    </a:srgbClr>
                  </a:outerShdw>
                </a:effectLst>
              </a:rPr>
              <a:t>- Giảm rò rỉ dữ liệu (Data Leakage).</a:t>
            </a:r>
            <a:endParaRPr lang="en-US" altLang="en-US" sz="3600" dirty="0">
              <a:solidFill>
                <a:schemeClr val="accent1"/>
              </a:solidFill>
              <a:effectLst>
                <a:outerShdw blurRad="38100" dist="25400" dir="5400000" algn="ctr" rotWithShape="0">
                  <a:srgbClr val="6E747A">
                    <a:alpha val="43000"/>
                  </a:srgbClr>
                </a:outerShdw>
              </a:effectLst>
            </a:endParaRPr>
          </a:p>
          <a:p>
            <a:pPr marL="0" indent="0" algn="l">
              <a:lnSpc>
                <a:spcPts val="1950"/>
              </a:lnSpc>
              <a:buNone/>
            </a:pPr>
            <a:endParaRPr lang="en-US" altLang="en-US" sz="3600" dirty="0">
              <a:solidFill>
                <a:schemeClr val="accent1"/>
              </a:solidFill>
              <a:effectLst>
                <a:outerShdw blurRad="38100" dist="25400" dir="5400000" algn="ctr" rotWithShape="0">
                  <a:srgbClr val="6E747A">
                    <a:alpha val="43000"/>
                  </a:srgbClr>
                </a:outerShdw>
              </a:effectLst>
            </a:endParaRPr>
          </a:p>
          <a:p>
            <a:pPr marL="0" indent="0" algn="l">
              <a:lnSpc>
                <a:spcPts val="1950"/>
              </a:lnSpc>
              <a:buNone/>
            </a:pPr>
            <a:endParaRPr lang="en-US" altLang="en-US" sz="3600" dirty="0">
              <a:solidFill>
                <a:schemeClr val="accent1"/>
              </a:solidFill>
              <a:effectLst>
                <a:outerShdw blurRad="38100" dist="25400" dir="5400000" algn="ctr" rotWithShape="0">
                  <a:srgbClr val="6E747A">
                    <a:alpha val="43000"/>
                  </a:srgbClr>
                </a:outerShdw>
              </a:effectLst>
            </a:endParaRPr>
          </a:p>
          <a:p>
            <a:pPr marL="0" indent="0" algn="l">
              <a:lnSpc>
                <a:spcPts val="1950"/>
              </a:lnSpc>
              <a:buNone/>
            </a:pPr>
            <a:r>
              <a:rPr lang="en-US" altLang="en-US" sz="3600" dirty="0">
                <a:solidFill>
                  <a:schemeClr val="accent1"/>
                </a:solidFill>
                <a:effectLst>
                  <a:outerShdw blurRad="38100" dist="25400" dir="5400000" algn="ctr" rotWithShape="0">
                    <a:srgbClr val="6E747A">
                      <a:alpha val="43000"/>
                    </a:srgbClr>
                  </a:outerShdw>
                </a:effectLst>
              </a:rPr>
              <a:t>- T</a:t>
            </a:r>
            <a:r>
              <a:rPr lang="en-US" altLang="en-US" sz="3600" dirty="0">
                <a:solidFill>
                  <a:schemeClr val="accent1"/>
                </a:solidFill>
                <a:effectLst>
                  <a:outerShdw blurRad="38100" dist="25400" dir="5400000" algn="ctr" rotWithShape="0">
                    <a:srgbClr val="6E747A">
                      <a:alpha val="43000"/>
                    </a:srgbClr>
                  </a:outerShdw>
                </a:effectLst>
              </a:rPr>
              <a:t>ă</a:t>
            </a:r>
            <a:r>
              <a:rPr lang="en-US" altLang="en-US" sz="3600" dirty="0">
                <a:solidFill>
                  <a:schemeClr val="accent1"/>
                </a:solidFill>
                <a:effectLst>
                  <a:outerShdw blurRad="38100" dist="25400" dir="5400000" algn="ctr" rotWithShape="0">
                    <a:srgbClr val="6E747A">
                      <a:alpha val="43000"/>
                    </a:srgbClr>
                  </a:outerShdw>
                </a:effectLst>
              </a:rPr>
              <a:t>ng </a:t>
            </a:r>
            <a:r>
              <a:rPr lang="en-US" altLang="en-US" sz="3600" dirty="0">
                <a:solidFill>
                  <a:schemeClr val="accent1"/>
                </a:solidFill>
                <a:effectLst>
                  <a:outerShdw blurRad="38100" dist="25400" dir="5400000" algn="ctr" rotWithShape="0">
                    <a:srgbClr val="6E747A">
                      <a:alpha val="43000"/>
                    </a:srgbClr>
                  </a:outerShdw>
                </a:effectLst>
              </a:rPr>
              <a:t>đ</a:t>
            </a:r>
            <a:r>
              <a:rPr lang="en-US" altLang="en-US" sz="3600" dirty="0">
                <a:solidFill>
                  <a:schemeClr val="accent1"/>
                </a:solidFill>
                <a:effectLst>
                  <a:outerShdw blurRad="38100" dist="25400" dir="5400000" algn="ctr" rotWithShape="0">
                    <a:srgbClr val="6E747A">
                      <a:alpha val="43000"/>
                    </a:srgbClr>
                  </a:outerShdw>
                </a:effectLst>
              </a:rPr>
              <a:t>ộ </a:t>
            </a:r>
            <a:r>
              <a:rPr lang="en-US" altLang="en-US" sz="3600" dirty="0">
                <a:solidFill>
                  <a:schemeClr val="accent1"/>
                </a:solidFill>
                <a:effectLst>
                  <a:outerShdw blurRad="38100" dist="25400" dir="5400000" algn="ctr" rotWithShape="0">
                    <a:srgbClr val="6E747A">
                      <a:alpha val="43000"/>
                    </a:srgbClr>
                  </a:outerShdw>
                </a:effectLst>
              </a:rPr>
              <a:t>đ</a:t>
            </a:r>
            <a:r>
              <a:rPr lang="en-US" altLang="en-US" sz="3600" dirty="0">
                <a:solidFill>
                  <a:schemeClr val="accent1"/>
                </a:solidFill>
                <a:effectLst>
                  <a:outerShdw blurRad="38100" dist="25400" dir="5400000" algn="ctr" rotWithShape="0">
                    <a:srgbClr val="6E747A">
                      <a:alpha val="43000"/>
                    </a:srgbClr>
                  </a:outerShdw>
                </a:effectLst>
              </a:rPr>
              <a:t>a dạng của mô hình vì     mỗi</a:t>
            </a:r>
            <a:endParaRPr lang="en-US" altLang="en-US" sz="3600" dirty="0">
              <a:solidFill>
                <a:schemeClr val="accent1"/>
              </a:solidFill>
              <a:effectLst>
                <a:outerShdw blurRad="38100" dist="25400" dir="5400000" algn="ctr" rotWithShape="0">
                  <a:srgbClr val="6E747A">
                    <a:alpha val="43000"/>
                  </a:srgbClr>
                </a:outerShdw>
              </a:effectLst>
            </a:endParaRPr>
          </a:p>
          <a:p>
            <a:pPr marL="0" indent="0" algn="l">
              <a:lnSpc>
                <a:spcPts val="1950"/>
              </a:lnSpc>
              <a:buNone/>
            </a:pPr>
            <a:endParaRPr lang="en-US" altLang="en-US" sz="3600" dirty="0">
              <a:solidFill>
                <a:schemeClr val="accent1"/>
              </a:solidFill>
              <a:effectLst>
                <a:outerShdw blurRad="38100" dist="25400" dir="5400000" algn="ctr" rotWithShape="0">
                  <a:srgbClr val="6E747A">
                    <a:alpha val="43000"/>
                  </a:srgbClr>
                </a:outerShdw>
              </a:effectLst>
            </a:endParaRPr>
          </a:p>
          <a:p>
            <a:pPr marL="0" indent="0" algn="l">
              <a:lnSpc>
                <a:spcPts val="1950"/>
              </a:lnSpc>
              <a:buNone/>
            </a:pPr>
            <a:r>
              <a:rPr lang="en-US" altLang="en-US" sz="3600" dirty="0">
                <a:solidFill>
                  <a:schemeClr val="accent1"/>
                </a:solidFill>
                <a:effectLst>
                  <a:outerShdw blurRad="38100" dist="25400" dir="5400000" algn="ctr" rotWithShape="0">
                    <a:srgbClr val="6E747A">
                      <a:alpha val="43000"/>
                    </a:srgbClr>
                  </a:outerShdw>
                </a:effectLst>
              </a:rPr>
              <a:t>permutation tạo ra cách nhìn khác </a:t>
            </a:r>
            <a:endParaRPr lang="en-US" altLang="en-US" sz="3600" dirty="0">
              <a:solidFill>
                <a:schemeClr val="accent1"/>
              </a:solidFill>
              <a:effectLst>
                <a:outerShdw blurRad="38100" dist="25400" dir="5400000" algn="ctr" rotWithShape="0">
                  <a:srgbClr val="6E747A">
                    <a:alpha val="43000"/>
                  </a:srgbClr>
                </a:outerShdw>
              </a:effectLst>
            </a:endParaRPr>
          </a:p>
          <a:p>
            <a:pPr marL="0" indent="0" algn="l">
              <a:lnSpc>
                <a:spcPts val="1950"/>
              </a:lnSpc>
              <a:buNone/>
            </a:pPr>
            <a:endParaRPr lang="en-US" altLang="en-US" sz="3600" dirty="0">
              <a:solidFill>
                <a:schemeClr val="accent1"/>
              </a:solidFill>
              <a:effectLst>
                <a:outerShdw blurRad="38100" dist="25400" dir="5400000" algn="ctr" rotWithShape="0">
                  <a:srgbClr val="6E747A">
                    <a:alpha val="43000"/>
                  </a:srgbClr>
                </a:outerShdw>
              </a:effectLst>
            </a:endParaRPr>
          </a:p>
          <a:p>
            <a:pPr marL="0" indent="0" algn="l">
              <a:lnSpc>
                <a:spcPts val="1950"/>
              </a:lnSpc>
              <a:buNone/>
            </a:pPr>
            <a:r>
              <a:rPr lang="en-US" altLang="en-US" sz="3600" dirty="0">
                <a:solidFill>
                  <a:schemeClr val="accent1"/>
                </a:solidFill>
                <a:effectLst>
                  <a:outerShdw blurRad="38100" dist="25400" dir="5400000" algn="ctr" rotWithShape="0">
                    <a:srgbClr val="6E747A">
                      <a:alpha val="43000"/>
                    </a:srgbClr>
                  </a:outerShdw>
                </a:effectLst>
              </a:rPr>
              <a:t>nhau.</a:t>
            </a:r>
            <a:endParaRPr lang="en-US" altLang="en-US" sz="3600" dirty="0">
              <a:solidFill>
                <a:schemeClr val="accent1"/>
              </a:solidFill>
              <a:effectLst>
                <a:outerShdw blurRad="38100" dist="25400" dir="5400000" algn="ctr" rotWithShape="0">
                  <a:srgbClr val="6E747A">
                    <a:alpha val="43000"/>
                  </a:srgbClr>
                </a:outerShdw>
              </a:effectLst>
            </a:endParaRPr>
          </a:p>
          <a:p>
            <a:pPr marL="0" indent="0" algn="l">
              <a:lnSpc>
                <a:spcPts val="1950"/>
              </a:lnSpc>
              <a:buNone/>
            </a:pPr>
            <a:endParaRPr lang="en-US" altLang="en-US" sz="3600" dirty="0">
              <a:solidFill>
                <a:schemeClr val="accent1"/>
              </a:solidFill>
              <a:effectLst>
                <a:outerShdw blurRad="38100" dist="25400" dir="5400000" algn="ctr" rotWithShape="0">
                  <a:srgbClr val="6E747A">
                    <a:alpha val="43000"/>
                  </a:srgbClr>
                </a:outerShdw>
              </a:effectLst>
            </a:endParaRPr>
          </a:p>
          <a:p>
            <a:pPr marL="0" indent="0" algn="l">
              <a:lnSpc>
                <a:spcPts val="1950"/>
              </a:lnSpc>
              <a:buNone/>
            </a:pPr>
            <a:endParaRPr lang="en-US" altLang="en-US" sz="3600" dirty="0">
              <a:solidFill>
                <a:schemeClr val="accent1"/>
              </a:solidFill>
              <a:effectLst>
                <a:outerShdw blurRad="38100" dist="25400" dir="5400000" algn="ctr" rotWithShape="0">
                  <a:srgbClr val="6E747A">
                    <a:alpha val="43000"/>
                  </a:srgbClr>
                </a:outerShdw>
              </a:effectLst>
            </a:endParaRPr>
          </a:p>
          <a:p>
            <a:pPr marL="0" indent="0" algn="l">
              <a:lnSpc>
                <a:spcPts val="1950"/>
              </a:lnSpc>
              <a:buNone/>
            </a:pPr>
            <a:r>
              <a:rPr lang="en-US" altLang="en-US" sz="3600" dirty="0">
                <a:solidFill>
                  <a:schemeClr val="accent1"/>
                </a:solidFill>
                <a:effectLst>
                  <a:outerShdw blurRad="38100" dist="25400" dir="5400000" algn="ctr" rotWithShape="0">
                    <a:srgbClr val="6E747A">
                      <a:alpha val="43000"/>
                    </a:srgbClr>
                  </a:outerShdw>
                </a:effectLst>
              </a:rPr>
              <a:t>- T</a:t>
            </a:r>
            <a:r>
              <a:rPr lang="en-US" altLang="en-US" sz="3600" dirty="0">
                <a:solidFill>
                  <a:schemeClr val="accent1"/>
                </a:solidFill>
                <a:effectLst>
                  <a:outerShdw blurRad="38100" dist="25400" dir="5400000" algn="ctr" rotWithShape="0">
                    <a:srgbClr val="6E747A">
                      <a:alpha val="43000"/>
                    </a:srgbClr>
                  </a:outerShdw>
                </a:effectLst>
              </a:rPr>
              <a:t>ă</a:t>
            </a:r>
            <a:r>
              <a:rPr lang="en-US" altLang="en-US" sz="3600" dirty="0">
                <a:solidFill>
                  <a:schemeClr val="accent1"/>
                </a:solidFill>
                <a:effectLst>
                  <a:outerShdw blurRad="38100" dist="25400" dir="5400000" algn="ctr" rotWithShape="0">
                    <a:srgbClr val="6E747A">
                      <a:alpha val="43000"/>
                    </a:srgbClr>
                  </a:outerShdw>
                </a:effectLst>
              </a:rPr>
              <a:t>ng khả n</a:t>
            </a:r>
            <a:r>
              <a:rPr lang="en-US" altLang="en-US" sz="3600" dirty="0">
                <a:solidFill>
                  <a:schemeClr val="accent1"/>
                </a:solidFill>
                <a:effectLst>
                  <a:outerShdw blurRad="38100" dist="25400" dir="5400000" algn="ctr" rotWithShape="0">
                    <a:srgbClr val="6E747A">
                      <a:alpha val="43000"/>
                    </a:srgbClr>
                  </a:outerShdw>
                </a:effectLst>
              </a:rPr>
              <a:t>ă</a:t>
            </a:r>
            <a:r>
              <a:rPr lang="en-US" altLang="en-US" sz="3600" dirty="0">
                <a:solidFill>
                  <a:schemeClr val="accent1"/>
                </a:solidFill>
                <a:effectLst>
                  <a:outerShdw blurRad="38100" dist="25400" dir="5400000" algn="ctr" rotWithShape="0">
                    <a:srgbClr val="6E747A">
                      <a:alpha val="43000"/>
                    </a:srgbClr>
                  </a:outerShdw>
                </a:effectLst>
              </a:rPr>
              <a:t>ng khái quát hoá </a:t>
            </a:r>
            <a:endParaRPr lang="en-US" altLang="en-US" sz="3600" dirty="0">
              <a:solidFill>
                <a:schemeClr val="accent1"/>
              </a:solidFill>
              <a:effectLst>
                <a:outerShdw blurRad="38100" dist="25400" dir="5400000" algn="ctr" rotWithShape="0">
                  <a:srgbClr val="6E747A">
                    <a:alpha val="43000"/>
                  </a:srgbClr>
                </a:outerShdw>
              </a:effectLst>
            </a:endParaRPr>
          </a:p>
          <a:p>
            <a:pPr marL="0" indent="0" algn="l">
              <a:lnSpc>
                <a:spcPts val="1950"/>
              </a:lnSpc>
              <a:buNone/>
            </a:pPr>
            <a:endParaRPr lang="en-US" altLang="en-US" sz="3600" dirty="0">
              <a:solidFill>
                <a:schemeClr val="accent1"/>
              </a:solidFill>
              <a:effectLst>
                <a:outerShdw blurRad="38100" dist="25400" dir="5400000" algn="ctr" rotWithShape="0">
                  <a:srgbClr val="6E747A">
                    <a:alpha val="43000"/>
                  </a:srgbClr>
                </a:outerShdw>
              </a:effectLst>
            </a:endParaRPr>
          </a:p>
          <a:p>
            <a:pPr marL="0" indent="0" algn="l">
              <a:lnSpc>
                <a:spcPts val="1950"/>
              </a:lnSpc>
              <a:buNone/>
            </a:pPr>
            <a:r>
              <a:rPr lang="en-US" altLang="en-US" sz="3600" dirty="0">
                <a:solidFill>
                  <a:schemeClr val="accent1"/>
                </a:solidFill>
                <a:effectLst>
                  <a:outerShdw blurRad="38100" dist="25400" dir="5400000" algn="ctr" rotWithShape="0">
                    <a:srgbClr val="6E747A">
                      <a:alpha val="43000"/>
                    </a:srgbClr>
                  </a:outerShdw>
                </a:effectLst>
              </a:rPr>
              <a:t>(generalization) → mô hình ít overfit.</a:t>
            </a:r>
            <a:endParaRPr lang="en-US" altLang="en-US" sz="3600" dirty="0">
              <a:solidFill>
                <a:schemeClr val="accent1"/>
              </a:solidFill>
              <a:effectLst>
                <a:outerShdw blurRad="38100" dist="25400" dir="5400000" algn="ctr" rotWithShape="0">
                  <a:srgbClr val="6E747A">
                    <a:alpha val="43000"/>
                  </a:srgbClr>
                </a:outerShdw>
              </a:effectLst>
            </a:endParaRPr>
          </a:p>
        </p:txBody>
      </p:sp>
      <p:pic>
        <p:nvPicPr>
          <p:cNvPr id="8" name="Picture 7"/>
          <p:cNvPicPr>
            <a:picLocks noChangeAspect="1"/>
          </p:cNvPicPr>
          <p:nvPr/>
        </p:nvPicPr>
        <p:blipFill>
          <a:blip r:embed="rId1"/>
          <a:stretch>
            <a:fillRect/>
          </a:stretch>
        </p:blipFill>
        <p:spPr>
          <a:xfrm>
            <a:off x="8391525" y="2876550"/>
            <a:ext cx="6238875" cy="5353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935236"/>
            <a:ext cx="3679031" cy="354330"/>
          </a:xfrm>
          <a:prstGeom prst="rect">
            <a:avLst/>
          </a:prstGeom>
          <a:noFill/>
        </p:spPr>
        <p:txBody>
          <a:bodyPr wrap="none" lIns="0" tIns="0" rIns="0" bIns="0" rtlCol="0" anchor="t"/>
          <a:lstStyle/>
          <a:p>
            <a:pPr marL="0" indent="0" algn="l">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3. Tối ưu hóa Quá trình Học</a:t>
            </a:r>
            <a:endParaRPr lang="en-US" sz="2200" dirty="0"/>
          </a:p>
        </p:txBody>
      </p:sp>
      <p:sp>
        <p:nvSpPr>
          <p:cNvPr id="3" name="Text 1"/>
          <p:cNvSpPr/>
          <p:nvPr/>
        </p:nvSpPr>
        <p:spPr>
          <a:xfrm>
            <a:off x="793790" y="1516380"/>
            <a:ext cx="11967805" cy="708779"/>
          </a:xfrm>
          <a:prstGeom prst="rect">
            <a:avLst/>
          </a:prstGeom>
          <a:noFill/>
        </p:spPr>
        <p:txBody>
          <a:bodyPr wrap="none" lIns="0" tIns="0" rIns="0" bIns="0" rtlCol="0" anchor="t"/>
          <a:lstStyle/>
          <a:p>
            <a:pPr marL="0" indent="0" algn="l">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Ordered Boosting: Chống Overfitting Từ Gốc</a:t>
            </a:r>
            <a:endParaRPr lang="en-US" sz="4450" dirty="0"/>
          </a:p>
        </p:txBody>
      </p:sp>
      <p:sp>
        <p:nvSpPr>
          <p:cNvPr id="4" name="Text 2"/>
          <p:cNvSpPr/>
          <p:nvPr/>
        </p:nvSpPr>
        <p:spPr>
          <a:xfrm>
            <a:off x="793790" y="2565321"/>
            <a:ext cx="13042821" cy="725805"/>
          </a:xfrm>
          <a:prstGeom prst="rect">
            <a:avLst/>
          </a:prstGeom>
          <a:noFill/>
        </p:spPr>
        <p:txBody>
          <a:bodyPr wrap="square" lIns="0" tIns="0" rIns="0" bIns="0" rtlCol="0" anchor="t"/>
          <a:lstStyle/>
          <a:p>
            <a:pPr marL="0" indent="0" algn="l">
              <a:lnSpc>
                <a:spcPts val="2850"/>
              </a:lnSpc>
              <a:buNone/>
            </a:pP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Trong các thuật toán boosting truyền thống, việc tính toán gradient và Hessian sử dụng toàn bộ dữ liệu ở mỗi vòng lặp có thể vô tình dẫn đến rò rỉ thông tin, gây overfitting. CatBoost khắc phục điều này bằng kỹ thuật Ordered Boosting độc đáo.</a:t>
            </a:r>
            <a:endParaRPr lang="en-US" sz="1750" dirty="0"/>
          </a:p>
        </p:txBody>
      </p:sp>
      <p:sp>
        <p:nvSpPr>
          <p:cNvPr id="5" name="Text 3"/>
          <p:cNvSpPr/>
          <p:nvPr/>
        </p:nvSpPr>
        <p:spPr>
          <a:xfrm>
            <a:off x="1530906" y="3546277"/>
            <a:ext cx="3421499" cy="708660"/>
          </a:xfrm>
          <a:prstGeom prst="rect">
            <a:avLst/>
          </a:prstGeom>
          <a:noFill/>
        </p:spPr>
        <p:txBody>
          <a:bodyPr wrap="squar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Vấn đề của Boosting Truyền thống</a:t>
            </a:r>
            <a:endParaRPr lang="en-US" sz="2200" dirty="0"/>
          </a:p>
        </p:txBody>
      </p:sp>
      <p:sp>
        <p:nvSpPr>
          <p:cNvPr id="6" name="Text 4"/>
          <p:cNvSpPr/>
          <p:nvPr/>
        </p:nvSpPr>
        <p:spPr>
          <a:xfrm>
            <a:off x="1530906" y="4391025"/>
            <a:ext cx="3421499" cy="1814513"/>
          </a:xfrm>
          <a:prstGeom prst="rect">
            <a:avLst/>
          </a:prstGeom>
          <a:noFill/>
        </p:spPr>
        <p:txBody>
          <a:bodyPr wrap="square" lIns="0" tIns="0" rIns="0" bIns="0" rtlCol="0" anchor="t"/>
          <a:lstStyle/>
          <a:p>
            <a:pPr marL="0" indent="0" algn="l">
              <a:lnSpc>
                <a:spcPts val="2850"/>
              </a:lnSpc>
              <a:buNone/>
            </a:pP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Mỗi vòng lặp </a:t>
            </a:r>
            <a:r>
              <a:rPr lang="en-US" sz="1750"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sử dụng toàn bộ tập dữ liệu để tính toán</a:t>
            </a: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gradient và Hessian, có nguy cơ sử dụng thông tin từ chính mẫu đang được dự đoán.</a:t>
            </a:r>
            <a:endParaRPr lang="en-US" sz="1750" dirty="0"/>
          </a:p>
        </p:txBody>
      </p:sp>
      <p:sp>
        <p:nvSpPr>
          <p:cNvPr id="7" name="Text 5"/>
          <p:cNvSpPr/>
          <p:nvPr/>
        </p:nvSpPr>
        <p:spPr>
          <a:xfrm>
            <a:off x="5604708" y="3546277"/>
            <a:ext cx="3421499" cy="708660"/>
          </a:xfrm>
          <a:prstGeom prst="rect">
            <a:avLst/>
          </a:prstGeom>
          <a:noFill/>
        </p:spPr>
        <p:txBody>
          <a:bodyPr wrap="squar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Giải pháp Ordered Boosting</a:t>
            </a:r>
            <a:endParaRPr lang="en-US" sz="2200" dirty="0"/>
          </a:p>
        </p:txBody>
      </p:sp>
      <p:sp>
        <p:nvSpPr>
          <p:cNvPr id="8" name="Text 6"/>
          <p:cNvSpPr/>
          <p:nvPr/>
        </p:nvSpPr>
        <p:spPr>
          <a:xfrm>
            <a:off x="5604708" y="4391025"/>
            <a:ext cx="3421499" cy="2903220"/>
          </a:xfrm>
          <a:prstGeom prst="rect">
            <a:avLst/>
          </a:prstGeom>
          <a:noFill/>
        </p:spPr>
        <p:txBody>
          <a:bodyPr wrap="square" lIns="0" tIns="0" rIns="0" bIns="0" rtlCol="0" anchor="t"/>
          <a:lstStyle/>
          <a:p>
            <a:pPr marL="0" indent="0" algn="l">
              <a:lnSpc>
                <a:spcPts val="2850"/>
              </a:lnSpc>
              <a:buNone/>
            </a:pP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Khi tính gradient hoặc Hessian cho một mẫu cụ thể, CatBoost </a:t>
            </a:r>
            <a:r>
              <a:rPr lang="en-US" sz="1750"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chỉ sử dụng các mẫu </a:t>
            </a:r>
            <a:r>
              <a:rPr lang="en-US" sz="1750" b="1"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đã xuất hiện trước đó</a:t>
            </a: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trong permutation hiện tại. Điều này ngăn chặn việc sử dụng dữ liệu của chính mẫu đó để dự đoán cho nó, giảm đáng kể nguy cơ overfitting.</a:t>
            </a:r>
            <a:endParaRPr lang="en-US" sz="1750" dirty="0"/>
          </a:p>
        </p:txBody>
      </p:sp>
      <p:sp>
        <p:nvSpPr>
          <p:cNvPr id="9" name="Text 7"/>
          <p:cNvSpPr/>
          <p:nvPr/>
        </p:nvSpPr>
        <p:spPr>
          <a:xfrm>
            <a:off x="10205561" y="3546277"/>
            <a:ext cx="3421499" cy="708660"/>
          </a:xfrm>
          <a:prstGeom prst="rect">
            <a:avLst/>
          </a:prstGeom>
          <a:noFill/>
        </p:spPr>
        <p:txBody>
          <a:bodyPr wrap="squar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Huấn luyện Cây Quyết định</a:t>
            </a:r>
            <a:endParaRPr lang="en-US" sz="2200" dirty="0"/>
          </a:p>
        </p:txBody>
      </p:sp>
      <p:sp>
        <p:nvSpPr>
          <p:cNvPr id="10" name="Text 8"/>
          <p:cNvSpPr/>
          <p:nvPr/>
        </p:nvSpPr>
        <p:spPr>
          <a:xfrm>
            <a:off x="9958070" y="4391025"/>
            <a:ext cx="4182745" cy="2540635"/>
          </a:xfrm>
          <a:prstGeom prst="rect">
            <a:avLst/>
          </a:prstGeom>
          <a:noFill/>
        </p:spPr>
        <p:txBody>
          <a:bodyPr wrap="square" lIns="0" tIns="0" rIns="0" bIns="0" rtlCol="0" anchor="t"/>
          <a:lstStyle/>
          <a:p>
            <a:pPr marL="0" indent="0" algn="l">
              <a:lnSpc>
                <a:spcPts val="2850"/>
              </a:lnSpc>
              <a:buNone/>
            </a:pP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Mỗi cây được huấn luyện trên một permutation riêng biệt.</a:t>
            </a:r>
            <a:endPar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endParaRPr>
          </a:p>
          <a:p>
            <a:pPr marL="0" indent="0" algn="l">
              <a:lnSpc>
                <a:spcPts val="2850"/>
              </a:lnSpc>
              <a:buNone/>
            </a:pP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Sử dụng dữ liệu phân loại đã được mã hóa an toàn và các </a:t>
            </a:r>
            <a:endPar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endParaRPr>
          </a:p>
          <a:p>
            <a:pPr marL="0" indent="0" algn="l">
              <a:lnSpc>
                <a:spcPts val="2850"/>
              </a:lnSpc>
              <a:buNone/>
            </a:pP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Tính toán split dựa trên gradient/Hessian đã được "ordered", đảm bảo tính khách quan.</a:t>
            </a:r>
            <a:endParaRPr lang="en-US" sz="1750" dirty="0"/>
          </a:p>
        </p:txBody>
      </p:sp>
      <p:pic>
        <p:nvPicPr>
          <p:cNvPr id="11" name="Picture 10"/>
          <p:cNvPicPr>
            <a:picLocks noChangeAspect="1"/>
          </p:cNvPicPr>
          <p:nvPr/>
        </p:nvPicPr>
        <p:blipFill>
          <a:blip r:embed="rId1"/>
          <a:stretch>
            <a:fillRect/>
          </a:stretch>
        </p:blipFill>
        <p:spPr>
          <a:xfrm>
            <a:off x="11982450" y="7429500"/>
            <a:ext cx="2647950" cy="800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416487"/>
            <a:ext cx="3039428" cy="354330"/>
          </a:xfrm>
          <a:prstGeom prst="rect">
            <a:avLst/>
          </a:prstGeom>
          <a:noFill/>
        </p:spPr>
        <p:txBody>
          <a:bodyPr wrap="none" lIns="0" tIns="0" rIns="0" bIns="0" rtlCol="0" anchor="t"/>
          <a:lstStyle/>
          <a:p>
            <a:pPr marL="0" indent="0" algn="l">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4. Tổng hợp Sức mạnh</a:t>
            </a:r>
            <a:endParaRPr lang="en-US" sz="2200" dirty="0"/>
          </a:p>
        </p:txBody>
      </p:sp>
      <p:sp>
        <p:nvSpPr>
          <p:cNvPr id="3" name="Text 1"/>
          <p:cNvSpPr/>
          <p:nvPr/>
        </p:nvSpPr>
        <p:spPr>
          <a:xfrm>
            <a:off x="793790" y="1997631"/>
            <a:ext cx="13042821" cy="1417558"/>
          </a:xfrm>
          <a:prstGeom prst="rect">
            <a:avLst/>
          </a:prstGeom>
          <a:noFill/>
        </p:spPr>
        <p:txBody>
          <a:bodyPr wrap="square" lIns="0" tIns="0" rIns="0" bIns="0" rtlCol="0" anchor="t"/>
          <a:lstStyle/>
          <a:p>
            <a:pPr marL="0" indent="0" algn="l">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Kết hợp Các Yếu tố để Đạt được Độ chính xác Cao</a:t>
            </a:r>
            <a:endParaRPr lang="en-US" sz="4450" dirty="0"/>
          </a:p>
        </p:txBody>
      </p:sp>
      <p:sp>
        <p:nvSpPr>
          <p:cNvPr id="4" name="Text 2"/>
          <p:cNvSpPr/>
          <p:nvPr/>
        </p:nvSpPr>
        <p:spPr>
          <a:xfrm>
            <a:off x="793790" y="3536275"/>
            <a:ext cx="13042821" cy="725805"/>
          </a:xfrm>
          <a:prstGeom prst="rect">
            <a:avLst/>
          </a:prstGeom>
          <a:noFill/>
        </p:spPr>
        <p:txBody>
          <a:bodyPr wrap="square" lIns="0" tIns="0" rIns="0" bIns="0" rtlCol="0" anchor="t"/>
          <a:lstStyle/>
          <a:p>
            <a:pPr marL="0" indent="0" algn="l">
              <a:lnSpc>
                <a:spcPts val="2850"/>
              </a:lnSpc>
              <a:buNone/>
            </a:pP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Kết quả cuối cùng của CatBoost là </a:t>
            </a:r>
            <a:r>
              <a:rPr lang="en-US" sz="1750" b="1"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sự kết hợp có trọng số của tất cả các cây quyết định đã được huấn luyện</a:t>
            </a: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tương tự như nguyên lý của gradient boosting. Sự kết hợp này mang lại một mô hình mạnh mẽ và ổn định.</a:t>
            </a:r>
            <a:endParaRPr lang="en-US" sz="1750" dirty="0"/>
          </a:p>
        </p:txBody>
      </p:sp>
      <p:pic>
        <p:nvPicPr>
          <p:cNvPr id="5" name="Image 0" descr="preencoded.png"/>
          <p:cNvPicPr>
            <a:picLocks noChangeAspect="1"/>
          </p:cNvPicPr>
          <p:nvPr/>
        </p:nvPicPr>
        <p:blipFill>
          <a:blip r:embed="rId1"/>
          <a:stretch>
            <a:fillRect/>
          </a:stretch>
        </p:blipFill>
        <p:spPr>
          <a:xfrm>
            <a:off x="793790" y="4736306"/>
            <a:ext cx="566976" cy="566976"/>
          </a:xfrm>
          <a:prstGeom prst="rect">
            <a:avLst/>
          </a:prstGeom>
        </p:spPr>
      </p:pic>
      <p:sp>
        <p:nvSpPr>
          <p:cNvPr id="6" name="Text 3"/>
          <p:cNvSpPr/>
          <p:nvPr/>
        </p:nvSpPr>
        <p:spPr>
          <a:xfrm>
            <a:off x="1644253" y="4870966"/>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Ít Overfitting Hơn</a:t>
            </a:r>
            <a:endParaRPr lang="en-US" sz="2200" dirty="0"/>
          </a:p>
        </p:txBody>
      </p:sp>
      <p:sp>
        <p:nvSpPr>
          <p:cNvPr id="7" name="Text 4"/>
          <p:cNvSpPr/>
          <p:nvPr/>
        </p:nvSpPr>
        <p:spPr>
          <a:xfrm>
            <a:off x="1644253" y="5361384"/>
            <a:ext cx="3308152" cy="1451610"/>
          </a:xfrm>
          <a:prstGeom prst="rect">
            <a:avLst/>
          </a:prstGeom>
          <a:noFill/>
        </p:spPr>
        <p:txBody>
          <a:bodyPr wrap="square" lIns="0" tIns="0" rIns="0" bIns="0" rtlCol="0" anchor="t"/>
          <a:lstStyle/>
          <a:p>
            <a:pPr marL="0" indent="0" algn="l">
              <a:lnSpc>
                <a:spcPts val="2850"/>
              </a:lnSpc>
              <a:buNone/>
            </a:pP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Nhờ kỹ thuật mã hóa an toàn và Ordered Boosting, CatBoost giảm thiểu đáng kể nguy cơ học thuộc lòng dữ liệu.</a:t>
            </a:r>
            <a:endParaRPr lang="en-US" sz="1750" dirty="0"/>
          </a:p>
        </p:txBody>
      </p:sp>
      <p:pic>
        <p:nvPicPr>
          <p:cNvPr id="8" name="Image 1" descr="preencoded.png"/>
          <p:cNvPicPr>
            <a:picLocks noChangeAspect="1"/>
          </p:cNvPicPr>
          <p:nvPr/>
        </p:nvPicPr>
        <p:blipFill>
          <a:blip r:embed="rId2"/>
          <a:stretch>
            <a:fillRect/>
          </a:stretch>
        </p:blipFill>
        <p:spPr>
          <a:xfrm>
            <a:off x="5235893" y="4736306"/>
            <a:ext cx="566976" cy="566976"/>
          </a:xfrm>
          <a:prstGeom prst="rect">
            <a:avLst/>
          </a:prstGeom>
        </p:spPr>
      </p:pic>
      <p:sp>
        <p:nvSpPr>
          <p:cNvPr id="9" name="Text 5"/>
          <p:cNvSpPr/>
          <p:nvPr/>
        </p:nvSpPr>
        <p:spPr>
          <a:xfrm>
            <a:off x="6086356" y="4870966"/>
            <a:ext cx="2906554" cy="354330"/>
          </a:xfrm>
          <a:prstGeom prst="rect">
            <a:avLst/>
          </a:prstGeom>
          <a:noFill/>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Xử lý Dữ liệu Tự động</a:t>
            </a:r>
            <a:endParaRPr lang="en-US" sz="2200" dirty="0"/>
          </a:p>
        </p:txBody>
      </p:sp>
      <p:sp>
        <p:nvSpPr>
          <p:cNvPr id="10" name="Text 6"/>
          <p:cNvSpPr/>
          <p:nvPr/>
        </p:nvSpPr>
        <p:spPr>
          <a:xfrm>
            <a:off x="6086356" y="5361384"/>
            <a:ext cx="3308152" cy="1451610"/>
          </a:xfrm>
          <a:prstGeom prst="rect">
            <a:avLst/>
          </a:prstGeom>
          <a:noFill/>
        </p:spPr>
        <p:txBody>
          <a:bodyPr wrap="square" lIns="0" tIns="0" rIns="0" bIns="0" rtlCol="0" anchor="t"/>
          <a:lstStyle/>
          <a:p>
            <a:pPr marL="0" indent="0" algn="l">
              <a:lnSpc>
                <a:spcPts val="2850"/>
              </a:lnSpc>
              <a:buNone/>
            </a:pP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CatBoost tự động xử lý các giá trị thiếu (missing values) và các đặc trưng phân loại, giảm gánh nặng tiền xử lý cho người dùng.</a:t>
            </a:r>
            <a:endParaRPr lang="en-US" sz="1750" dirty="0"/>
          </a:p>
        </p:txBody>
      </p:sp>
      <p:pic>
        <p:nvPicPr>
          <p:cNvPr id="11" name="Image 2" descr="preencoded.png"/>
          <p:cNvPicPr>
            <a:picLocks noChangeAspect="1"/>
          </p:cNvPicPr>
          <p:nvPr/>
        </p:nvPicPr>
        <p:blipFill>
          <a:blip r:embed="rId3"/>
          <a:stretch>
            <a:fillRect/>
          </a:stretch>
        </p:blipFill>
        <p:spPr>
          <a:xfrm>
            <a:off x="9677995" y="4736306"/>
            <a:ext cx="566976" cy="566976"/>
          </a:xfrm>
          <a:prstGeom prst="rect">
            <a:avLst/>
          </a:prstGeom>
        </p:spPr>
      </p:pic>
      <p:sp>
        <p:nvSpPr>
          <p:cNvPr id="12" name="Text 7"/>
          <p:cNvSpPr/>
          <p:nvPr/>
        </p:nvSpPr>
        <p:spPr>
          <a:xfrm>
            <a:off x="10528459" y="4870966"/>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Hiệu suất Mạnh mẽ</a:t>
            </a:r>
            <a:endParaRPr lang="en-US" sz="2200" dirty="0"/>
          </a:p>
        </p:txBody>
      </p:sp>
      <p:sp>
        <p:nvSpPr>
          <p:cNvPr id="13" name="Text 8"/>
          <p:cNvSpPr/>
          <p:nvPr/>
        </p:nvSpPr>
        <p:spPr>
          <a:xfrm>
            <a:off x="10528459" y="5361384"/>
            <a:ext cx="3308152" cy="1451610"/>
          </a:xfrm>
          <a:prstGeom prst="rect">
            <a:avLst/>
          </a:prstGeom>
          <a:noFill/>
        </p:spPr>
        <p:txBody>
          <a:bodyPr wrap="square" lIns="0" tIns="0" rIns="0" bIns="0" rtlCol="0" anchor="t"/>
          <a:lstStyle/>
          <a:p>
            <a:pPr marL="0" indent="0" algn="l">
              <a:lnSpc>
                <a:spcPts val="2850"/>
              </a:lnSpc>
              <a:buNone/>
            </a:pPr>
            <a:r>
              <a:rPr lang="en-US" sz="17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Mô hình CatBoost thường mang lại kết quả vượt trội với ít yêu cầu tinh chỉnh tham số hơn so với các thuật toán khác.</a:t>
            </a:r>
            <a:endParaRPr lang="en-US" sz="1750" dirty="0"/>
          </a:p>
        </p:txBody>
      </p:sp>
      <p:pic>
        <p:nvPicPr>
          <p:cNvPr id="14" name="Picture 13"/>
          <p:cNvPicPr>
            <a:picLocks noChangeAspect="1"/>
          </p:cNvPicPr>
          <p:nvPr/>
        </p:nvPicPr>
        <p:blipFill>
          <a:blip r:embed="rId4"/>
          <a:stretch>
            <a:fillRect/>
          </a:stretch>
        </p:blipFill>
        <p:spPr>
          <a:xfrm>
            <a:off x="11982450" y="7429500"/>
            <a:ext cx="2647950" cy="800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96835" y="311825"/>
            <a:ext cx="6706553" cy="354330"/>
          </a:xfrm>
          <a:prstGeom prst="rect">
            <a:avLst/>
          </a:prstGeom>
          <a:noFill/>
        </p:spPr>
        <p:txBody>
          <a:bodyPr wrap="none" lIns="0" tIns="0" rIns="0" bIns="0" rtlCol="0" anchor="t"/>
          <a:lstStyle/>
          <a:p>
            <a:pPr marL="0" indent="0" algn="l">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Ví dụ Thực tế: Mã hóa Categorical trong CatBoost</a:t>
            </a:r>
            <a:endParaRPr lang="en-US" sz="2200" dirty="0"/>
          </a:p>
        </p:txBody>
      </p:sp>
      <p:sp>
        <p:nvSpPr>
          <p:cNvPr id="3" name="Text 1"/>
          <p:cNvSpPr/>
          <p:nvPr/>
        </p:nvSpPr>
        <p:spPr>
          <a:xfrm>
            <a:off x="396835" y="892969"/>
            <a:ext cx="1383672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Để hiểu rõ hơn về kỹ thuật </a:t>
            </a:r>
            <a:r>
              <a:rPr lang="en-US" sz="850" b="1"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Expanding Mean Target Encoding</a:t>
            </a: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của CatBoost, chúng ta hãy cùng xem xét một ví dụ cụ thể với bộ dữ liệu đơn giản:</a:t>
            </a:r>
            <a:endParaRPr lang="en-US" sz="850" dirty="0"/>
          </a:p>
        </p:txBody>
      </p:sp>
      <p:sp>
        <p:nvSpPr>
          <p:cNvPr id="4" name="Text 2"/>
          <p:cNvSpPr/>
          <p:nvPr/>
        </p:nvSpPr>
        <p:spPr>
          <a:xfrm>
            <a:off x="396835" y="1244441"/>
            <a:ext cx="1417558" cy="184785"/>
          </a:xfrm>
          <a:prstGeom prst="rect">
            <a:avLst/>
          </a:prstGeom>
          <a:noFill/>
        </p:spPr>
        <p:txBody>
          <a:bodyPr wrap="none" lIns="0" tIns="0" rIns="0" bIns="0" rtlCol="0" anchor="t"/>
          <a:lstStyle/>
          <a:p>
            <a:pPr marL="0" indent="0" algn="l">
              <a:lnSpc>
                <a:spcPts val="1350"/>
              </a:lnSpc>
              <a:buNone/>
            </a:pPr>
            <a:r>
              <a:rPr lang="en-US" sz="1100" dirty="0">
                <a:solidFill>
                  <a:srgbClr val="124E73"/>
                </a:solidFill>
                <a:latin typeface="MuseoModerno Medium" pitchFamily="34" charset="0"/>
                <a:ea typeface="MuseoModerno Medium" pitchFamily="34" charset="-122"/>
                <a:cs typeface="MuseoModerno Medium" pitchFamily="34" charset="-120"/>
              </a:rPr>
              <a:t>Dữ liệu ban đầu</a:t>
            </a:r>
            <a:endParaRPr lang="en-US" sz="1100" dirty="0"/>
          </a:p>
        </p:txBody>
      </p:sp>
      <p:sp>
        <p:nvSpPr>
          <p:cNvPr id="5" name="Shape 3"/>
          <p:cNvSpPr/>
          <p:nvPr/>
        </p:nvSpPr>
        <p:spPr>
          <a:xfrm>
            <a:off x="396835" y="1599248"/>
            <a:ext cx="13836729" cy="2011204"/>
          </a:xfrm>
          <a:prstGeom prst="roundRect">
            <a:avLst>
              <a:gd name="adj" fmla="val 846"/>
            </a:avLst>
          </a:prstGeom>
          <a:noFill/>
          <a:ln w="7620">
            <a:solidFill>
              <a:srgbClr val="000000">
                <a:alpha val="8000"/>
              </a:srgbClr>
            </a:solidFill>
            <a:prstDash val="solid"/>
          </a:ln>
        </p:spPr>
      </p:sp>
      <p:sp>
        <p:nvSpPr>
          <p:cNvPr id="6" name="Shape 4"/>
          <p:cNvSpPr/>
          <p:nvPr/>
        </p:nvSpPr>
        <p:spPr>
          <a:xfrm>
            <a:off x="404455" y="1606867"/>
            <a:ext cx="13820061" cy="332661"/>
          </a:xfrm>
          <a:prstGeom prst="rect">
            <a:avLst/>
          </a:prstGeom>
        </p:spPr>
        <p:style>
          <a:lnRef idx="0">
            <a:srgbClr val="FFFFFF"/>
          </a:lnRef>
          <a:fillRef idx="1">
            <a:schemeClr val="accent1"/>
          </a:fillRef>
          <a:effectRef idx="0">
            <a:srgbClr val="FFFFFF"/>
          </a:effectRef>
          <a:fontRef idx="minor">
            <a:schemeClr val="lt1"/>
          </a:fontRef>
        </p:style>
      </p:sp>
      <p:sp>
        <p:nvSpPr>
          <p:cNvPr id="7" name="Text 5"/>
          <p:cNvSpPr/>
          <p:nvPr/>
        </p:nvSpPr>
        <p:spPr>
          <a:xfrm>
            <a:off x="519351" y="1682472"/>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Student_ID</a:t>
            </a:r>
            <a:endParaRPr lang="en-US" sz="850" dirty="0"/>
          </a:p>
        </p:txBody>
      </p:sp>
      <p:sp>
        <p:nvSpPr>
          <p:cNvPr id="8" name="Text 6"/>
          <p:cNvSpPr/>
          <p:nvPr/>
        </p:nvSpPr>
        <p:spPr>
          <a:xfrm>
            <a:off x="5129332" y="1682472"/>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Department</a:t>
            </a:r>
            <a:endParaRPr lang="en-US" sz="850" dirty="0"/>
          </a:p>
        </p:txBody>
      </p:sp>
      <p:sp>
        <p:nvSpPr>
          <p:cNvPr id="9" name="Text 7"/>
          <p:cNvSpPr/>
          <p:nvPr/>
        </p:nvSpPr>
        <p:spPr>
          <a:xfrm>
            <a:off x="9735503" y="1682472"/>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Grade</a:t>
            </a:r>
            <a:endParaRPr lang="en-US" sz="850" dirty="0"/>
          </a:p>
        </p:txBody>
      </p:sp>
      <p:sp>
        <p:nvSpPr>
          <p:cNvPr id="10" name="Shape 8"/>
          <p:cNvSpPr/>
          <p:nvPr/>
        </p:nvSpPr>
        <p:spPr>
          <a:xfrm>
            <a:off x="404455" y="1939528"/>
            <a:ext cx="13820061" cy="332661"/>
          </a:xfrm>
          <a:prstGeom prst="rect">
            <a:avLst/>
          </a:prstGeom>
          <a:solidFill>
            <a:srgbClr val="000000">
              <a:alpha val="4000"/>
            </a:srgbClr>
          </a:solidFill>
        </p:spPr>
      </p:sp>
      <p:sp>
        <p:nvSpPr>
          <p:cNvPr id="11" name="Text 9"/>
          <p:cNvSpPr/>
          <p:nvPr/>
        </p:nvSpPr>
        <p:spPr>
          <a:xfrm>
            <a:off x="519351" y="2015133"/>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S1000</a:t>
            </a:r>
            <a:endParaRPr lang="en-US" sz="850" dirty="0"/>
          </a:p>
        </p:txBody>
      </p:sp>
      <p:sp>
        <p:nvSpPr>
          <p:cNvPr id="12" name="Text 10"/>
          <p:cNvSpPr/>
          <p:nvPr/>
        </p:nvSpPr>
        <p:spPr>
          <a:xfrm>
            <a:off x="5129332" y="2015133"/>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Mathematics</a:t>
            </a:r>
            <a:endParaRPr lang="en-US" sz="850" dirty="0"/>
          </a:p>
        </p:txBody>
      </p:sp>
      <p:sp>
        <p:nvSpPr>
          <p:cNvPr id="13" name="Text 11"/>
          <p:cNvSpPr/>
          <p:nvPr/>
        </p:nvSpPr>
        <p:spPr>
          <a:xfrm>
            <a:off x="9735503" y="2015133"/>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a:t>
            </a:r>
            <a:endParaRPr lang="en-US" sz="850" dirty="0"/>
          </a:p>
        </p:txBody>
      </p:sp>
      <p:sp>
        <p:nvSpPr>
          <p:cNvPr id="14" name="Shape 12"/>
          <p:cNvSpPr/>
          <p:nvPr/>
        </p:nvSpPr>
        <p:spPr>
          <a:xfrm>
            <a:off x="404455" y="2272189"/>
            <a:ext cx="13820061" cy="332661"/>
          </a:xfrm>
          <a:prstGeom prst="rect">
            <a:avLst/>
          </a:prstGeom>
          <a:solidFill>
            <a:srgbClr val="FFFFFF">
              <a:alpha val="4000"/>
            </a:srgbClr>
          </a:solidFill>
        </p:spPr>
      </p:sp>
      <p:sp>
        <p:nvSpPr>
          <p:cNvPr id="15" name="Text 13"/>
          <p:cNvSpPr/>
          <p:nvPr/>
        </p:nvSpPr>
        <p:spPr>
          <a:xfrm>
            <a:off x="519351" y="2347793"/>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S1001</a:t>
            </a:r>
            <a:endParaRPr lang="en-US" sz="850" dirty="0"/>
          </a:p>
        </p:txBody>
      </p:sp>
      <p:sp>
        <p:nvSpPr>
          <p:cNvPr id="16" name="Text 14"/>
          <p:cNvSpPr/>
          <p:nvPr/>
        </p:nvSpPr>
        <p:spPr>
          <a:xfrm>
            <a:off x="5129332" y="2347793"/>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Business</a:t>
            </a:r>
            <a:endParaRPr lang="en-US" sz="850" dirty="0"/>
          </a:p>
        </p:txBody>
      </p:sp>
      <p:sp>
        <p:nvSpPr>
          <p:cNvPr id="17" name="Text 15"/>
          <p:cNvSpPr/>
          <p:nvPr/>
        </p:nvSpPr>
        <p:spPr>
          <a:xfrm>
            <a:off x="9735503" y="2347793"/>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F</a:t>
            </a:r>
            <a:endParaRPr lang="en-US" sz="850" dirty="0"/>
          </a:p>
        </p:txBody>
      </p:sp>
      <p:sp>
        <p:nvSpPr>
          <p:cNvPr id="18" name="Shape 16"/>
          <p:cNvSpPr/>
          <p:nvPr/>
        </p:nvSpPr>
        <p:spPr>
          <a:xfrm>
            <a:off x="404455" y="2604849"/>
            <a:ext cx="13820061" cy="332661"/>
          </a:xfrm>
          <a:prstGeom prst="rect">
            <a:avLst/>
          </a:prstGeom>
          <a:solidFill>
            <a:srgbClr val="000000">
              <a:alpha val="4000"/>
            </a:srgbClr>
          </a:solidFill>
        </p:spPr>
      </p:sp>
      <p:sp>
        <p:nvSpPr>
          <p:cNvPr id="19" name="Text 17"/>
          <p:cNvSpPr/>
          <p:nvPr/>
        </p:nvSpPr>
        <p:spPr>
          <a:xfrm>
            <a:off x="519351" y="2680454"/>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S1002</a:t>
            </a:r>
            <a:endParaRPr lang="en-US" sz="850" dirty="0"/>
          </a:p>
        </p:txBody>
      </p:sp>
      <p:sp>
        <p:nvSpPr>
          <p:cNvPr id="20" name="Text 18"/>
          <p:cNvSpPr/>
          <p:nvPr/>
        </p:nvSpPr>
        <p:spPr>
          <a:xfrm>
            <a:off x="5129332" y="2680454"/>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Engineering</a:t>
            </a:r>
            <a:endParaRPr lang="en-US" sz="850" dirty="0"/>
          </a:p>
        </p:txBody>
      </p:sp>
      <p:sp>
        <p:nvSpPr>
          <p:cNvPr id="21" name="Text 19"/>
          <p:cNvSpPr/>
          <p:nvPr/>
        </p:nvSpPr>
        <p:spPr>
          <a:xfrm>
            <a:off x="9735503" y="2680454"/>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F</a:t>
            </a:r>
            <a:endParaRPr lang="en-US" sz="850" dirty="0"/>
          </a:p>
        </p:txBody>
      </p:sp>
      <p:sp>
        <p:nvSpPr>
          <p:cNvPr id="22" name="Shape 20"/>
          <p:cNvSpPr/>
          <p:nvPr/>
        </p:nvSpPr>
        <p:spPr>
          <a:xfrm>
            <a:off x="404455" y="2937510"/>
            <a:ext cx="13820061" cy="332661"/>
          </a:xfrm>
          <a:prstGeom prst="rect">
            <a:avLst/>
          </a:prstGeom>
          <a:solidFill>
            <a:srgbClr val="FFFFFF">
              <a:alpha val="4000"/>
            </a:srgbClr>
          </a:solidFill>
        </p:spPr>
      </p:sp>
      <p:sp>
        <p:nvSpPr>
          <p:cNvPr id="23" name="Text 21"/>
          <p:cNvSpPr/>
          <p:nvPr/>
        </p:nvSpPr>
        <p:spPr>
          <a:xfrm>
            <a:off x="519351" y="3013115"/>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S1003</a:t>
            </a:r>
            <a:endParaRPr lang="en-US" sz="850" dirty="0"/>
          </a:p>
        </p:txBody>
      </p:sp>
      <p:sp>
        <p:nvSpPr>
          <p:cNvPr id="24" name="Text 22"/>
          <p:cNvSpPr/>
          <p:nvPr/>
        </p:nvSpPr>
        <p:spPr>
          <a:xfrm>
            <a:off x="5129332" y="3013115"/>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Engineering</a:t>
            </a:r>
            <a:endParaRPr lang="en-US" sz="850" dirty="0"/>
          </a:p>
        </p:txBody>
      </p:sp>
      <p:sp>
        <p:nvSpPr>
          <p:cNvPr id="25" name="Text 23"/>
          <p:cNvSpPr/>
          <p:nvPr/>
        </p:nvSpPr>
        <p:spPr>
          <a:xfrm>
            <a:off x="9735503" y="3013115"/>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A</a:t>
            </a:r>
            <a:endParaRPr lang="en-US" sz="850" dirty="0"/>
          </a:p>
        </p:txBody>
      </p:sp>
      <p:sp>
        <p:nvSpPr>
          <p:cNvPr id="26" name="Shape 24"/>
          <p:cNvSpPr/>
          <p:nvPr/>
        </p:nvSpPr>
        <p:spPr>
          <a:xfrm>
            <a:off x="404455" y="3270171"/>
            <a:ext cx="13820061" cy="332661"/>
          </a:xfrm>
          <a:prstGeom prst="rect">
            <a:avLst/>
          </a:prstGeom>
          <a:solidFill>
            <a:srgbClr val="000000">
              <a:alpha val="4000"/>
            </a:srgbClr>
          </a:solidFill>
        </p:spPr>
      </p:sp>
      <p:sp>
        <p:nvSpPr>
          <p:cNvPr id="27" name="Text 25"/>
          <p:cNvSpPr/>
          <p:nvPr/>
        </p:nvSpPr>
        <p:spPr>
          <a:xfrm>
            <a:off x="519351" y="3345775"/>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S1004</a:t>
            </a:r>
            <a:endParaRPr lang="en-US" sz="850" dirty="0"/>
          </a:p>
        </p:txBody>
      </p:sp>
      <p:sp>
        <p:nvSpPr>
          <p:cNvPr id="28" name="Text 26"/>
          <p:cNvSpPr/>
          <p:nvPr/>
        </p:nvSpPr>
        <p:spPr>
          <a:xfrm>
            <a:off x="5129332" y="3345775"/>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CS</a:t>
            </a:r>
            <a:endParaRPr lang="en-US" sz="850" dirty="0"/>
          </a:p>
        </p:txBody>
      </p:sp>
      <p:sp>
        <p:nvSpPr>
          <p:cNvPr id="29" name="Text 27"/>
          <p:cNvSpPr/>
          <p:nvPr/>
        </p:nvSpPr>
        <p:spPr>
          <a:xfrm>
            <a:off x="9735503" y="3345775"/>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A</a:t>
            </a:r>
            <a:endParaRPr lang="en-US" sz="850" dirty="0"/>
          </a:p>
        </p:txBody>
      </p:sp>
      <p:sp>
        <p:nvSpPr>
          <p:cNvPr id="30" name="Text 28"/>
          <p:cNvSpPr/>
          <p:nvPr/>
        </p:nvSpPr>
        <p:spPr>
          <a:xfrm>
            <a:off x="396835" y="3737967"/>
            <a:ext cx="13836729" cy="18907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Ở đây, </a:t>
            </a:r>
            <a:r>
              <a:rPr lang="en-US" sz="850" dirty="0">
                <a:solidFill>
                  <a:srgbClr val="2B4150"/>
                </a:solidFill>
                <a:highlight>
                  <a:srgbClr val="F2EFE8"/>
                </a:highlight>
                <a:latin typeface="Consolas" panose="020B0609020204030204" pitchFamily="34" charset="0"/>
                <a:ea typeface="Consolas" panose="020B0609020204030204" pitchFamily="34" charset="-122"/>
                <a:cs typeface="Consolas" panose="020B0609020204030204" pitchFamily="34" charset="-120"/>
              </a:rPr>
              <a:t>Department</a:t>
            </a: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là đặc trưng phân loại cần mã hóa, và </a:t>
            </a:r>
            <a:r>
              <a:rPr lang="en-US" sz="850" dirty="0">
                <a:solidFill>
                  <a:srgbClr val="2B4150"/>
                </a:solidFill>
                <a:highlight>
                  <a:srgbClr val="F2EFE8"/>
                </a:highlight>
                <a:latin typeface="Consolas" panose="020B0609020204030204" pitchFamily="34" charset="0"/>
                <a:ea typeface="Consolas" panose="020B0609020204030204" pitchFamily="34" charset="-122"/>
                <a:cs typeface="Consolas" panose="020B0609020204030204" pitchFamily="34" charset="-120"/>
              </a:rPr>
              <a:t>Grade</a:t>
            </a: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là biến mục tiêu.</a:t>
            </a:r>
            <a:endParaRPr lang="en-US" sz="850" dirty="0"/>
          </a:p>
        </p:txBody>
      </p:sp>
      <p:sp>
        <p:nvSpPr>
          <p:cNvPr id="31" name="Shape 29"/>
          <p:cNvSpPr/>
          <p:nvPr/>
        </p:nvSpPr>
        <p:spPr>
          <a:xfrm>
            <a:off x="396835" y="4111245"/>
            <a:ext cx="13836729" cy="21788"/>
          </a:xfrm>
          <a:prstGeom prst="rect">
            <a:avLst/>
          </a:prstGeom>
          <a:solidFill>
            <a:srgbClr val="2B4150">
              <a:alpha val="50000"/>
            </a:srgbClr>
          </a:solidFill>
        </p:spPr>
      </p:sp>
      <p:sp>
        <p:nvSpPr>
          <p:cNvPr id="32" name="Text 30"/>
          <p:cNvSpPr/>
          <p:nvPr/>
        </p:nvSpPr>
        <p:spPr>
          <a:xfrm>
            <a:off x="396835" y="4303038"/>
            <a:ext cx="3010853" cy="184785"/>
          </a:xfrm>
          <a:prstGeom prst="rect">
            <a:avLst/>
          </a:prstGeom>
          <a:noFill/>
        </p:spPr>
        <p:txBody>
          <a:bodyPr wrap="none" lIns="0" tIns="0" rIns="0" bIns="0" rtlCol="0" anchor="t"/>
          <a:lstStyle/>
          <a:p>
            <a:pPr marL="0" indent="0" algn="l">
              <a:lnSpc>
                <a:spcPts val="1350"/>
              </a:lnSpc>
              <a:buNone/>
            </a:pPr>
            <a:r>
              <a:rPr lang="en-US" sz="1100" dirty="0">
                <a:solidFill>
                  <a:srgbClr val="124E73"/>
                </a:solidFill>
                <a:latin typeface="MuseoModerno Medium" pitchFamily="34" charset="0"/>
                <a:ea typeface="MuseoModerno Medium" pitchFamily="34" charset="-122"/>
                <a:cs typeface="MuseoModerno Medium" pitchFamily="34" charset="-120"/>
              </a:rPr>
              <a:t>Bước 1: Chuyển đổi Target thành dạng số</a:t>
            </a:r>
            <a:endParaRPr lang="en-US" sz="1100" dirty="0"/>
          </a:p>
        </p:txBody>
      </p:sp>
      <p:sp>
        <p:nvSpPr>
          <p:cNvPr id="33" name="Text 31"/>
          <p:cNvSpPr/>
          <p:nvPr/>
        </p:nvSpPr>
        <p:spPr>
          <a:xfrm>
            <a:off x="396835" y="4657844"/>
            <a:ext cx="13836729" cy="18907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CatBoost sẽ ánh xạ các nhãn của biến mục tiêu </a:t>
            </a:r>
            <a:r>
              <a:rPr lang="en-US" sz="850" dirty="0">
                <a:solidFill>
                  <a:srgbClr val="2B4150"/>
                </a:solidFill>
                <a:highlight>
                  <a:srgbClr val="F2EFE8"/>
                </a:highlight>
                <a:latin typeface="Consolas" panose="020B0609020204030204" pitchFamily="34" charset="0"/>
                <a:ea typeface="Consolas" panose="020B0609020204030204" pitchFamily="34" charset="-122"/>
                <a:cs typeface="Consolas" panose="020B0609020204030204" pitchFamily="34" charset="-120"/>
              </a:rPr>
              <a:t>Grade</a:t>
            </a: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thành giá trị số. Ví dụ:</a:t>
            </a:r>
            <a:endParaRPr lang="en-US" sz="850" dirty="0"/>
          </a:p>
        </p:txBody>
      </p:sp>
      <p:sp>
        <p:nvSpPr>
          <p:cNvPr id="34" name="Text 32"/>
          <p:cNvSpPr/>
          <p:nvPr/>
        </p:nvSpPr>
        <p:spPr>
          <a:xfrm>
            <a:off x="396835" y="4974431"/>
            <a:ext cx="13836729" cy="181451"/>
          </a:xfrm>
          <a:prstGeom prst="rect">
            <a:avLst/>
          </a:prstGeom>
          <a:noFill/>
        </p:spPr>
        <p:txBody>
          <a:bodyPr wrap="none" lIns="0" tIns="0" rIns="0" bIns="0" rtlCol="0" anchor="t"/>
          <a:lstStyle/>
          <a:p>
            <a:pPr marL="342900" indent="-342900" algn="l">
              <a:lnSpc>
                <a:spcPts val="1400"/>
              </a:lnSpc>
              <a:buSzPct val="100000"/>
              <a:buChar char="•"/>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A → 5</a:t>
            </a:r>
            <a:endParaRPr lang="en-US" sz="850" dirty="0"/>
          </a:p>
        </p:txBody>
      </p:sp>
      <p:sp>
        <p:nvSpPr>
          <p:cNvPr id="35" name="Text 33"/>
          <p:cNvSpPr/>
          <p:nvPr/>
        </p:nvSpPr>
        <p:spPr>
          <a:xfrm>
            <a:off x="396835" y="5195530"/>
            <a:ext cx="13836729" cy="181451"/>
          </a:xfrm>
          <a:prstGeom prst="rect">
            <a:avLst/>
          </a:prstGeom>
          <a:noFill/>
        </p:spPr>
        <p:txBody>
          <a:bodyPr wrap="none" lIns="0" tIns="0" rIns="0" bIns="0" rtlCol="0" anchor="t"/>
          <a:lstStyle/>
          <a:p>
            <a:pPr marL="342900" indent="-342900" algn="l">
              <a:lnSpc>
                <a:spcPts val="1400"/>
              </a:lnSpc>
              <a:buSzPct val="100000"/>
              <a:buChar char="•"/>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B → 4</a:t>
            </a:r>
            <a:endParaRPr lang="en-US" sz="850" dirty="0"/>
          </a:p>
        </p:txBody>
      </p:sp>
      <p:sp>
        <p:nvSpPr>
          <p:cNvPr id="36" name="Text 34"/>
          <p:cNvSpPr/>
          <p:nvPr/>
        </p:nvSpPr>
        <p:spPr>
          <a:xfrm>
            <a:off x="396835" y="5416629"/>
            <a:ext cx="13836729" cy="181451"/>
          </a:xfrm>
          <a:prstGeom prst="rect">
            <a:avLst/>
          </a:prstGeom>
          <a:noFill/>
        </p:spPr>
        <p:txBody>
          <a:bodyPr wrap="none" lIns="0" tIns="0" rIns="0" bIns="0" rtlCol="0" anchor="t"/>
          <a:lstStyle/>
          <a:p>
            <a:pPr marL="342900" indent="-342900" algn="l">
              <a:lnSpc>
                <a:spcPts val="1400"/>
              </a:lnSpc>
              <a:buSzPct val="100000"/>
              <a:buChar char="•"/>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 → 3</a:t>
            </a:r>
            <a:endParaRPr lang="en-US" sz="850" dirty="0"/>
          </a:p>
        </p:txBody>
      </p:sp>
      <p:sp>
        <p:nvSpPr>
          <p:cNvPr id="37" name="Text 35"/>
          <p:cNvSpPr/>
          <p:nvPr/>
        </p:nvSpPr>
        <p:spPr>
          <a:xfrm>
            <a:off x="396835" y="5637728"/>
            <a:ext cx="13836729" cy="181451"/>
          </a:xfrm>
          <a:prstGeom prst="rect">
            <a:avLst/>
          </a:prstGeom>
          <a:noFill/>
        </p:spPr>
        <p:txBody>
          <a:bodyPr wrap="none" lIns="0" tIns="0" rIns="0" bIns="0" rtlCol="0" anchor="t"/>
          <a:lstStyle/>
          <a:p>
            <a:pPr marL="342900" indent="-342900" algn="l">
              <a:lnSpc>
                <a:spcPts val="1400"/>
              </a:lnSpc>
              <a:buSzPct val="100000"/>
              <a:buChar char="•"/>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D → 2</a:t>
            </a:r>
            <a:endParaRPr lang="en-US" sz="850" dirty="0"/>
          </a:p>
        </p:txBody>
      </p:sp>
      <p:sp>
        <p:nvSpPr>
          <p:cNvPr id="38" name="Text 36"/>
          <p:cNvSpPr/>
          <p:nvPr/>
        </p:nvSpPr>
        <p:spPr>
          <a:xfrm>
            <a:off x="396835" y="5858828"/>
            <a:ext cx="13836729" cy="181451"/>
          </a:xfrm>
          <a:prstGeom prst="rect">
            <a:avLst/>
          </a:prstGeom>
          <a:noFill/>
        </p:spPr>
        <p:txBody>
          <a:bodyPr wrap="none" lIns="0" tIns="0" rIns="0" bIns="0" rtlCol="0" anchor="t"/>
          <a:lstStyle/>
          <a:p>
            <a:pPr marL="342900" indent="-342900" algn="l">
              <a:lnSpc>
                <a:spcPts val="1400"/>
              </a:lnSpc>
              <a:buSzPct val="100000"/>
              <a:buChar char="•"/>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F → 1</a:t>
            </a:r>
            <a:endParaRPr lang="en-US" sz="850" dirty="0"/>
          </a:p>
        </p:txBody>
      </p:sp>
      <p:sp>
        <p:nvSpPr>
          <p:cNvPr id="39" name="Shape 37"/>
          <p:cNvSpPr/>
          <p:nvPr/>
        </p:nvSpPr>
        <p:spPr>
          <a:xfrm>
            <a:off x="396835" y="6167795"/>
            <a:ext cx="13836729" cy="2011204"/>
          </a:xfrm>
          <a:prstGeom prst="roundRect">
            <a:avLst>
              <a:gd name="adj" fmla="val 846"/>
            </a:avLst>
          </a:prstGeom>
          <a:noFill/>
          <a:ln w="7620">
            <a:solidFill>
              <a:srgbClr val="000000">
                <a:alpha val="8000"/>
              </a:srgbClr>
            </a:solidFill>
            <a:prstDash val="solid"/>
          </a:ln>
        </p:spPr>
      </p:sp>
      <p:sp>
        <p:nvSpPr>
          <p:cNvPr id="40" name="Shape 38"/>
          <p:cNvSpPr/>
          <p:nvPr/>
        </p:nvSpPr>
        <p:spPr>
          <a:xfrm>
            <a:off x="404455" y="6175415"/>
            <a:ext cx="13820061" cy="332661"/>
          </a:xfrm>
          <a:prstGeom prst="rect">
            <a:avLst/>
          </a:prstGeom>
          <a:solidFill>
            <a:srgbClr val="FFFFFF">
              <a:alpha val="4000"/>
            </a:srgbClr>
          </a:solidFill>
        </p:spPr>
      </p:sp>
      <p:sp>
        <p:nvSpPr>
          <p:cNvPr id="41" name="Text 39"/>
          <p:cNvSpPr/>
          <p:nvPr/>
        </p:nvSpPr>
        <p:spPr>
          <a:xfrm>
            <a:off x="519351" y="6251019"/>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Student_ID</a:t>
            </a:r>
            <a:endParaRPr lang="en-US" sz="850" dirty="0"/>
          </a:p>
        </p:txBody>
      </p:sp>
      <p:sp>
        <p:nvSpPr>
          <p:cNvPr id="42" name="Text 40"/>
          <p:cNvSpPr/>
          <p:nvPr/>
        </p:nvSpPr>
        <p:spPr>
          <a:xfrm>
            <a:off x="5129332" y="6251019"/>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Department</a:t>
            </a:r>
            <a:endParaRPr lang="en-US" sz="850" dirty="0"/>
          </a:p>
        </p:txBody>
      </p:sp>
      <p:sp>
        <p:nvSpPr>
          <p:cNvPr id="43" name="Text 41"/>
          <p:cNvSpPr/>
          <p:nvPr/>
        </p:nvSpPr>
        <p:spPr>
          <a:xfrm>
            <a:off x="9735503" y="6251019"/>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Grade_num</a:t>
            </a:r>
            <a:endParaRPr lang="en-US" sz="850" dirty="0"/>
          </a:p>
        </p:txBody>
      </p:sp>
      <p:sp>
        <p:nvSpPr>
          <p:cNvPr id="44" name="Shape 42"/>
          <p:cNvSpPr/>
          <p:nvPr/>
        </p:nvSpPr>
        <p:spPr>
          <a:xfrm>
            <a:off x="404455" y="6508075"/>
            <a:ext cx="13820061" cy="332661"/>
          </a:xfrm>
          <a:prstGeom prst="rect">
            <a:avLst/>
          </a:prstGeom>
          <a:solidFill>
            <a:srgbClr val="000000">
              <a:alpha val="4000"/>
            </a:srgbClr>
          </a:solidFill>
        </p:spPr>
      </p:sp>
      <p:sp>
        <p:nvSpPr>
          <p:cNvPr id="45" name="Text 43"/>
          <p:cNvSpPr/>
          <p:nvPr/>
        </p:nvSpPr>
        <p:spPr>
          <a:xfrm>
            <a:off x="519351" y="6583680"/>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S1000</a:t>
            </a:r>
            <a:endParaRPr lang="en-US" sz="850" dirty="0"/>
          </a:p>
        </p:txBody>
      </p:sp>
      <p:sp>
        <p:nvSpPr>
          <p:cNvPr id="46" name="Text 44"/>
          <p:cNvSpPr/>
          <p:nvPr/>
        </p:nvSpPr>
        <p:spPr>
          <a:xfrm>
            <a:off x="5129332" y="6583680"/>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Mathematics</a:t>
            </a:r>
            <a:endParaRPr lang="en-US" sz="850" dirty="0"/>
          </a:p>
        </p:txBody>
      </p:sp>
      <p:sp>
        <p:nvSpPr>
          <p:cNvPr id="47" name="Text 45"/>
          <p:cNvSpPr/>
          <p:nvPr/>
        </p:nvSpPr>
        <p:spPr>
          <a:xfrm>
            <a:off x="9735503" y="6583680"/>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3</a:t>
            </a:r>
            <a:endParaRPr lang="en-US" sz="850" dirty="0"/>
          </a:p>
        </p:txBody>
      </p:sp>
      <p:sp>
        <p:nvSpPr>
          <p:cNvPr id="48" name="Shape 46"/>
          <p:cNvSpPr/>
          <p:nvPr/>
        </p:nvSpPr>
        <p:spPr>
          <a:xfrm>
            <a:off x="404455" y="6840736"/>
            <a:ext cx="13820061" cy="332661"/>
          </a:xfrm>
          <a:prstGeom prst="rect">
            <a:avLst/>
          </a:prstGeom>
          <a:solidFill>
            <a:srgbClr val="FFFFFF">
              <a:alpha val="4000"/>
            </a:srgbClr>
          </a:solidFill>
        </p:spPr>
      </p:sp>
      <p:sp>
        <p:nvSpPr>
          <p:cNvPr id="49" name="Text 47"/>
          <p:cNvSpPr/>
          <p:nvPr/>
        </p:nvSpPr>
        <p:spPr>
          <a:xfrm>
            <a:off x="519351" y="6916341"/>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S1001</a:t>
            </a:r>
            <a:endParaRPr lang="en-US" sz="850" dirty="0"/>
          </a:p>
        </p:txBody>
      </p:sp>
      <p:sp>
        <p:nvSpPr>
          <p:cNvPr id="50" name="Text 48"/>
          <p:cNvSpPr/>
          <p:nvPr/>
        </p:nvSpPr>
        <p:spPr>
          <a:xfrm>
            <a:off x="5129332" y="6916341"/>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Business</a:t>
            </a:r>
            <a:endParaRPr lang="en-US" sz="850" dirty="0"/>
          </a:p>
        </p:txBody>
      </p:sp>
      <p:sp>
        <p:nvSpPr>
          <p:cNvPr id="51" name="Text 49"/>
          <p:cNvSpPr/>
          <p:nvPr/>
        </p:nvSpPr>
        <p:spPr>
          <a:xfrm>
            <a:off x="9735503" y="6916341"/>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1</a:t>
            </a:r>
            <a:endParaRPr lang="en-US" sz="850" dirty="0"/>
          </a:p>
        </p:txBody>
      </p:sp>
      <p:sp>
        <p:nvSpPr>
          <p:cNvPr id="52" name="Shape 50"/>
          <p:cNvSpPr/>
          <p:nvPr/>
        </p:nvSpPr>
        <p:spPr>
          <a:xfrm>
            <a:off x="404455" y="7173397"/>
            <a:ext cx="13820061" cy="332661"/>
          </a:xfrm>
          <a:prstGeom prst="rect">
            <a:avLst/>
          </a:prstGeom>
          <a:solidFill>
            <a:srgbClr val="000000">
              <a:alpha val="4000"/>
            </a:srgbClr>
          </a:solidFill>
        </p:spPr>
      </p:sp>
      <p:sp>
        <p:nvSpPr>
          <p:cNvPr id="53" name="Text 51"/>
          <p:cNvSpPr/>
          <p:nvPr/>
        </p:nvSpPr>
        <p:spPr>
          <a:xfrm>
            <a:off x="519351" y="7249001"/>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S1002</a:t>
            </a:r>
            <a:endParaRPr lang="en-US" sz="850" dirty="0"/>
          </a:p>
        </p:txBody>
      </p:sp>
      <p:sp>
        <p:nvSpPr>
          <p:cNvPr id="54" name="Text 52"/>
          <p:cNvSpPr/>
          <p:nvPr/>
        </p:nvSpPr>
        <p:spPr>
          <a:xfrm>
            <a:off x="5129332" y="7249001"/>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Engineering</a:t>
            </a:r>
            <a:endParaRPr lang="en-US" sz="850" dirty="0"/>
          </a:p>
        </p:txBody>
      </p:sp>
      <p:sp>
        <p:nvSpPr>
          <p:cNvPr id="55" name="Text 53"/>
          <p:cNvSpPr/>
          <p:nvPr/>
        </p:nvSpPr>
        <p:spPr>
          <a:xfrm>
            <a:off x="9735503" y="7249001"/>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1</a:t>
            </a:r>
            <a:endParaRPr lang="en-US" sz="850" dirty="0"/>
          </a:p>
        </p:txBody>
      </p:sp>
      <p:sp>
        <p:nvSpPr>
          <p:cNvPr id="56" name="Shape 54"/>
          <p:cNvSpPr/>
          <p:nvPr/>
        </p:nvSpPr>
        <p:spPr>
          <a:xfrm>
            <a:off x="404455" y="7506057"/>
            <a:ext cx="13820061" cy="332661"/>
          </a:xfrm>
          <a:prstGeom prst="rect">
            <a:avLst/>
          </a:prstGeom>
          <a:solidFill>
            <a:srgbClr val="FFFFFF">
              <a:alpha val="4000"/>
            </a:srgbClr>
          </a:solidFill>
        </p:spPr>
      </p:sp>
      <p:sp>
        <p:nvSpPr>
          <p:cNvPr id="57" name="Text 55"/>
          <p:cNvSpPr/>
          <p:nvPr/>
        </p:nvSpPr>
        <p:spPr>
          <a:xfrm>
            <a:off x="519351" y="7581662"/>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S1003</a:t>
            </a:r>
            <a:endParaRPr lang="en-US" sz="850" dirty="0"/>
          </a:p>
        </p:txBody>
      </p:sp>
      <p:sp>
        <p:nvSpPr>
          <p:cNvPr id="58" name="Text 56"/>
          <p:cNvSpPr/>
          <p:nvPr/>
        </p:nvSpPr>
        <p:spPr>
          <a:xfrm>
            <a:off x="5129332" y="7581662"/>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Engineering</a:t>
            </a:r>
            <a:endParaRPr lang="en-US" sz="850" dirty="0"/>
          </a:p>
        </p:txBody>
      </p:sp>
      <p:sp>
        <p:nvSpPr>
          <p:cNvPr id="59" name="Text 57"/>
          <p:cNvSpPr/>
          <p:nvPr/>
        </p:nvSpPr>
        <p:spPr>
          <a:xfrm>
            <a:off x="9735503" y="7581662"/>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5</a:t>
            </a:r>
            <a:endParaRPr lang="en-US" sz="850" dirty="0"/>
          </a:p>
        </p:txBody>
      </p:sp>
      <p:sp>
        <p:nvSpPr>
          <p:cNvPr id="60" name="Shape 58"/>
          <p:cNvSpPr/>
          <p:nvPr/>
        </p:nvSpPr>
        <p:spPr>
          <a:xfrm>
            <a:off x="404455" y="7838718"/>
            <a:ext cx="13820061" cy="332661"/>
          </a:xfrm>
          <a:prstGeom prst="rect">
            <a:avLst/>
          </a:prstGeom>
          <a:solidFill>
            <a:srgbClr val="000000">
              <a:alpha val="4000"/>
            </a:srgbClr>
          </a:solidFill>
        </p:spPr>
      </p:sp>
      <p:sp>
        <p:nvSpPr>
          <p:cNvPr id="61" name="Text 59"/>
          <p:cNvSpPr/>
          <p:nvPr/>
        </p:nvSpPr>
        <p:spPr>
          <a:xfrm>
            <a:off x="519351" y="7914323"/>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S1004</a:t>
            </a:r>
            <a:endParaRPr lang="en-US" sz="850" dirty="0"/>
          </a:p>
        </p:txBody>
      </p:sp>
      <p:sp>
        <p:nvSpPr>
          <p:cNvPr id="62" name="Text 60"/>
          <p:cNvSpPr/>
          <p:nvPr/>
        </p:nvSpPr>
        <p:spPr>
          <a:xfrm>
            <a:off x="5129332" y="7914323"/>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CS</a:t>
            </a:r>
            <a:endParaRPr lang="en-US" sz="850" dirty="0"/>
          </a:p>
        </p:txBody>
      </p:sp>
      <p:sp>
        <p:nvSpPr>
          <p:cNvPr id="63" name="Text 61"/>
          <p:cNvSpPr/>
          <p:nvPr/>
        </p:nvSpPr>
        <p:spPr>
          <a:xfrm>
            <a:off x="9735503" y="7914323"/>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5</a:t>
            </a:r>
            <a:endParaRPr lang="en-US" sz="850" dirty="0"/>
          </a:p>
        </p:txBody>
      </p:sp>
      <p:sp>
        <p:nvSpPr>
          <p:cNvPr id="64" name="Shape 62"/>
          <p:cNvSpPr/>
          <p:nvPr/>
        </p:nvSpPr>
        <p:spPr>
          <a:xfrm>
            <a:off x="396835" y="8363205"/>
            <a:ext cx="13836729" cy="21788"/>
          </a:xfrm>
          <a:prstGeom prst="rect">
            <a:avLst/>
          </a:prstGeom>
          <a:solidFill>
            <a:srgbClr val="2B4150">
              <a:alpha val="50000"/>
            </a:srgbClr>
          </a:solidFill>
        </p:spPr>
      </p:sp>
      <p:sp>
        <p:nvSpPr>
          <p:cNvPr id="65" name="Text 63"/>
          <p:cNvSpPr/>
          <p:nvPr/>
        </p:nvSpPr>
        <p:spPr>
          <a:xfrm>
            <a:off x="396835" y="8554998"/>
            <a:ext cx="2697242" cy="184785"/>
          </a:xfrm>
          <a:prstGeom prst="rect">
            <a:avLst/>
          </a:prstGeom>
          <a:noFill/>
        </p:spPr>
        <p:txBody>
          <a:bodyPr wrap="none" lIns="0" tIns="0" rIns="0" bIns="0" rtlCol="0" anchor="t"/>
          <a:lstStyle/>
          <a:p>
            <a:pPr marL="0" indent="0" algn="l">
              <a:lnSpc>
                <a:spcPts val="1350"/>
              </a:lnSpc>
              <a:buNone/>
            </a:pPr>
            <a:r>
              <a:rPr lang="en-US" sz="1100" dirty="0">
                <a:solidFill>
                  <a:srgbClr val="000000"/>
                </a:solidFill>
                <a:latin typeface="MuseoModerno Medium" pitchFamily="34" charset="0"/>
                <a:ea typeface="MuseoModerno Medium" pitchFamily="34" charset="-122"/>
                <a:cs typeface="MuseoModerno Medium" pitchFamily="34" charset="-120"/>
              </a:rPr>
              <a:t>3️⃣</a:t>
            </a:r>
            <a:r>
              <a:rPr lang="en-US" sz="1100" dirty="0">
                <a:solidFill>
                  <a:srgbClr val="124E73"/>
                </a:solidFill>
                <a:latin typeface="MuseoModerno Medium" pitchFamily="34" charset="0"/>
                <a:ea typeface="MuseoModerno Medium" pitchFamily="34" charset="-122"/>
                <a:cs typeface="MuseoModerno Medium" pitchFamily="34" charset="-120"/>
              </a:rPr>
              <a:t> Bước 2: Tạo Permutation ngẫu nhiên</a:t>
            </a:r>
            <a:endParaRPr lang="en-US" sz="1100" dirty="0"/>
          </a:p>
        </p:txBody>
      </p:sp>
      <p:sp>
        <p:nvSpPr>
          <p:cNvPr id="66" name="Text 64"/>
          <p:cNvSpPr/>
          <p:nvPr/>
        </p:nvSpPr>
        <p:spPr>
          <a:xfrm>
            <a:off x="396835" y="8909804"/>
            <a:ext cx="1383672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CatBoost xáo trộn thứ tự các hàng dữ liệu để tạo ra một permutation mới. Việc này đảm bảo tính ngẫu nhiên và tránh rò rỉ thông tin.</a:t>
            </a:r>
            <a:endParaRPr lang="en-US" sz="850" dirty="0"/>
          </a:p>
        </p:txBody>
      </p:sp>
      <p:sp>
        <p:nvSpPr>
          <p:cNvPr id="67" name="Shape 65"/>
          <p:cNvSpPr/>
          <p:nvPr/>
        </p:nvSpPr>
        <p:spPr>
          <a:xfrm>
            <a:off x="396835" y="9218771"/>
            <a:ext cx="13836729" cy="2011204"/>
          </a:xfrm>
          <a:prstGeom prst="roundRect">
            <a:avLst>
              <a:gd name="adj" fmla="val 846"/>
            </a:avLst>
          </a:prstGeom>
          <a:noFill/>
          <a:ln w="7620">
            <a:solidFill>
              <a:srgbClr val="000000">
                <a:alpha val="8000"/>
              </a:srgbClr>
            </a:solidFill>
            <a:prstDash val="solid"/>
          </a:ln>
        </p:spPr>
      </p:sp>
      <p:sp>
        <p:nvSpPr>
          <p:cNvPr id="68" name="Shape 66"/>
          <p:cNvSpPr/>
          <p:nvPr/>
        </p:nvSpPr>
        <p:spPr>
          <a:xfrm>
            <a:off x="404455" y="9226391"/>
            <a:ext cx="13820061" cy="332661"/>
          </a:xfrm>
          <a:prstGeom prst="rect">
            <a:avLst/>
          </a:prstGeom>
          <a:solidFill>
            <a:srgbClr val="FFFFFF">
              <a:alpha val="4000"/>
            </a:srgbClr>
          </a:solidFill>
        </p:spPr>
      </p:sp>
      <p:sp>
        <p:nvSpPr>
          <p:cNvPr id="69" name="Text 67"/>
          <p:cNvSpPr/>
          <p:nvPr/>
        </p:nvSpPr>
        <p:spPr>
          <a:xfrm>
            <a:off x="519351" y="9301996"/>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Student_ID</a:t>
            </a:r>
            <a:endParaRPr lang="en-US" sz="850" dirty="0"/>
          </a:p>
        </p:txBody>
      </p:sp>
      <p:sp>
        <p:nvSpPr>
          <p:cNvPr id="70" name="Text 68"/>
          <p:cNvSpPr/>
          <p:nvPr/>
        </p:nvSpPr>
        <p:spPr>
          <a:xfrm>
            <a:off x="5129332" y="9301996"/>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Department</a:t>
            </a:r>
            <a:endParaRPr lang="en-US" sz="850" dirty="0"/>
          </a:p>
        </p:txBody>
      </p:sp>
      <p:sp>
        <p:nvSpPr>
          <p:cNvPr id="71" name="Text 69"/>
          <p:cNvSpPr/>
          <p:nvPr/>
        </p:nvSpPr>
        <p:spPr>
          <a:xfrm>
            <a:off x="9735503" y="9301996"/>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Grade_num</a:t>
            </a:r>
            <a:endParaRPr lang="en-US" sz="850" dirty="0"/>
          </a:p>
        </p:txBody>
      </p:sp>
      <p:sp>
        <p:nvSpPr>
          <p:cNvPr id="72" name="Shape 70"/>
          <p:cNvSpPr/>
          <p:nvPr/>
        </p:nvSpPr>
        <p:spPr>
          <a:xfrm>
            <a:off x="404455" y="9559052"/>
            <a:ext cx="13820061" cy="332661"/>
          </a:xfrm>
          <a:prstGeom prst="rect">
            <a:avLst/>
          </a:prstGeom>
          <a:solidFill>
            <a:srgbClr val="000000">
              <a:alpha val="4000"/>
            </a:srgbClr>
          </a:solidFill>
        </p:spPr>
      </p:sp>
      <p:sp>
        <p:nvSpPr>
          <p:cNvPr id="73" name="Text 71"/>
          <p:cNvSpPr/>
          <p:nvPr/>
        </p:nvSpPr>
        <p:spPr>
          <a:xfrm>
            <a:off x="519351" y="9634657"/>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S1002</a:t>
            </a:r>
            <a:endParaRPr lang="en-US" sz="850" dirty="0"/>
          </a:p>
        </p:txBody>
      </p:sp>
      <p:sp>
        <p:nvSpPr>
          <p:cNvPr id="74" name="Text 72"/>
          <p:cNvSpPr/>
          <p:nvPr/>
        </p:nvSpPr>
        <p:spPr>
          <a:xfrm>
            <a:off x="5129332" y="9634657"/>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Engineering</a:t>
            </a:r>
            <a:endParaRPr lang="en-US" sz="850" dirty="0"/>
          </a:p>
        </p:txBody>
      </p:sp>
      <p:sp>
        <p:nvSpPr>
          <p:cNvPr id="75" name="Text 73"/>
          <p:cNvSpPr/>
          <p:nvPr/>
        </p:nvSpPr>
        <p:spPr>
          <a:xfrm>
            <a:off x="9735503" y="9634657"/>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1</a:t>
            </a:r>
            <a:endParaRPr lang="en-US" sz="850" dirty="0"/>
          </a:p>
        </p:txBody>
      </p:sp>
      <p:sp>
        <p:nvSpPr>
          <p:cNvPr id="76" name="Shape 74"/>
          <p:cNvSpPr/>
          <p:nvPr/>
        </p:nvSpPr>
        <p:spPr>
          <a:xfrm>
            <a:off x="404455" y="9891713"/>
            <a:ext cx="13820061" cy="332661"/>
          </a:xfrm>
          <a:prstGeom prst="rect">
            <a:avLst/>
          </a:prstGeom>
          <a:solidFill>
            <a:srgbClr val="FFFFFF">
              <a:alpha val="4000"/>
            </a:srgbClr>
          </a:solidFill>
        </p:spPr>
      </p:sp>
      <p:sp>
        <p:nvSpPr>
          <p:cNvPr id="77" name="Text 75"/>
          <p:cNvSpPr/>
          <p:nvPr/>
        </p:nvSpPr>
        <p:spPr>
          <a:xfrm>
            <a:off x="519351" y="9967317"/>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S1001</a:t>
            </a:r>
            <a:endParaRPr lang="en-US" sz="850" dirty="0"/>
          </a:p>
        </p:txBody>
      </p:sp>
      <p:sp>
        <p:nvSpPr>
          <p:cNvPr id="78" name="Text 76"/>
          <p:cNvSpPr/>
          <p:nvPr/>
        </p:nvSpPr>
        <p:spPr>
          <a:xfrm>
            <a:off x="5129332" y="9967317"/>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Business</a:t>
            </a:r>
            <a:endParaRPr lang="en-US" sz="850" dirty="0"/>
          </a:p>
        </p:txBody>
      </p:sp>
      <p:sp>
        <p:nvSpPr>
          <p:cNvPr id="79" name="Text 77"/>
          <p:cNvSpPr/>
          <p:nvPr/>
        </p:nvSpPr>
        <p:spPr>
          <a:xfrm>
            <a:off x="9735503" y="9967317"/>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1</a:t>
            </a:r>
            <a:endParaRPr lang="en-US" sz="850" dirty="0"/>
          </a:p>
        </p:txBody>
      </p:sp>
      <p:sp>
        <p:nvSpPr>
          <p:cNvPr id="80" name="Shape 78"/>
          <p:cNvSpPr/>
          <p:nvPr/>
        </p:nvSpPr>
        <p:spPr>
          <a:xfrm>
            <a:off x="404455" y="10224373"/>
            <a:ext cx="13820061" cy="332661"/>
          </a:xfrm>
          <a:prstGeom prst="rect">
            <a:avLst/>
          </a:prstGeom>
          <a:solidFill>
            <a:srgbClr val="000000">
              <a:alpha val="4000"/>
            </a:srgbClr>
          </a:solidFill>
        </p:spPr>
      </p:sp>
      <p:sp>
        <p:nvSpPr>
          <p:cNvPr id="81" name="Text 79"/>
          <p:cNvSpPr/>
          <p:nvPr/>
        </p:nvSpPr>
        <p:spPr>
          <a:xfrm>
            <a:off x="519351" y="10299978"/>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S1004</a:t>
            </a:r>
            <a:endParaRPr lang="en-US" sz="850" dirty="0"/>
          </a:p>
        </p:txBody>
      </p:sp>
      <p:sp>
        <p:nvSpPr>
          <p:cNvPr id="82" name="Text 80"/>
          <p:cNvSpPr/>
          <p:nvPr/>
        </p:nvSpPr>
        <p:spPr>
          <a:xfrm>
            <a:off x="5129332" y="10299978"/>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CS</a:t>
            </a:r>
            <a:endParaRPr lang="en-US" sz="850" dirty="0"/>
          </a:p>
        </p:txBody>
      </p:sp>
      <p:sp>
        <p:nvSpPr>
          <p:cNvPr id="83" name="Text 81"/>
          <p:cNvSpPr/>
          <p:nvPr/>
        </p:nvSpPr>
        <p:spPr>
          <a:xfrm>
            <a:off x="9735503" y="10299978"/>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5</a:t>
            </a:r>
            <a:endParaRPr lang="en-US" sz="850" dirty="0"/>
          </a:p>
        </p:txBody>
      </p:sp>
      <p:sp>
        <p:nvSpPr>
          <p:cNvPr id="84" name="Shape 82"/>
          <p:cNvSpPr/>
          <p:nvPr/>
        </p:nvSpPr>
        <p:spPr>
          <a:xfrm>
            <a:off x="404455" y="10557034"/>
            <a:ext cx="13820061" cy="332661"/>
          </a:xfrm>
          <a:prstGeom prst="rect">
            <a:avLst/>
          </a:prstGeom>
          <a:solidFill>
            <a:srgbClr val="FFFFFF">
              <a:alpha val="4000"/>
            </a:srgbClr>
          </a:solidFill>
        </p:spPr>
      </p:sp>
      <p:sp>
        <p:nvSpPr>
          <p:cNvPr id="85" name="Text 83"/>
          <p:cNvSpPr/>
          <p:nvPr/>
        </p:nvSpPr>
        <p:spPr>
          <a:xfrm>
            <a:off x="519351" y="10632638"/>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S1003</a:t>
            </a:r>
            <a:endParaRPr lang="en-US" sz="850" dirty="0"/>
          </a:p>
        </p:txBody>
      </p:sp>
      <p:sp>
        <p:nvSpPr>
          <p:cNvPr id="86" name="Text 84"/>
          <p:cNvSpPr/>
          <p:nvPr/>
        </p:nvSpPr>
        <p:spPr>
          <a:xfrm>
            <a:off x="5129332" y="10632638"/>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Engineering</a:t>
            </a:r>
            <a:endParaRPr lang="en-US" sz="850" dirty="0"/>
          </a:p>
        </p:txBody>
      </p:sp>
      <p:sp>
        <p:nvSpPr>
          <p:cNvPr id="87" name="Text 85"/>
          <p:cNvSpPr/>
          <p:nvPr/>
        </p:nvSpPr>
        <p:spPr>
          <a:xfrm>
            <a:off x="9735503" y="10632638"/>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5</a:t>
            </a:r>
            <a:endParaRPr lang="en-US" sz="850" dirty="0"/>
          </a:p>
        </p:txBody>
      </p:sp>
      <p:sp>
        <p:nvSpPr>
          <p:cNvPr id="88" name="Shape 86"/>
          <p:cNvSpPr/>
          <p:nvPr/>
        </p:nvSpPr>
        <p:spPr>
          <a:xfrm>
            <a:off x="404455" y="10889694"/>
            <a:ext cx="13820061" cy="332661"/>
          </a:xfrm>
          <a:prstGeom prst="rect">
            <a:avLst/>
          </a:prstGeom>
          <a:solidFill>
            <a:srgbClr val="000000">
              <a:alpha val="4000"/>
            </a:srgbClr>
          </a:solidFill>
        </p:spPr>
      </p:sp>
      <p:sp>
        <p:nvSpPr>
          <p:cNvPr id="89" name="Text 87"/>
          <p:cNvSpPr/>
          <p:nvPr/>
        </p:nvSpPr>
        <p:spPr>
          <a:xfrm>
            <a:off x="519351" y="10965299"/>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S1000</a:t>
            </a:r>
            <a:endParaRPr lang="en-US" sz="850" dirty="0"/>
          </a:p>
        </p:txBody>
      </p:sp>
      <p:sp>
        <p:nvSpPr>
          <p:cNvPr id="90" name="Text 88"/>
          <p:cNvSpPr/>
          <p:nvPr/>
        </p:nvSpPr>
        <p:spPr>
          <a:xfrm>
            <a:off x="5129332" y="10965299"/>
            <a:ext cx="437185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Mathematics</a:t>
            </a:r>
            <a:endParaRPr lang="en-US" sz="850" dirty="0"/>
          </a:p>
        </p:txBody>
      </p:sp>
      <p:sp>
        <p:nvSpPr>
          <p:cNvPr id="91" name="Text 89"/>
          <p:cNvSpPr/>
          <p:nvPr/>
        </p:nvSpPr>
        <p:spPr>
          <a:xfrm>
            <a:off x="9735503" y="10965299"/>
            <a:ext cx="4375666"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3</a:t>
            </a:r>
            <a:endParaRPr lang="en-US" sz="850" dirty="0"/>
          </a:p>
        </p:txBody>
      </p:sp>
      <p:sp>
        <p:nvSpPr>
          <p:cNvPr id="92" name="Shape 90"/>
          <p:cNvSpPr/>
          <p:nvPr/>
        </p:nvSpPr>
        <p:spPr>
          <a:xfrm>
            <a:off x="396835" y="11414181"/>
            <a:ext cx="13836729" cy="21788"/>
          </a:xfrm>
          <a:prstGeom prst="rect">
            <a:avLst/>
          </a:prstGeom>
          <a:solidFill>
            <a:srgbClr val="2B4150">
              <a:alpha val="50000"/>
            </a:srgbClr>
          </a:solidFill>
        </p:spPr>
      </p:sp>
      <p:sp>
        <p:nvSpPr>
          <p:cNvPr id="93" name="Text 91"/>
          <p:cNvSpPr/>
          <p:nvPr/>
        </p:nvSpPr>
        <p:spPr>
          <a:xfrm>
            <a:off x="396835" y="11605974"/>
            <a:ext cx="3208973" cy="184785"/>
          </a:xfrm>
          <a:prstGeom prst="rect">
            <a:avLst/>
          </a:prstGeom>
          <a:noFill/>
        </p:spPr>
        <p:txBody>
          <a:bodyPr wrap="none" lIns="0" tIns="0" rIns="0" bIns="0" rtlCol="0" anchor="t"/>
          <a:lstStyle/>
          <a:p>
            <a:pPr marL="0" indent="0" algn="l">
              <a:lnSpc>
                <a:spcPts val="1350"/>
              </a:lnSpc>
              <a:buNone/>
            </a:pPr>
            <a:r>
              <a:rPr lang="en-US" sz="1100" dirty="0">
                <a:solidFill>
                  <a:srgbClr val="000000"/>
                </a:solidFill>
                <a:latin typeface="MuseoModerno Medium" pitchFamily="34" charset="0"/>
                <a:ea typeface="MuseoModerno Medium" pitchFamily="34" charset="-122"/>
                <a:cs typeface="MuseoModerno Medium" pitchFamily="34" charset="-120"/>
              </a:rPr>
              <a:t>4️⃣</a:t>
            </a:r>
            <a:r>
              <a:rPr lang="en-US" sz="1100" dirty="0">
                <a:solidFill>
                  <a:srgbClr val="124E73"/>
                </a:solidFill>
                <a:latin typeface="MuseoModerno Medium" pitchFamily="34" charset="0"/>
                <a:ea typeface="MuseoModerno Medium" pitchFamily="34" charset="-122"/>
                <a:cs typeface="MuseoModerno Medium" pitchFamily="34" charset="-120"/>
              </a:rPr>
              <a:t> Bước 3: Áp dụng Expanding Mean Encoding</a:t>
            </a:r>
            <a:endParaRPr lang="en-US" sz="1100" dirty="0"/>
          </a:p>
        </p:txBody>
      </p:sp>
      <p:sp>
        <p:nvSpPr>
          <p:cNvPr id="94" name="Text 92"/>
          <p:cNvSpPr/>
          <p:nvPr/>
        </p:nvSpPr>
        <p:spPr>
          <a:xfrm>
            <a:off x="396835" y="11960781"/>
            <a:ext cx="13836729" cy="378143"/>
          </a:xfrm>
          <a:prstGeom prst="rect">
            <a:avLst/>
          </a:prstGeom>
          <a:noFill/>
        </p:spPr>
        <p:txBody>
          <a:bodyPr wrap="squar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CatBoost duyệt qua dữ liệu theo permutation đã tạo. Với mỗi hàng, giá trị mã hóa của một category được tính bằng trung bình </a:t>
            </a:r>
            <a:r>
              <a:rPr lang="en-US" sz="850" dirty="0">
                <a:solidFill>
                  <a:srgbClr val="2B4150"/>
                </a:solidFill>
                <a:highlight>
                  <a:srgbClr val="F2EFE8"/>
                </a:highlight>
                <a:latin typeface="Consolas" panose="020B0609020204030204" pitchFamily="34" charset="0"/>
                <a:ea typeface="Consolas" panose="020B0609020204030204" pitchFamily="34" charset="-122"/>
                <a:cs typeface="Consolas" panose="020B0609020204030204" pitchFamily="34" charset="-120"/>
              </a:rPr>
              <a:t>Grade_num</a:t>
            </a: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của tất cả các hàng </a:t>
            </a:r>
            <a:r>
              <a:rPr lang="en-US" sz="850" b="1"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trước đó</a:t>
            </a: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có cùng category. Nếu chưa có hàng nào xuất hiện, CatBoost sử dụng giá trị trung bình toàn cục (global mean) của </a:t>
            </a:r>
            <a:r>
              <a:rPr lang="en-US" sz="850" dirty="0">
                <a:solidFill>
                  <a:srgbClr val="2B4150"/>
                </a:solidFill>
                <a:highlight>
                  <a:srgbClr val="F2EFE8"/>
                </a:highlight>
                <a:latin typeface="Consolas" panose="020B0609020204030204" pitchFamily="34" charset="0"/>
                <a:ea typeface="Consolas" panose="020B0609020204030204" pitchFamily="34" charset="-122"/>
                <a:cs typeface="Consolas" panose="020B0609020204030204" pitchFamily="34" charset="-120"/>
              </a:rPr>
              <a:t>Grade_num</a:t>
            </a: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(ở đây là </a:t>
            </a:r>
            <a:r>
              <a:rPr lang="en-US" sz="850" dirty="0">
                <a:solidFill>
                  <a:srgbClr val="2B4150"/>
                </a:solidFill>
                <a:highlight>
                  <a:srgbClr val="F2EFE8"/>
                </a:highlight>
                <a:latin typeface="Consolas" panose="020B0609020204030204" pitchFamily="34" charset="0"/>
                <a:ea typeface="Consolas" panose="020B0609020204030204" pitchFamily="34" charset="-122"/>
                <a:cs typeface="Consolas" panose="020B0609020204030204" pitchFamily="34" charset="-120"/>
              </a:rPr>
              <a:t>(3+1+1+5+5)/5 = 3.0</a:t>
            </a: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a:t>
            </a:r>
            <a:endParaRPr lang="en-US" sz="850" dirty="0"/>
          </a:p>
        </p:txBody>
      </p:sp>
      <p:sp>
        <p:nvSpPr>
          <p:cNvPr id="95" name="Shape 93"/>
          <p:cNvSpPr/>
          <p:nvPr/>
        </p:nvSpPr>
        <p:spPr>
          <a:xfrm>
            <a:off x="396835" y="12466439"/>
            <a:ext cx="13836729" cy="2011204"/>
          </a:xfrm>
          <a:prstGeom prst="roundRect">
            <a:avLst>
              <a:gd name="adj" fmla="val 846"/>
            </a:avLst>
          </a:prstGeom>
          <a:noFill/>
          <a:ln w="7620">
            <a:solidFill>
              <a:srgbClr val="000000">
                <a:alpha val="8000"/>
              </a:srgbClr>
            </a:solidFill>
            <a:prstDash val="solid"/>
          </a:ln>
        </p:spPr>
      </p:sp>
      <p:sp>
        <p:nvSpPr>
          <p:cNvPr id="96" name="Shape 94"/>
          <p:cNvSpPr/>
          <p:nvPr/>
        </p:nvSpPr>
        <p:spPr>
          <a:xfrm>
            <a:off x="404455" y="12474059"/>
            <a:ext cx="13821489" cy="332661"/>
          </a:xfrm>
          <a:prstGeom prst="rect">
            <a:avLst/>
          </a:prstGeom>
          <a:solidFill>
            <a:srgbClr val="FFFFFF">
              <a:alpha val="4000"/>
            </a:srgbClr>
          </a:solidFill>
        </p:spPr>
      </p:sp>
      <p:sp>
        <p:nvSpPr>
          <p:cNvPr id="97" name="Text 95"/>
          <p:cNvSpPr/>
          <p:nvPr/>
        </p:nvSpPr>
        <p:spPr>
          <a:xfrm>
            <a:off x="517922" y="12549664"/>
            <a:ext cx="253376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Row</a:t>
            </a:r>
            <a:endParaRPr lang="en-US" sz="850" dirty="0"/>
          </a:p>
        </p:txBody>
      </p:sp>
      <p:sp>
        <p:nvSpPr>
          <p:cNvPr id="98" name="Text 96"/>
          <p:cNvSpPr/>
          <p:nvPr/>
        </p:nvSpPr>
        <p:spPr>
          <a:xfrm>
            <a:off x="3286006" y="12549664"/>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Department</a:t>
            </a:r>
            <a:endParaRPr lang="en-US" sz="850" dirty="0"/>
          </a:p>
        </p:txBody>
      </p:sp>
      <p:sp>
        <p:nvSpPr>
          <p:cNvPr id="99" name="Text 97"/>
          <p:cNvSpPr/>
          <p:nvPr/>
        </p:nvSpPr>
        <p:spPr>
          <a:xfrm>
            <a:off x="6050280" y="12549664"/>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Grade_num</a:t>
            </a:r>
            <a:endParaRPr lang="en-US" sz="850" dirty="0"/>
          </a:p>
        </p:txBody>
      </p:sp>
      <p:sp>
        <p:nvSpPr>
          <p:cNvPr id="100" name="Text 98"/>
          <p:cNvSpPr/>
          <p:nvPr/>
        </p:nvSpPr>
        <p:spPr>
          <a:xfrm>
            <a:off x="8814554" y="12549664"/>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Các giá trị Grade_num trước đó cùng Department</a:t>
            </a:r>
            <a:endParaRPr lang="en-US" sz="850" dirty="0"/>
          </a:p>
        </p:txBody>
      </p:sp>
      <p:sp>
        <p:nvSpPr>
          <p:cNvPr id="101" name="Text 99"/>
          <p:cNvSpPr/>
          <p:nvPr/>
        </p:nvSpPr>
        <p:spPr>
          <a:xfrm>
            <a:off x="11578828" y="12549664"/>
            <a:ext cx="253376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Giá trị mã hóa (Trung bình)</a:t>
            </a:r>
            <a:endParaRPr lang="en-US" sz="850" dirty="0"/>
          </a:p>
        </p:txBody>
      </p:sp>
      <p:sp>
        <p:nvSpPr>
          <p:cNvPr id="102" name="Shape 100"/>
          <p:cNvSpPr/>
          <p:nvPr/>
        </p:nvSpPr>
        <p:spPr>
          <a:xfrm>
            <a:off x="404455" y="12806720"/>
            <a:ext cx="13821489" cy="332661"/>
          </a:xfrm>
          <a:prstGeom prst="rect">
            <a:avLst/>
          </a:prstGeom>
          <a:solidFill>
            <a:srgbClr val="000000">
              <a:alpha val="4000"/>
            </a:srgbClr>
          </a:solidFill>
        </p:spPr>
      </p:sp>
      <p:sp>
        <p:nvSpPr>
          <p:cNvPr id="103" name="Text 101"/>
          <p:cNvSpPr/>
          <p:nvPr/>
        </p:nvSpPr>
        <p:spPr>
          <a:xfrm>
            <a:off x="517922" y="12882324"/>
            <a:ext cx="253376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1</a:t>
            </a:r>
            <a:endParaRPr lang="en-US" sz="850" dirty="0"/>
          </a:p>
        </p:txBody>
      </p:sp>
      <p:sp>
        <p:nvSpPr>
          <p:cNvPr id="104" name="Text 102"/>
          <p:cNvSpPr/>
          <p:nvPr/>
        </p:nvSpPr>
        <p:spPr>
          <a:xfrm>
            <a:off x="3286006" y="12882324"/>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Engineering</a:t>
            </a:r>
            <a:endParaRPr lang="en-US" sz="850" dirty="0"/>
          </a:p>
        </p:txBody>
      </p:sp>
      <p:sp>
        <p:nvSpPr>
          <p:cNvPr id="105" name="Text 103"/>
          <p:cNvSpPr/>
          <p:nvPr/>
        </p:nvSpPr>
        <p:spPr>
          <a:xfrm>
            <a:off x="6050280" y="12882324"/>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1</a:t>
            </a:r>
            <a:endParaRPr lang="en-US" sz="850" dirty="0"/>
          </a:p>
        </p:txBody>
      </p:sp>
      <p:sp>
        <p:nvSpPr>
          <p:cNvPr id="106" name="Text 104"/>
          <p:cNvSpPr/>
          <p:nvPr/>
        </p:nvSpPr>
        <p:spPr>
          <a:xfrm>
            <a:off x="8814554" y="12882324"/>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(Không có)</a:t>
            </a:r>
            <a:endParaRPr lang="en-US" sz="850" dirty="0"/>
          </a:p>
        </p:txBody>
      </p:sp>
      <p:sp>
        <p:nvSpPr>
          <p:cNvPr id="107" name="Text 105"/>
          <p:cNvSpPr/>
          <p:nvPr/>
        </p:nvSpPr>
        <p:spPr>
          <a:xfrm>
            <a:off x="11578828" y="12882324"/>
            <a:ext cx="253376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3.0 (Global Mean)</a:t>
            </a:r>
            <a:endParaRPr lang="en-US" sz="850" dirty="0"/>
          </a:p>
        </p:txBody>
      </p:sp>
      <p:sp>
        <p:nvSpPr>
          <p:cNvPr id="108" name="Shape 106"/>
          <p:cNvSpPr/>
          <p:nvPr/>
        </p:nvSpPr>
        <p:spPr>
          <a:xfrm>
            <a:off x="404455" y="13139380"/>
            <a:ext cx="13821489" cy="332661"/>
          </a:xfrm>
          <a:prstGeom prst="rect">
            <a:avLst/>
          </a:prstGeom>
          <a:solidFill>
            <a:srgbClr val="FFFFFF">
              <a:alpha val="4000"/>
            </a:srgbClr>
          </a:solidFill>
        </p:spPr>
      </p:sp>
      <p:sp>
        <p:nvSpPr>
          <p:cNvPr id="109" name="Text 107"/>
          <p:cNvSpPr/>
          <p:nvPr/>
        </p:nvSpPr>
        <p:spPr>
          <a:xfrm>
            <a:off x="517922" y="13214985"/>
            <a:ext cx="253376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2</a:t>
            </a:r>
            <a:endParaRPr lang="en-US" sz="850" dirty="0"/>
          </a:p>
        </p:txBody>
      </p:sp>
      <p:sp>
        <p:nvSpPr>
          <p:cNvPr id="110" name="Text 108"/>
          <p:cNvSpPr/>
          <p:nvPr/>
        </p:nvSpPr>
        <p:spPr>
          <a:xfrm>
            <a:off x="3286006" y="13214985"/>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Business</a:t>
            </a:r>
            <a:endParaRPr lang="en-US" sz="850" dirty="0"/>
          </a:p>
        </p:txBody>
      </p:sp>
      <p:sp>
        <p:nvSpPr>
          <p:cNvPr id="111" name="Text 109"/>
          <p:cNvSpPr/>
          <p:nvPr/>
        </p:nvSpPr>
        <p:spPr>
          <a:xfrm>
            <a:off x="6050280" y="13214985"/>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1</a:t>
            </a:r>
            <a:endParaRPr lang="en-US" sz="850" dirty="0"/>
          </a:p>
        </p:txBody>
      </p:sp>
      <p:sp>
        <p:nvSpPr>
          <p:cNvPr id="112" name="Text 110"/>
          <p:cNvSpPr/>
          <p:nvPr/>
        </p:nvSpPr>
        <p:spPr>
          <a:xfrm>
            <a:off x="8814554" y="13214985"/>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(Không có)</a:t>
            </a:r>
            <a:endParaRPr lang="en-US" sz="850" dirty="0"/>
          </a:p>
        </p:txBody>
      </p:sp>
      <p:sp>
        <p:nvSpPr>
          <p:cNvPr id="113" name="Text 111"/>
          <p:cNvSpPr/>
          <p:nvPr/>
        </p:nvSpPr>
        <p:spPr>
          <a:xfrm>
            <a:off x="11578828" y="13214985"/>
            <a:ext cx="253376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3.0 (Global Mean)</a:t>
            </a:r>
            <a:endParaRPr lang="en-US" sz="850" dirty="0"/>
          </a:p>
        </p:txBody>
      </p:sp>
      <p:sp>
        <p:nvSpPr>
          <p:cNvPr id="114" name="Shape 112"/>
          <p:cNvSpPr/>
          <p:nvPr/>
        </p:nvSpPr>
        <p:spPr>
          <a:xfrm>
            <a:off x="404455" y="13472041"/>
            <a:ext cx="13821489" cy="332661"/>
          </a:xfrm>
          <a:prstGeom prst="rect">
            <a:avLst/>
          </a:prstGeom>
          <a:solidFill>
            <a:srgbClr val="000000">
              <a:alpha val="4000"/>
            </a:srgbClr>
          </a:solidFill>
        </p:spPr>
      </p:sp>
      <p:sp>
        <p:nvSpPr>
          <p:cNvPr id="115" name="Text 113"/>
          <p:cNvSpPr/>
          <p:nvPr/>
        </p:nvSpPr>
        <p:spPr>
          <a:xfrm>
            <a:off x="517922" y="13547646"/>
            <a:ext cx="253376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3</a:t>
            </a:r>
            <a:endParaRPr lang="en-US" sz="850" dirty="0"/>
          </a:p>
        </p:txBody>
      </p:sp>
      <p:sp>
        <p:nvSpPr>
          <p:cNvPr id="116" name="Text 114"/>
          <p:cNvSpPr/>
          <p:nvPr/>
        </p:nvSpPr>
        <p:spPr>
          <a:xfrm>
            <a:off x="3286006" y="13547646"/>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CS</a:t>
            </a:r>
            <a:endParaRPr lang="en-US" sz="850" dirty="0"/>
          </a:p>
        </p:txBody>
      </p:sp>
      <p:sp>
        <p:nvSpPr>
          <p:cNvPr id="117" name="Text 115"/>
          <p:cNvSpPr/>
          <p:nvPr/>
        </p:nvSpPr>
        <p:spPr>
          <a:xfrm>
            <a:off x="6050280" y="13547646"/>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5</a:t>
            </a:r>
            <a:endParaRPr lang="en-US" sz="850" dirty="0"/>
          </a:p>
        </p:txBody>
      </p:sp>
      <p:sp>
        <p:nvSpPr>
          <p:cNvPr id="118" name="Text 116"/>
          <p:cNvSpPr/>
          <p:nvPr/>
        </p:nvSpPr>
        <p:spPr>
          <a:xfrm>
            <a:off x="8814554" y="13547646"/>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(Không có)</a:t>
            </a:r>
            <a:endParaRPr lang="en-US" sz="850" dirty="0"/>
          </a:p>
        </p:txBody>
      </p:sp>
      <p:sp>
        <p:nvSpPr>
          <p:cNvPr id="119" name="Text 117"/>
          <p:cNvSpPr/>
          <p:nvPr/>
        </p:nvSpPr>
        <p:spPr>
          <a:xfrm>
            <a:off x="11578828" y="13547646"/>
            <a:ext cx="253376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3.0 (Global Mean)</a:t>
            </a:r>
            <a:endParaRPr lang="en-US" sz="850" dirty="0"/>
          </a:p>
        </p:txBody>
      </p:sp>
      <p:sp>
        <p:nvSpPr>
          <p:cNvPr id="120" name="Shape 118"/>
          <p:cNvSpPr/>
          <p:nvPr/>
        </p:nvSpPr>
        <p:spPr>
          <a:xfrm>
            <a:off x="404455" y="13804702"/>
            <a:ext cx="13821489" cy="332661"/>
          </a:xfrm>
          <a:prstGeom prst="rect">
            <a:avLst/>
          </a:prstGeom>
          <a:solidFill>
            <a:srgbClr val="FFFFFF">
              <a:alpha val="4000"/>
            </a:srgbClr>
          </a:solidFill>
        </p:spPr>
      </p:sp>
      <p:sp>
        <p:nvSpPr>
          <p:cNvPr id="121" name="Text 119"/>
          <p:cNvSpPr/>
          <p:nvPr/>
        </p:nvSpPr>
        <p:spPr>
          <a:xfrm>
            <a:off x="517922" y="13880306"/>
            <a:ext cx="253376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4</a:t>
            </a:r>
            <a:endParaRPr lang="en-US" sz="850" dirty="0"/>
          </a:p>
        </p:txBody>
      </p:sp>
      <p:sp>
        <p:nvSpPr>
          <p:cNvPr id="122" name="Text 120"/>
          <p:cNvSpPr/>
          <p:nvPr/>
        </p:nvSpPr>
        <p:spPr>
          <a:xfrm>
            <a:off x="3286006" y="13880306"/>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Engineering</a:t>
            </a:r>
            <a:endParaRPr lang="en-US" sz="850" dirty="0"/>
          </a:p>
        </p:txBody>
      </p:sp>
      <p:sp>
        <p:nvSpPr>
          <p:cNvPr id="123" name="Text 121"/>
          <p:cNvSpPr/>
          <p:nvPr/>
        </p:nvSpPr>
        <p:spPr>
          <a:xfrm>
            <a:off x="6050280" y="13880306"/>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5</a:t>
            </a:r>
            <a:endParaRPr lang="en-US" sz="850" dirty="0"/>
          </a:p>
        </p:txBody>
      </p:sp>
      <p:sp>
        <p:nvSpPr>
          <p:cNvPr id="124" name="Text 122"/>
          <p:cNvSpPr/>
          <p:nvPr/>
        </p:nvSpPr>
        <p:spPr>
          <a:xfrm>
            <a:off x="8814554" y="13880306"/>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[1] (từ hàng 1)</a:t>
            </a:r>
            <a:endParaRPr lang="en-US" sz="850" dirty="0"/>
          </a:p>
        </p:txBody>
      </p:sp>
      <p:sp>
        <p:nvSpPr>
          <p:cNvPr id="125" name="Text 123"/>
          <p:cNvSpPr/>
          <p:nvPr/>
        </p:nvSpPr>
        <p:spPr>
          <a:xfrm>
            <a:off x="11578828" y="13880306"/>
            <a:ext cx="253376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1.0</a:t>
            </a:r>
            <a:endParaRPr lang="en-US" sz="850" dirty="0"/>
          </a:p>
        </p:txBody>
      </p:sp>
      <p:sp>
        <p:nvSpPr>
          <p:cNvPr id="126" name="Shape 124"/>
          <p:cNvSpPr/>
          <p:nvPr/>
        </p:nvSpPr>
        <p:spPr>
          <a:xfrm>
            <a:off x="404455" y="14137362"/>
            <a:ext cx="13821489" cy="332661"/>
          </a:xfrm>
          <a:prstGeom prst="rect">
            <a:avLst/>
          </a:prstGeom>
          <a:solidFill>
            <a:srgbClr val="000000">
              <a:alpha val="4000"/>
            </a:srgbClr>
          </a:solidFill>
        </p:spPr>
      </p:sp>
      <p:sp>
        <p:nvSpPr>
          <p:cNvPr id="127" name="Text 125"/>
          <p:cNvSpPr/>
          <p:nvPr/>
        </p:nvSpPr>
        <p:spPr>
          <a:xfrm>
            <a:off x="517922" y="14212967"/>
            <a:ext cx="253376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5</a:t>
            </a:r>
            <a:endParaRPr lang="en-US" sz="850" dirty="0"/>
          </a:p>
        </p:txBody>
      </p:sp>
      <p:sp>
        <p:nvSpPr>
          <p:cNvPr id="128" name="Text 126"/>
          <p:cNvSpPr/>
          <p:nvPr/>
        </p:nvSpPr>
        <p:spPr>
          <a:xfrm>
            <a:off x="3286006" y="14212967"/>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Mathematics</a:t>
            </a:r>
            <a:endParaRPr lang="en-US" sz="850" dirty="0"/>
          </a:p>
        </p:txBody>
      </p:sp>
      <p:sp>
        <p:nvSpPr>
          <p:cNvPr id="129" name="Text 127"/>
          <p:cNvSpPr/>
          <p:nvPr/>
        </p:nvSpPr>
        <p:spPr>
          <a:xfrm>
            <a:off x="6050280" y="14212967"/>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3</a:t>
            </a:r>
            <a:endParaRPr lang="en-US" sz="850" dirty="0"/>
          </a:p>
        </p:txBody>
      </p:sp>
      <p:sp>
        <p:nvSpPr>
          <p:cNvPr id="130" name="Text 128"/>
          <p:cNvSpPr/>
          <p:nvPr/>
        </p:nvSpPr>
        <p:spPr>
          <a:xfrm>
            <a:off x="8814554" y="14212967"/>
            <a:ext cx="252995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(Không có)</a:t>
            </a:r>
            <a:endParaRPr lang="en-US" sz="850" dirty="0"/>
          </a:p>
        </p:txBody>
      </p:sp>
      <p:sp>
        <p:nvSpPr>
          <p:cNvPr id="131" name="Text 129"/>
          <p:cNvSpPr/>
          <p:nvPr/>
        </p:nvSpPr>
        <p:spPr>
          <a:xfrm>
            <a:off x="11578828" y="14212967"/>
            <a:ext cx="2533769" cy="181451"/>
          </a:xfrm>
          <a:prstGeom prst="rect">
            <a:avLst/>
          </a:prstGeom>
          <a:noFill/>
        </p:spPr>
        <p:txBody>
          <a:bodyPr wrap="non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3.0 (Global Mean)</a:t>
            </a:r>
            <a:endParaRPr lang="en-US" sz="850" dirty="0"/>
          </a:p>
        </p:txBody>
      </p:sp>
      <p:sp>
        <p:nvSpPr>
          <p:cNvPr id="132" name="Shape 130"/>
          <p:cNvSpPr/>
          <p:nvPr/>
        </p:nvSpPr>
        <p:spPr>
          <a:xfrm>
            <a:off x="396835" y="14661849"/>
            <a:ext cx="13836729" cy="21788"/>
          </a:xfrm>
          <a:prstGeom prst="rect">
            <a:avLst/>
          </a:prstGeom>
          <a:solidFill>
            <a:srgbClr val="2B4150">
              <a:alpha val="50000"/>
            </a:srgbClr>
          </a:solidFill>
        </p:spPr>
      </p:sp>
      <p:sp>
        <p:nvSpPr>
          <p:cNvPr id="133" name="Text 131"/>
          <p:cNvSpPr/>
          <p:nvPr/>
        </p:nvSpPr>
        <p:spPr>
          <a:xfrm>
            <a:off x="396835" y="14853642"/>
            <a:ext cx="1507808" cy="184785"/>
          </a:xfrm>
          <a:prstGeom prst="rect">
            <a:avLst/>
          </a:prstGeom>
          <a:noFill/>
        </p:spPr>
        <p:txBody>
          <a:bodyPr wrap="none" lIns="0" tIns="0" rIns="0" bIns="0" rtlCol="0" anchor="t"/>
          <a:lstStyle/>
          <a:p>
            <a:pPr marL="0" indent="0" algn="l">
              <a:lnSpc>
                <a:spcPts val="1350"/>
              </a:lnSpc>
              <a:buNone/>
            </a:pPr>
            <a:r>
              <a:rPr lang="en-US" sz="1100" dirty="0">
                <a:solidFill>
                  <a:srgbClr val="000000"/>
                </a:solidFill>
                <a:latin typeface="MuseoModerno Medium" pitchFamily="34" charset="0"/>
                <a:ea typeface="MuseoModerno Medium" pitchFamily="34" charset="-122"/>
                <a:cs typeface="MuseoModerno Medium" pitchFamily="34" charset="-120"/>
              </a:rPr>
              <a:t>5️⃣</a:t>
            </a:r>
            <a:r>
              <a:rPr lang="en-US" sz="1100" dirty="0">
                <a:solidFill>
                  <a:srgbClr val="124E73"/>
                </a:solidFill>
                <a:latin typeface="MuseoModerno Medium" pitchFamily="34" charset="0"/>
                <a:ea typeface="MuseoModerno Medium" pitchFamily="34" charset="-122"/>
                <a:cs typeface="MuseoModerno Medium" pitchFamily="34" charset="-120"/>
              </a:rPr>
              <a:t> Kết quả và Ý nghĩa</a:t>
            </a:r>
            <a:endParaRPr lang="en-US" sz="1100" dirty="0"/>
          </a:p>
        </p:txBody>
      </p:sp>
      <p:sp>
        <p:nvSpPr>
          <p:cNvPr id="134" name="Text 132"/>
          <p:cNvSpPr/>
          <p:nvPr/>
        </p:nvSpPr>
        <p:spPr>
          <a:xfrm>
            <a:off x="396835" y="15208448"/>
            <a:ext cx="13836729" cy="370523"/>
          </a:xfrm>
          <a:prstGeom prst="rect">
            <a:avLst/>
          </a:prstGeom>
          <a:noFill/>
        </p:spPr>
        <p:txBody>
          <a:bodyPr wrap="square" lIns="0" tIns="0" rIns="0" bIns="0" rtlCol="0" anchor="t"/>
          <a:lstStyle/>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Quá trình này tạo ra các giá trị số cho đặc trưng </a:t>
            </a:r>
            <a:r>
              <a:rPr lang="en-US" sz="850" dirty="0">
                <a:solidFill>
                  <a:srgbClr val="2B4150"/>
                </a:solidFill>
                <a:highlight>
                  <a:srgbClr val="F2EFE8"/>
                </a:highlight>
                <a:latin typeface="Consolas" panose="020B0609020204030204" pitchFamily="34" charset="0"/>
                <a:ea typeface="Consolas" panose="020B0609020204030204" pitchFamily="34" charset="-122"/>
                <a:cs typeface="Consolas" panose="020B0609020204030204" pitchFamily="34" charset="-120"/>
              </a:rPr>
              <a:t>Department</a:t>
            </a: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dựa trên mối quan hệ với biến mục tiêu, nhưng </a:t>
            </a:r>
            <a:r>
              <a:rPr lang="en-US" sz="850" b="1"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không bao giờ sử dụng thông tin từ chính hàng đang được mã hóa</a:t>
            </a: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CatBoost lặp lại việc này với nhiều permutation khác nhau, sau đó tính trung bình các kết quả để có được mã hóa cuối cùng, đảm bảo tính vững chắc và giảm thiểu overfitting hiệu quả.</a:t>
            </a:r>
            <a:endParaRPr lang="en-US" sz="850" dirty="0"/>
          </a:p>
        </p:txBody>
      </p:sp>
      <p:pic>
        <p:nvPicPr>
          <p:cNvPr id="136" name="Picture 135"/>
          <p:cNvPicPr>
            <a:picLocks noChangeAspect="1"/>
          </p:cNvPicPr>
          <p:nvPr/>
        </p:nvPicPr>
        <p:blipFill>
          <a:blip r:embed="rId1"/>
          <a:stretch>
            <a:fillRect/>
          </a:stretch>
        </p:blipFill>
        <p:spPr>
          <a:xfrm>
            <a:off x="11768455" y="7181215"/>
            <a:ext cx="2457450" cy="989965"/>
          </a:xfrm>
          <a:prstGeom prst="rect">
            <a:avLst/>
          </a:prstGeom>
        </p:spPr>
      </p:pic>
      <p:pic>
        <p:nvPicPr>
          <p:cNvPr id="137" name="Picture 136"/>
          <p:cNvPicPr>
            <a:picLocks noChangeAspect="1"/>
          </p:cNvPicPr>
          <p:nvPr/>
        </p:nvPicPr>
        <p:blipFill>
          <a:blip r:embed="rId2"/>
          <a:stretch>
            <a:fillRect/>
          </a:stretch>
        </p:blipFill>
        <p:spPr>
          <a:xfrm>
            <a:off x="14233525" y="6654800"/>
            <a:ext cx="314325" cy="1524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62"/>
          <p:cNvSpPr/>
          <p:nvPr/>
        </p:nvSpPr>
        <p:spPr>
          <a:xfrm>
            <a:off x="396835" y="255"/>
            <a:ext cx="13836729" cy="21788"/>
          </a:xfrm>
          <a:prstGeom prst="rect">
            <a:avLst/>
          </a:prstGeom>
          <a:solidFill>
            <a:srgbClr val="2B4150">
              <a:alpha val="50000"/>
            </a:srgbClr>
          </a:solidFill>
        </p:spPr>
      </p:sp>
      <p:sp>
        <p:nvSpPr>
          <p:cNvPr id="136" name="Text 63"/>
          <p:cNvSpPr/>
          <p:nvPr/>
        </p:nvSpPr>
        <p:spPr>
          <a:xfrm>
            <a:off x="396835" y="192048"/>
            <a:ext cx="2697242" cy="184785"/>
          </a:xfrm>
          <a:prstGeom prst="rect">
            <a:avLst/>
          </a:prstGeom>
          <a:noFill/>
        </p:spPr>
        <p:txBody>
          <a:bodyPr wrap="none" lIns="0" tIns="0" rIns="0" bIns="0" rtlCol="0" anchor="t"/>
          <a:p>
            <a:pPr marL="0" indent="0" algn="l">
              <a:lnSpc>
                <a:spcPts val="1350"/>
              </a:lnSpc>
              <a:buNone/>
            </a:pPr>
            <a:r>
              <a:rPr lang="en-US" sz="1100" dirty="0">
                <a:solidFill>
                  <a:srgbClr val="124E73"/>
                </a:solidFill>
                <a:latin typeface="MuseoModerno Medium" pitchFamily="34" charset="0"/>
                <a:ea typeface="MuseoModerno Medium" pitchFamily="34" charset="-122"/>
                <a:cs typeface="MuseoModerno Medium" pitchFamily="34" charset="-120"/>
              </a:rPr>
              <a:t> Bước 2: Tạo Permutation ngẫu nhiên</a:t>
            </a:r>
            <a:endParaRPr lang="en-US" sz="1100" dirty="0"/>
          </a:p>
        </p:txBody>
      </p:sp>
      <p:sp>
        <p:nvSpPr>
          <p:cNvPr id="137" name="Text 64"/>
          <p:cNvSpPr/>
          <p:nvPr/>
        </p:nvSpPr>
        <p:spPr>
          <a:xfrm>
            <a:off x="396835" y="546854"/>
            <a:ext cx="1383672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CatBoost xáo trộn thứ tự các hàng dữ liệu để tạo ra một permutation mới. Việc này đảm bảo tính ngẫu nhiên và tránh rò rỉ thông tin.</a:t>
            </a:r>
            <a:endParaRPr lang="en-US" sz="850" dirty="0"/>
          </a:p>
        </p:txBody>
      </p:sp>
      <p:sp>
        <p:nvSpPr>
          <p:cNvPr id="138" name="Shape 65"/>
          <p:cNvSpPr/>
          <p:nvPr/>
        </p:nvSpPr>
        <p:spPr>
          <a:xfrm>
            <a:off x="396835" y="855821"/>
            <a:ext cx="13836729" cy="2011204"/>
          </a:xfrm>
          <a:prstGeom prst="roundRect">
            <a:avLst>
              <a:gd name="adj" fmla="val 846"/>
            </a:avLst>
          </a:prstGeom>
          <a:noFill/>
          <a:ln w="7620">
            <a:solidFill>
              <a:srgbClr val="000000">
                <a:alpha val="8000"/>
              </a:srgbClr>
            </a:solidFill>
            <a:prstDash val="solid"/>
          </a:ln>
        </p:spPr>
      </p:sp>
      <p:sp>
        <p:nvSpPr>
          <p:cNvPr id="139" name="Shape 66"/>
          <p:cNvSpPr/>
          <p:nvPr/>
        </p:nvSpPr>
        <p:spPr>
          <a:xfrm>
            <a:off x="404455" y="863441"/>
            <a:ext cx="13820061" cy="332661"/>
          </a:xfrm>
          <a:prstGeom prst="rect">
            <a:avLst/>
          </a:prstGeom>
          <a:solidFill>
            <a:srgbClr val="FFFFFF">
              <a:alpha val="4000"/>
            </a:srgbClr>
          </a:solidFill>
        </p:spPr>
      </p:sp>
      <p:sp>
        <p:nvSpPr>
          <p:cNvPr id="140" name="Text 67"/>
          <p:cNvSpPr/>
          <p:nvPr/>
        </p:nvSpPr>
        <p:spPr>
          <a:xfrm>
            <a:off x="519351" y="939046"/>
            <a:ext cx="437566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Student_ID</a:t>
            </a:r>
            <a:endParaRPr lang="en-US" sz="850" dirty="0"/>
          </a:p>
        </p:txBody>
      </p:sp>
      <p:sp>
        <p:nvSpPr>
          <p:cNvPr id="141" name="Text 68"/>
          <p:cNvSpPr/>
          <p:nvPr/>
        </p:nvSpPr>
        <p:spPr>
          <a:xfrm>
            <a:off x="5129332" y="939046"/>
            <a:ext cx="437185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Department</a:t>
            </a:r>
            <a:endParaRPr lang="en-US" sz="850" dirty="0"/>
          </a:p>
        </p:txBody>
      </p:sp>
      <p:sp>
        <p:nvSpPr>
          <p:cNvPr id="142" name="Text 69"/>
          <p:cNvSpPr/>
          <p:nvPr/>
        </p:nvSpPr>
        <p:spPr>
          <a:xfrm>
            <a:off x="9735503" y="939046"/>
            <a:ext cx="437566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Grade_num</a:t>
            </a:r>
            <a:endParaRPr lang="en-US" sz="850" dirty="0"/>
          </a:p>
        </p:txBody>
      </p:sp>
      <p:sp>
        <p:nvSpPr>
          <p:cNvPr id="143" name="Shape 70"/>
          <p:cNvSpPr/>
          <p:nvPr/>
        </p:nvSpPr>
        <p:spPr>
          <a:xfrm>
            <a:off x="404455" y="1196102"/>
            <a:ext cx="13820061" cy="332661"/>
          </a:xfrm>
          <a:prstGeom prst="rect">
            <a:avLst/>
          </a:prstGeom>
          <a:solidFill>
            <a:srgbClr val="000000">
              <a:alpha val="4000"/>
            </a:srgbClr>
          </a:solidFill>
        </p:spPr>
      </p:sp>
      <p:sp>
        <p:nvSpPr>
          <p:cNvPr id="144" name="Text 71"/>
          <p:cNvSpPr/>
          <p:nvPr/>
        </p:nvSpPr>
        <p:spPr>
          <a:xfrm>
            <a:off x="519351" y="1271707"/>
            <a:ext cx="437566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S1002</a:t>
            </a:r>
            <a:endParaRPr lang="en-US" sz="850" dirty="0"/>
          </a:p>
        </p:txBody>
      </p:sp>
      <p:sp>
        <p:nvSpPr>
          <p:cNvPr id="145" name="Text 72"/>
          <p:cNvSpPr/>
          <p:nvPr/>
        </p:nvSpPr>
        <p:spPr>
          <a:xfrm>
            <a:off x="5129332" y="1271707"/>
            <a:ext cx="437185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Engineering</a:t>
            </a:r>
            <a:endParaRPr lang="en-US" sz="850" dirty="0"/>
          </a:p>
        </p:txBody>
      </p:sp>
      <p:sp>
        <p:nvSpPr>
          <p:cNvPr id="146" name="Text 73"/>
          <p:cNvSpPr/>
          <p:nvPr/>
        </p:nvSpPr>
        <p:spPr>
          <a:xfrm>
            <a:off x="9735503" y="1271707"/>
            <a:ext cx="437566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1</a:t>
            </a:r>
            <a:endParaRPr lang="en-US" sz="850" dirty="0"/>
          </a:p>
        </p:txBody>
      </p:sp>
      <p:sp>
        <p:nvSpPr>
          <p:cNvPr id="147" name="Shape 74"/>
          <p:cNvSpPr/>
          <p:nvPr/>
        </p:nvSpPr>
        <p:spPr>
          <a:xfrm>
            <a:off x="404455" y="1528763"/>
            <a:ext cx="13820061" cy="332661"/>
          </a:xfrm>
          <a:prstGeom prst="rect">
            <a:avLst/>
          </a:prstGeom>
          <a:solidFill>
            <a:srgbClr val="FFFFFF">
              <a:alpha val="4000"/>
            </a:srgbClr>
          </a:solidFill>
        </p:spPr>
      </p:sp>
      <p:sp>
        <p:nvSpPr>
          <p:cNvPr id="148" name="Text 75"/>
          <p:cNvSpPr/>
          <p:nvPr/>
        </p:nvSpPr>
        <p:spPr>
          <a:xfrm>
            <a:off x="519351" y="1604367"/>
            <a:ext cx="437566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S1001</a:t>
            </a:r>
            <a:endParaRPr lang="en-US" sz="850" dirty="0"/>
          </a:p>
        </p:txBody>
      </p:sp>
      <p:sp>
        <p:nvSpPr>
          <p:cNvPr id="149" name="Text 76"/>
          <p:cNvSpPr/>
          <p:nvPr/>
        </p:nvSpPr>
        <p:spPr>
          <a:xfrm>
            <a:off x="5129332" y="1604367"/>
            <a:ext cx="437185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Business</a:t>
            </a:r>
            <a:endParaRPr lang="en-US" sz="850" dirty="0"/>
          </a:p>
        </p:txBody>
      </p:sp>
      <p:sp>
        <p:nvSpPr>
          <p:cNvPr id="150" name="Text 77"/>
          <p:cNvSpPr/>
          <p:nvPr/>
        </p:nvSpPr>
        <p:spPr>
          <a:xfrm>
            <a:off x="9735503" y="1604367"/>
            <a:ext cx="437566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1</a:t>
            </a:r>
            <a:endParaRPr lang="en-US" sz="850" dirty="0"/>
          </a:p>
        </p:txBody>
      </p:sp>
      <p:sp>
        <p:nvSpPr>
          <p:cNvPr id="151" name="Shape 78"/>
          <p:cNvSpPr/>
          <p:nvPr/>
        </p:nvSpPr>
        <p:spPr>
          <a:xfrm>
            <a:off x="404455" y="1861423"/>
            <a:ext cx="13820061" cy="332661"/>
          </a:xfrm>
          <a:prstGeom prst="rect">
            <a:avLst/>
          </a:prstGeom>
          <a:solidFill>
            <a:srgbClr val="000000">
              <a:alpha val="4000"/>
            </a:srgbClr>
          </a:solidFill>
        </p:spPr>
      </p:sp>
      <p:sp>
        <p:nvSpPr>
          <p:cNvPr id="152" name="Text 79"/>
          <p:cNvSpPr/>
          <p:nvPr/>
        </p:nvSpPr>
        <p:spPr>
          <a:xfrm>
            <a:off x="519351" y="1937028"/>
            <a:ext cx="437566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S1004</a:t>
            </a:r>
            <a:endParaRPr lang="en-US" sz="850" dirty="0"/>
          </a:p>
        </p:txBody>
      </p:sp>
      <p:sp>
        <p:nvSpPr>
          <p:cNvPr id="153" name="Text 80"/>
          <p:cNvSpPr/>
          <p:nvPr/>
        </p:nvSpPr>
        <p:spPr>
          <a:xfrm>
            <a:off x="5129332" y="1937028"/>
            <a:ext cx="437185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CS</a:t>
            </a:r>
            <a:endParaRPr lang="en-US" sz="850" dirty="0"/>
          </a:p>
        </p:txBody>
      </p:sp>
      <p:sp>
        <p:nvSpPr>
          <p:cNvPr id="154" name="Text 81"/>
          <p:cNvSpPr/>
          <p:nvPr/>
        </p:nvSpPr>
        <p:spPr>
          <a:xfrm>
            <a:off x="9735503" y="1937028"/>
            <a:ext cx="437566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5</a:t>
            </a:r>
            <a:endParaRPr lang="en-US" sz="850" dirty="0"/>
          </a:p>
        </p:txBody>
      </p:sp>
      <p:sp>
        <p:nvSpPr>
          <p:cNvPr id="155" name="Shape 82"/>
          <p:cNvSpPr/>
          <p:nvPr/>
        </p:nvSpPr>
        <p:spPr>
          <a:xfrm>
            <a:off x="404455" y="2194084"/>
            <a:ext cx="13820061" cy="332661"/>
          </a:xfrm>
          <a:prstGeom prst="rect">
            <a:avLst/>
          </a:prstGeom>
          <a:solidFill>
            <a:srgbClr val="FFFFFF">
              <a:alpha val="4000"/>
            </a:srgbClr>
          </a:solidFill>
        </p:spPr>
      </p:sp>
      <p:sp>
        <p:nvSpPr>
          <p:cNvPr id="156" name="Text 83"/>
          <p:cNvSpPr/>
          <p:nvPr/>
        </p:nvSpPr>
        <p:spPr>
          <a:xfrm>
            <a:off x="519351" y="2269688"/>
            <a:ext cx="437566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S1003</a:t>
            </a:r>
            <a:endParaRPr lang="en-US" sz="850" dirty="0"/>
          </a:p>
        </p:txBody>
      </p:sp>
      <p:sp>
        <p:nvSpPr>
          <p:cNvPr id="157" name="Text 84"/>
          <p:cNvSpPr/>
          <p:nvPr/>
        </p:nvSpPr>
        <p:spPr>
          <a:xfrm>
            <a:off x="5129332" y="2269688"/>
            <a:ext cx="437185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Engineering</a:t>
            </a:r>
            <a:endParaRPr lang="en-US" sz="850" dirty="0"/>
          </a:p>
        </p:txBody>
      </p:sp>
      <p:sp>
        <p:nvSpPr>
          <p:cNvPr id="158" name="Text 85"/>
          <p:cNvSpPr/>
          <p:nvPr/>
        </p:nvSpPr>
        <p:spPr>
          <a:xfrm>
            <a:off x="9735503" y="2269688"/>
            <a:ext cx="437566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5</a:t>
            </a:r>
            <a:endParaRPr lang="en-US" sz="850" dirty="0"/>
          </a:p>
        </p:txBody>
      </p:sp>
      <p:sp>
        <p:nvSpPr>
          <p:cNvPr id="159" name="Shape 86"/>
          <p:cNvSpPr/>
          <p:nvPr/>
        </p:nvSpPr>
        <p:spPr>
          <a:xfrm>
            <a:off x="404455" y="2526744"/>
            <a:ext cx="13820061" cy="332661"/>
          </a:xfrm>
          <a:prstGeom prst="rect">
            <a:avLst/>
          </a:prstGeom>
          <a:solidFill>
            <a:srgbClr val="000000">
              <a:alpha val="4000"/>
            </a:srgbClr>
          </a:solidFill>
        </p:spPr>
      </p:sp>
      <p:sp>
        <p:nvSpPr>
          <p:cNvPr id="160" name="Text 87"/>
          <p:cNvSpPr/>
          <p:nvPr/>
        </p:nvSpPr>
        <p:spPr>
          <a:xfrm>
            <a:off x="519351" y="2602349"/>
            <a:ext cx="437566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S1000</a:t>
            </a:r>
            <a:endParaRPr lang="en-US" sz="850" dirty="0"/>
          </a:p>
        </p:txBody>
      </p:sp>
      <p:sp>
        <p:nvSpPr>
          <p:cNvPr id="161" name="Text 88"/>
          <p:cNvSpPr/>
          <p:nvPr/>
        </p:nvSpPr>
        <p:spPr>
          <a:xfrm>
            <a:off x="5129332" y="2602349"/>
            <a:ext cx="437185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Mathematics</a:t>
            </a:r>
            <a:endParaRPr lang="en-US" sz="850" dirty="0"/>
          </a:p>
        </p:txBody>
      </p:sp>
      <p:sp>
        <p:nvSpPr>
          <p:cNvPr id="162" name="Text 89"/>
          <p:cNvSpPr/>
          <p:nvPr/>
        </p:nvSpPr>
        <p:spPr>
          <a:xfrm>
            <a:off x="9735503" y="2602349"/>
            <a:ext cx="4375666"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3</a:t>
            </a:r>
            <a:endParaRPr lang="en-US" sz="850" dirty="0"/>
          </a:p>
        </p:txBody>
      </p:sp>
      <p:sp>
        <p:nvSpPr>
          <p:cNvPr id="163" name="Shape 90"/>
          <p:cNvSpPr/>
          <p:nvPr/>
        </p:nvSpPr>
        <p:spPr>
          <a:xfrm>
            <a:off x="396835" y="3051231"/>
            <a:ext cx="13836729" cy="21788"/>
          </a:xfrm>
          <a:prstGeom prst="rect">
            <a:avLst/>
          </a:prstGeom>
          <a:solidFill>
            <a:srgbClr val="2B4150">
              <a:alpha val="50000"/>
            </a:srgbClr>
          </a:solidFill>
        </p:spPr>
      </p:sp>
      <p:sp>
        <p:nvSpPr>
          <p:cNvPr id="164" name="Text 91"/>
          <p:cNvSpPr/>
          <p:nvPr/>
        </p:nvSpPr>
        <p:spPr>
          <a:xfrm>
            <a:off x="396835" y="3243024"/>
            <a:ext cx="3208973" cy="184785"/>
          </a:xfrm>
          <a:prstGeom prst="rect">
            <a:avLst/>
          </a:prstGeom>
          <a:noFill/>
        </p:spPr>
        <p:txBody>
          <a:bodyPr wrap="none" lIns="0" tIns="0" rIns="0" bIns="0" rtlCol="0" anchor="t"/>
          <a:p>
            <a:pPr marL="0" indent="0" algn="l">
              <a:lnSpc>
                <a:spcPts val="1350"/>
              </a:lnSpc>
              <a:buNone/>
            </a:pPr>
            <a:r>
              <a:rPr lang="en-US" sz="1100" dirty="0">
                <a:solidFill>
                  <a:srgbClr val="124E73"/>
                </a:solidFill>
                <a:latin typeface="MuseoModerno Medium" pitchFamily="34" charset="0"/>
                <a:ea typeface="MuseoModerno Medium" pitchFamily="34" charset="-122"/>
                <a:cs typeface="MuseoModerno Medium" pitchFamily="34" charset="-120"/>
              </a:rPr>
              <a:t>Bước 3: Áp dụng Expanding Mean Encoding</a:t>
            </a:r>
            <a:endParaRPr lang="en-US" sz="1100" dirty="0"/>
          </a:p>
        </p:txBody>
      </p:sp>
      <p:sp>
        <p:nvSpPr>
          <p:cNvPr id="165" name="Text 92"/>
          <p:cNvSpPr/>
          <p:nvPr/>
        </p:nvSpPr>
        <p:spPr>
          <a:xfrm>
            <a:off x="396835" y="3597831"/>
            <a:ext cx="13836729" cy="378143"/>
          </a:xfrm>
          <a:prstGeom prst="rect">
            <a:avLst/>
          </a:prstGeom>
          <a:noFill/>
        </p:spPr>
        <p:txBody>
          <a:bodyPr wrap="squar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CatBoost duyệt qua dữ liệu theo permutation đã tạo. </a:t>
            </a:r>
            <a:r>
              <a:rPr lang="en-US" sz="850"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sym typeface="+mn-ea"/>
              </a:rPr>
              <a:t>giá trị mục tiêu chỉ dựa trên các dòng </a:t>
            </a:r>
            <a:r>
              <a:rPr lang="en-US" sz="850" b="1"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sym typeface="+mn-ea"/>
              </a:rPr>
              <a:t>trước đó</a:t>
            </a:r>
            <a:r>
              <a:rPr lang="en-US" sz="850"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sym typeface="+mn-ea"/>
              </a:rPr>
              <a:t> .</a:t>
            </a:r>
            <a:endParaRPr lang="en-US" sz="850"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sym typeface="+mn-ea"/>
            </a:endParaRPr>
          </a:p>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Nếu chưa có hàng nào xuất hiện,</a:t>
            </a:r>
            <a:r>
              <a:rPr lang="en-US" sz="850" b="1"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 CatBoost sử dụng giá trị trung bình toàn cục (global mean) của </a:t>
            </a:r>
            <a:r>
              <a:rPr lang="en-US" sz="850" b="1" dirty="0">
                <a:solidFill>
                  <a:srgbClr val="2B4150"/>
                </a:solidFill>
                <a:highlight>
                  <a:srgbClr val="FFFF00"/>
                </a:highlight>
                <a:latin typeface="Consolas" panose="020B0609020204030204" pitchFamily="34" charset="0"/>
                <a:ea typeface="Consolas" panose="020B0609020204030204" pitchFamily="34" charset="-122"/>
                <a:cs typeface="Consolas" panose="020B0609020204030204" pitchFamily="34" charset="-120"/>
              </a:rPr>
              <a:t>Grade_num</a:t>
            </a:r>
            <a:r>
              <a:rPr lang="en-US" sz="850" b="1"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 (ở đây là </a:t>
            </a:r>
            <a:r>
              <a:rPr lang="en-US" sz="850" b="1" dirty="0">
                <a:solidFill>
                  <a:srgbClr val="2B4150"/>
                </a:solidFill>
                <a:highlight>
                  <a:srgbClr val="FFFF00"/>
                </a:highlight>
                <a:latin typeface="Consolas" panose="020B0609020204030204" pitchFamily="34" charset="0"/>
                <a:ea typeface="Consolas" panose="020B0609020204030204" pitchFamily="34" charset="-122"/>
                <a:cs typeface="Consolas" panose="020B0609020204030204" pitchFamily="34" charset="-120"/>
              </a:rPr>
              <a:t>(3+1+1+5+5)/5 = 3.0</a:t>
            </a:r>
            <a:r>
              <a:rPr lang="en-US" sz="850" b="1"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rPr>
              <a:t>).</a:t>
            </a:r>
            <a:endParaRPr lang="en-US" sz="850" b="1" dirty="0">
              <a:solidFill>
                <a:srgbClr val="2B4150"/>
              </a:solidFill>
              <a:highlight>
                <a:srgbClr val="FFFF00"/>
              </a:highlight>
              <a:latin typeface="Source Sans 3" panose="020B0303030403020204" pitchFamily="34" charset="0"/>
              <a:ea typeface="Source Sans 3" panose="020B0303030403020204" pitchFamily="34" charset="-122"/>
              <a:cs typeface="Source Sans 3" panose="020B0303030403020204" pitchFamily="34" charset="-120"/>
            </a:endParaRPr>
          </a:p>
        </p:txBody>
      </p:sp>
      <p:sp>
        <p:nvSpPr>
          <p:cNvPr id="166" name="Shape 93"/>
          <p:cNvSpPr/>
          <p:nvPr/>
        </p:nvSpPr>
        <p:spPr>
          <a:xfrm>
            <a:off x="396835" y="4103489"/>
            <a:ext cx="13836729" cy="2011204"/>
          </a:xfrm>
          <a:prstGeom prst="roundRect">
            <a:avLst>
              <a:gd name="adj" fmla="val 846"/>
            </a:avLst>
          </a:prstGeom>
          <a:noFill/>
          <a:ln w="7620">
            <a:solidFill>
              <a:srgbClr val="000000">
                <a:alpha val="8000"/>
              </a:srgbClr>
            </a:solidFill>
            <a:prstDash val="solid"/>
          </a:ln>
        </p:spPr>
      </p:sp>
      <p:sp>
        <p:nvSpPr>
          <p:cNvPr id="167" name="Shape 94"/>
          <p:cNvSpPr/>
          <p:nvPr/>
        </p:nvSpPr>
        <p:spPr>
          <a:xfrm>
            <a:off x="404455" y="4111109"/>
            <a:ext cx="13821489" cy="332661"/>
          </a:xfrm>
          <a:prstGeom prst="rect">
            <a:avLst/>
          </a:prstGeom>
          <a:solidFill>
            <a:srgbClr val="FFFFFF">
              <a:alpha val="4000"/>
            </a:srgbClr>
          </a:solidFill>
        </p:spPr>
      </p:sp>
      <p:sp>
        <p:nvSpPr>
          <p:cNvPr id="168" name="Text 95"/>
          <p:cNvSpPr/>
          <p:nvPr/>
        </p:nvSpPr>
        <p:spPr>
          <a:xfrm>
            <a:off x="517922" y="4186714"/>
            <a:ext cx="253376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Row</a:t>
            </a:r>
            <a:endParaRPr lang="en-US" sz="850" dirty="0"/>
          </a:p>
        </p:txBody>
      </p:sp>
      <p:sp>
        <p:nvSpPr>
          <p:cNvPr id="169" name="Text 96"/>
          <p:cNvSpPr/>
          <p:nvPr/>
        </p:nvSpPr>
        <p:spPr>
          <a:xfrm>
            <a:off x="3286006" y="4186714"/>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Department</a:t>
            </a:r>
            <a:endParaRPr lang="en-US" sz="850" dirty="0"/>
          </a:p>
        </p:txBody>
      </p:sp>
      <p:sp>
        <p:nvSpPr>
          <p:cNvPr id="170" name="Text 97"/>
          <p:cNvSpPr/>
          <p:nvPr/>
        </p:nvSpPr>
        <p:spPr>
          <a:xfrm>
            <a:off x="6050280" y="4186714"/>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Grade_num</a:t>
            </a:r>
            <a:endParaRPr lang="en-US" sz="850" dirty="0"/>
          </a:p>
        </p:txBody>
      </p:sp>
      <p:sp>
        <p:nvSpPr>
          <p:cNvPr id="171" name="Text 98"/>
          <p:cNvSpPr/>
          <p:nvPr/>
        </p:nvSpPr>
        <p:spPr>
          <a:xfrm>
            <a:off x="8814554" y="4186714"/>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Các giá trị Grade_num trước đó cùng Department</a:t>
            </a:r>
            <a:endParaRPr lang="en-US" sz="850" dirty="0"/>
          </a:p>
        </p:txBody>
      </p:sp>
      <p:sp>
        <p:nvSpPr>
          <p:cNvPr id="172" name="Text 99"/>
          <p:cNvSpPr/>
          <p:nvPr/>
        </p:nvSpPr>
        <p:spPr>
          <a:xfrm>
            <a:off x="11578828" y="4186714"/>
            <a:ext cx="253376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Giá trị mã hóa (Trung bình)</a:t>
            </a:r>
            <a:endParaRPr lang="en-US" sz="850" dirty="0"/>
          </a:p>
        </p:txBody>
      </p:sp>
      <p:sp>
        <p:nvSpPr>
          <p:cNvPr id="173" name="Shape 100"/>
          <p:cNvSpPr/>
          <p:nvPr/>
        </p:nvSpPr>
        <p:spPr>
          <a:xfrm>
            <a:off x="404455" y="4443770"/>
            <a:ext cx="13821489" cy="332661"/>
          </a:xfrm>
          <a:prstGeom prst="rect">
            <a:avLst/>
          </a:prstGeom>
          <a:solidFill>
            <a:srgbClr val="000000">
              <a:alpha val="4000"/>
            </a:srgbClr>
          </a:solidFill>
        </p:spPr>
      </p:sp>
      <p:sp>
        <p:nvSpPr>
          <p:cNvPr id="174" name="Text 101"/>
          <p:cNvSpPr/>
          <p:nvPr/>
        </p:nvSpPr>
        <p:spPr>
          <a:xfrm>
            <a:off x="517922" y="4519374"/>
            <a:ext cx="253376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1</a:t>
            </a:r>
            <a:endParaRPr lang="en-US" sz="850" dirty="0"/>
          </a:p>
        </p:txBody>
      </p:sp>
      <p:sp>
        <p:nvSpPr>
          <p:cNvPr id="175" name="Text 102"/>
          <p:cNvSpPr/>
          <p:nvPr/>
        </p:nvSpPr>
        <p:spPr>
          <a:xfrm>
            <a:off x="3286006" y="4519374"/>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Engineering</a:t>
            </a:r>
            <a:endParaRPr lang="en-US" sz="850" dirty="0"/>
          </a:p>
        </p:txBody>
      </p:sp>
      <p:sp>
        <p:nvSpPr>
          <p:cNvPr id="176" name="Text 103"/>
          <p:cNvSpPr/>
          <p:nvPr/>
        </p:nvSpPr>
        <p:spPr>
          <a:xfrm>
            <a:off x="6050280" y="4519374"/>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1</a:t>
            </a:r>
            <a:endParaRPr lang="en-US" sz="850" dirty="0"/>
          </a:p>
        </p:txBody>
      </p:sp>
      <p:sp>
        <p:nvSpPr>
          <p:cNvPr id="177" name="Text 104"/>
          <p:cNvSpPr/>
          <p:nvPr/>
        </p:nvSpPr>
        <p:spPr>
          <a:xfrm>
            <a:off x="8814554" y="4519374"/>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(Không có)</a:t>
            </a:r>
            <a:endParaRPr lang="en-US" sz="850" dirty="0"/>
          </a:p>
        </p:txBody>
      </p:sp>
      <p:sp>
        <p:nvSpPr>
          <p:cNvPr id="178" name="Text 105"/>
          <p:cNvSpPr/>
          <p:nvPr/>
        </p:nvSpPr>
        <p:spPr>
          <a:xfrm>
            <a:off x="11578828" y="4519374"/>
            <a:ext cx="253376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3.0 (Global Mean)</a:t>
            </a:r>
            <a:endParaRPr lang="en-US" sz="850" dirty="0"/>
          </a:p>
        </p:txBody>
      </p:sp>
      <p:sp>
        <p:nvSpPr>
          <p:cNvPr id="179" name="Shape 106"/>
          <p:cNvSpPr/>
          <p:nvPr/>
        </p:nvSpPr>
        <p:spPr>
          <a:xfrm>
            <a:off x="404455" y="4776430"/>
            <a:ext cx="13821489" cy="332661"/>
          </a:xfrm>
          <a:prstGeom prst="rect">
            <a:avLst/>
          </a:prstGeom>
          <a:solidFill>
            <a:srgbClr val="FFFFFF">
              <a:alpha val="4000"/>
            </a:srgbClr>
          </a:solidFill>
        </p:spPr>
      </p:sp>
      <p:sp>
        <p:nvSpPr>
          <p:cNvPr id="180" name="Text 107"/>
          <p:cNvSpPr/>
          <p:nvPr/>
        </p:nvSpPr>
        <p:spPr>
          <a:xfrm>
            <a:off x="517922" y="4852035"/>
            <a:ext cx="253376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2</a:t>
            </a:r>
            <a:endParaRPr lang="en-US" sz="850" dirty="0"/>
          </a:p>
        </p:txBody>
      </p:sp>
      <p:sp>
        <p:nvSpPr>
          <p:cNvPr id="181" name="Text 108"/>
          <p:cNvSpPr/>
          <p:nvPr/>
        </p:nvSpPr>
        <p:spPr>
          <a:xfrm>
            <a:off x="3286006" y="4852035"/>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Business</a:t>
            </a:r>
            <a:endParaRPr lang="en-US" sz="850" dirty="0"/>
          </a:p>
        </p:txBody>
      </p:sp>
      <p:sp>
        <p:nvSpPr>
          <p:cNvPr id="182" name="Text 109"/>
          <p:cNvSpPr/>
          <p:nvPr/>
        </p:nvSpPr>
        <p:spPr>
          <a:xfrm>
            <a:off x="6050280" y="4852035"/>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1</a:t>
            </a:r>
            <a:endParaRPr lang="en-US" sz="850" dirty="0"/>
          </a:p>
        </p:txBody>
      </p:sp>
      <p:sp>
        <p:nvSpPr>
          <p:cNvPr id="183" name="Text 110"/>
          <p:cNvSpPr/>
          <p:nvPr/>
        </p:nvSpPr>
        <p:spPr>
          <a:xfrm>
            <a:off x="8814554" y="4852035"/>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(Không có)</a:t>
            </a:r>
            <a:endParaRPr lang="en-US" sz="850" dirty="0"/>
          </a:p>
        </p:txBody>
      </p:sp>
      <p:sp>
        <p:nvSpPr>
          <p:cNvPr id="184" name="Text 111"/>
          <p:cNvSpPr/>
          <p:nvPr/>
        </p:nvSpPr>
        <p:spPr>
          <a:xfrm>
            <a:off x="11578828" y="4852035"/>
            <a:ext cx="253376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3.0 (Global Mean)</a:t>
            </a:r>
            <a:endParaRPr lang="en-US" sz="850" dirty="0"/>
          </a:p>
        </p:txBody>
      </p:sp>
      <p:sp>
        <p:nvSpPr>
          <p:cNvPr id="185" name="Shape 112"/>
          <p:cNvSpPr/>
          <p:nvPr/>
        </p:nvSpPr>
        <p:spPr>
          <a:xfrm>
            <a:off x="404455" y="5109091"/>
            <a:ext cx="13821489" cy="332661"/>
          </a:xfrm>
          <a:prstGeom prst="rect">
            <a:avLst/>
          </a:prstGeom>
          <a:solidFill>
            <a:srgbClr val="000000">
              <a:alpha val="4000"/>
            </a:srgbClr>
          </a:solidFill>
        </p:spPr>
      </p:sp>
      <p:sp>
        <p:nvSpPr>
          <p:cNvPr id="186" name="Text 113"/>
          <p:cNvSpPr/>
          <p:nvPr/>
        </p:nvSpPr>
        <p:spPr>
          <a:xfrm>
            <a:off x="517922" y="5184696"/>
            <a:ext cx="253376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3</a:t>
            </a:r>
            <a:endParaRPr lang="en-US" sz="850" dirty="0"/>
          </a:p>
        </p:txBody>
      </p:sp>
      <p:sp>
        <p:nvSpPr>
          <p:cNvPr id="187" name="Text 114"/>
          <p:cNvSpPr/>
          <p:nvPr/>
        </p:nvSpPr>
        <p:spPr>
          <a:xfrm>
            <a:off x="3286006" y="5184696"/>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CS</a:t>
            </a:r>
            <a:endParaRPr lang="en-US" sz="850" dirty="0"/>
          </a:p>
        </p:txBody>
      </p:sp>
      <p:sp>
        <p:nvSpPr>
          <p:cNvPr id="188" name="Text 115"/>
          <p:cNvSpPr/>
          <p:nvPr/>
        </p:nvSpPr>
        <p:spPr>
          <a:xfrm>
            <a:off x="6050280" y="5184696"/>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5</a:t>
            </a:r>
            <a:endParaRPr lang="en-US" sz="850" dirty="0"/>
          </a:p>
        </p:txBody>
      </p:sp>
      <p:sp>
        <p:nvSpPr>
          <p:cNvPr id="189" name="Text 116"/>
          <p:cNvSpPr/>
          <p:nvPr/>
        </p:nvSpPr>
        <p:spPr>
          <a:xfrm>
            <a:off x="8814554" y="5184696"/>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(Không có)</a:t>
            </a:r>
            <a:endParaRPr lang="en-US" sz="850" dirty="0"/>
          </a:p>
        </p:txBody>
      </p:sp>
      <p:sp>
        <p:nvSpPr>
          <p:cNvPr id="190" name="Text 117"/>
          <p:cNvSpPr/>
          <p:nvPr/>
        </p:nvSpPr>
        <p:spPr>
          <a:xfrm>
            <a:off x="11578828" y="5184696"/>
            <a:ext cx="253376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3.0 (Global Mean)</a:t>
            </a:r>
            <a:endParaRPr lang="en-US" sz="850" dirty="0"/>
          </a:p>
        </p:txBody>
      </p:sp>
      <p:sp>
        <p:nvSpPr>
          <p:cNvPr id="191" name="Shape 118"/>
          <p:cNvSpPr/>
          <p:nvPr/>
        </p:nvSpPr>
        <p:spPr>
          <a:xfrm>
            <a:off x="404455" y="5441752"/>
            <a:ext cx="13821489" cy="332661"/>
          </a:xfrm>
          <a:prstGeom prst="rect">
            <a:avLst/>
          </a:prstGeom>
          <a:solidFill>
            <a:srgbClr val="FFFFFF">
              <a:alpha val="4000"/>
            </a:srgbClr>
          </a:solidFill>
        </p:spPr>
      </p:sp>
      <p:sp>
        <p:nvSpPr>
          <p:cNvPr id="192" name="Text 119"/>
          <p:cNvSpPr/>
          <p:nvPr/>
        </p:nvSpPr>
        <p:spPr>
          <a:xfrm>
            <a:off x="517922" y="5517356"/>
            <a:ext cx="253376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4</a:t>
            </a:r>
            <a:endParaRPr lang="en-US" sz="850" dirty="0"/>
          </a:p>
        </p:txBody>
      </p:sp>
      <p:sp>
        <p:nvSpPr>
          <p:cNvPr id="193" name="Text 120"/>
          <p:cNvSpPr/>
          <p:nvPr/>
        </p:nvSpPr>
        <p:spPr>
          <a:xfrm>
            <a:off x="3286006" y="5517356"/>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Engineering</a:t>
            </a:r>
            <a:endParaRPr lang="en-US" sz="850" dirty="0"/>
          </a:p>
        </p:txBody>
      </p:sp>
      <p:sp>
        <p:nvSpPr>
          <p:cNvPr id="194" name="Text 121"/>
          <p:cNvSpPr/>
          <p:nvPr/>
        </p:nvSpPr>
        <p:spPr>
          <a:xfrm>
            <a:off x="6050280" y="5517356"/>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5</a:t>
            </a:r>
            <a:endParaRPr lang="en-US" sz="850" dirty="0"/>
          </a:p>
        </p:txBody>
      </p:sp>
      <p:sp>
        <p:nvSpPr>
          <p:cNvPr id="195" name="Text 122"/>
          <p:cNvSpPr/>
          <p:nvPr/>
        </p:nvSpPr>
        <p:spPr>
          <a:xfrm>
            <a:off x="8814554" y="5517356"/>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[1] (từ hàng 1)</a:t>
            </a:r>
            <a:endParaRPr lang="en-US" sz="850" dirty="0"/>
          </a:p>
        </p:txBody>
      </p:sp>
      <p:sp>
        <p:nvSpPr>
          <p:cNvPr id="196" name="Text 123"/>
          <p:cNvSpPr/>
          <p:nvPr/>
        </p:nvSpPr>
        <p:spPr>
          <a:xfrm>
            <a:off x="11578828" y="5517356"/>
            <a:ext cx="253376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1.0</a:t>
            </a:r>
            <a:endParaRPr lang="en-US" sz="850" dirty="0"/>
          </a:p>
        </p:txBody>
      </p:sp>
      <p:sp>
        <p:nvSpPr>
          <p:cNvPr id="197" name="Shape 124"/>
          <p:cNvSpPr/>
          <p:nvPr/>
        </p:nvSpPr>
        <p:spPr>
          <a:xfrm>
            <a:off x="404455" y="5774412"/>
            <a:ext cx="13821489" cy="332661"/>
          </a:xfrm>
          <a:prstGeom prst="rect">
            <a:avLst/>
          </a:prstGeom>
          <a:solidFill>
            <a:srgbClr val="000000">
              <a:alpha val="4000"/>
            </a:srgbClr>
          </a:solidFill>
        </p:spPr>
      </p:sp>
      <p:sp>
        <p:nvSpPr>
          <p:cNvPr id="198" name="Text 125"/>
          <p:cNvSpPr/>
          <p:nvPr/>
        </p:nvSpPr>
        <p:spPr>
          <a:xfrm>
            <a:off x="517922" y="5850017"/>
            <a:ext cx="253376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5</a:t>
            </a:r>
            <a:endParaRPr lang="en-US" sz="850" dirty="0"/>
          </a:p>
        </p:txBody>
      </p:sp>
      <p:sp>
        <p:nvSpPr>
          <p:cNvPr id="199" name="Text 126"/>
          <p:cNvSpPr/>
          <p:nvPr/>
        </p:nvSpPr>
        <p:spPr>
          <a:xfrm>
            <a:off x="3286006" y="5850017"/>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Mathematics</a:t>
            </a:r>
            <a:endParaRPr lang="en-US" sz="850" dirty="0"/>
          </a:p>
        </p:txBody>
      </p:sp>
      <p:sp>
        <p:nvSpPr>
          <p:cNvPr id="200" name="Text 127"/>
          <p:cNvSpPr/>
          <p:nvPr/>
        </p:nvSpPr>
        <p:spPr>
          <a:xfrm>
            <a:off x="6050280" y="5850017"/>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3</a:t>
            </a:r>
            <a:endParaRPr lang="en-US" sz="850" dirty="0"/>
          </a:p>
        </p:txBody>
      </p:sp>
      <p:sp>
        <p:nvSpPr>
          <p:cNvPr id="201" name="Text 128"/>
          <p:cNvSpPr/>
          <p:nvPr/>
        </p:nvSpPr>
        <p:spPr>
          <a:xfrm>
            <a:off x="8814554" y="5850017"/>
            <a:ext cx="252995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(Không có)</a:t>
            </a:r>
            <a:endParaRPr lang="en-US" sz="850" dirty="0"/>
          </a:p>
        </p:txBody>
      </p:sp>
      <p:sp>
        <p:nvSpPr>
          <p:cNvPr id="202" name="Text 129"/>
          <p:cNvSpPr/>
          <p:nvPr/>
        </p:nvSpPr>
        <p:spPr>
          <a:xfrm>
            <a:off x="11578828" y="5850017"/>
            <a:ext cx="2533769" cy="181451"/>
          </a:xfrm>
          <a:prstGeom prst="rect">
            <a:avLst/>
          </a:prstGeom>
          <a:noFill/>
        </p:spPr>
        <p:txBody>
          <a:bodyPr wrap="none" lIns="0" tIns="0" rIns="0" bIns="0" rtlCol="0" anchor="t"/>
          <a:p>
            <a:pPr marL="0" indent="0" algn="l">
              <a:lnSpc>
                <a:spcPts val="1400"/>
              </a:lnSpc>
              <a:buNone/>
            </a:pPr>
            <a:r>
              <a:rPr lang="en-US" sz="85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3.0 (Global Mean)</a:t>
            </a:r>
            <a:endParaRPr lang="en-US" sz="850" dirty="0"/>
          </a:p>
        </p:txBody>
      </p:sp>
      <p:sp>
        <p:nvSpPr>
          <p:cNvPr id="203" name="Shape 130"/>
          <p:cNvSpPr/>
          <p:nvPr/>
        </p:nvSpPr>
        <p:spPr>
          <a:xfrm>
            <a:off x="396835" y="6298899"/>
            <a:ext cx="13836729" cy="21788"/>
          </a:xfrm>
          <a:prstGeom prst="rect">
            <a:avLst/>
          </a:prstGeom>
          <a:solidFill>
            <a:srgbClr val="2B4150">
              <a:alpha val="50000"/>
            </a:srgbClr>
          </a:solidFill>
        </p:spPr>
      </p:sp>
      <p:sp>
        <p:nvSpPr>
          <p:cNvPr id="204" name="Text 131"/>
          <p:cNvSpPr/>
          <p:nvPr/>
        </p:nvSpPr>
        <p:spPr>
          <a:xfrm>
            <a:off x="404495" y="6492240"/>
            <a:ext cx="1686560" cy="353060"/>
          </a:xfrm>
          <a:prstGeom prst="rect">
            <a:avLst/>
          </a:prstGeom>
          <a:noFill/>
        </p:spPr>
        <p:txBody>
          <a:bodyPr wrap="none" lIns="0" tIns="0" rIns="0" bIns="0" rtlCol="0" anchor="t"/>
          <a:p>
            <a:pPr marL="0" indent="0" algn="l">
              <a:lnSpc>
                <a:spcPts val="1350"/>
              </a:lnSpc>
              <a:buNone/>
            </a:pPr>
            <a:r>
              <a:rPr lang="en-US" dirty="0">
                <a:solidFill>
                  <a:srgbClr val="124E73"/>
                </a:solidFill>
                <a:latin typeface="MuseoModerno Medium" pitchFamily="34" charset="0"/>
                <a:ea typeface="MuseoModerno Medium" pitchFamily="34" charset="-122"/>
                <a:cs typeface="MuseoModerno Medium" pitchFamily="34" charset="-120"/>
              </a:rPr>
              <a:t>Kết quả và Ý nghĩa</a:t>
            </a:r>
            <a:endParaRPr lang="en-US" dirty="0"/>
          </a:p>
        </p:txBody>
      </p:sp>
      <p:sp>
        <p:nvSpPr>
          <p:cNvPr id="205" name="Text 132"/>
          <p:cNvSpPr/>
          <p:nvPr/>
        </p:nvSpPr>
        <p:spPr>
          <a:xfrm>
            <a:off x="396875" y="6845300"/>
            <a:ext cx="13836650" cy="905510"/>
          </a:xfrm>
          <a:prstGeom prst="rect">
            <a:avLst/>
          </a:prstGeom>
          <a:noFill/>
        </p:spPr>
        <p:txBody>
          <a:bodyPr wrap="square" lIns="0" tIns="0" rIns="0" bIns="0" rtlCol="0" anchor="t"/>
          <a:p>
            <a:pPr marL="0" indent="0" algn="l">
              <a:lnSpc>
                <a:spcPts val="1400"/>
              </a:lnSpc>
              <a:buNone/>
            </a:pPr>
            <a:r>
              <a:rPr lang="en-US" sz="160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Quá trình này tạo ra các giá trị số cho đặc trưng </a:t>
            </a:r>
            <a:r>
              <a:rPr lang="en-US" sz="1600" dirty="0">
                <a:solidFill>
                  <a:srgbClr val="2B4150"/>
                </a:solidFill>
                <a:highlight>
                  <a:srgbClr val="F2EFE8"/>
                </a:highlight>
                <a:latin typeface="Consolas" panose="020B0609020204030204" pitchFamily="34" charset="0"/>
                <a:ea typeface="Consolas" panose="020B0609020204030204" pitchFamily="34" charset="-122"/>
                <a:cs typeface="Consolas" panose="020B0609020204030204" pitchFamily="34" charset="-120"/>
              </a:rPr>
              <a:t>Department</a:t>
            </a:r>
            <a:r>
              <a:rPr lang="en-US" sz="160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dựa trên mối quan hệ với biến mục tiêu, nhưng </a:t>
            </a:r>
            <a:r>
              <a:rPr lang="en-US" sz="1600" b="1"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không bao giờ sử dụng thông tin từ chính hàng đang </a:t>
            </a:r>
            <a:endParaRPr lang="en-US" sz="1600" b="1"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endParaRPr>
          </a:p>
          <a:p>
            <a:pPr marL="0" indent="0" algn="l">
              <a:lnSpc>
                <a:spcPts val="1400"/>
              </a:lnSpc>
              <a:buNone/>
            </a:pPr>
            <a:endParaRPr lang="en-US" sz="1600" b="1"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endParaRPr>
          </a:p>
          <a:p>
            <a:pPr marL="0" indent="0" algn="l">
              <a:lnSpc>
                <a:spcPts val="1400"/>
              </a:lnSpc>
              <a:buNone/>
            </a:pPr>
            <a:r>
              <a:rPr lang="en-US" sz="1600" b="1"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được mã hóa</a:t>
            </a:r>
            <a:r>
              <a:rPr lang="en-US" sz="160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CatBoost lặp lại việc này với nhiều permutation khác nhau, sau đó tính trung bình các kết quả để có được mã hóa cuối cùng, đảm bảo tính vững chắc</a:t>
            </a:r>
            <a:endParaRPr lang="en-US" sz="160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endParaRPr>
          </a:p>
          <a:p>
            <a:pPr marL="0" indent="0" algn="l">
              <a:lnSpc>
                <a:spcPts val="1400"/>
              </a:lnSpc>
              <a:buNone/>
            </a:pPr>
            <a:endParaRPr lang="en-US" sz="160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endParaRPr>
          </a:p>
          <a:p>
            <a:pPr marL="0" indent="0" algn="l">
              <a:lnSpc>
                <a:spcPts val="1400"/>
              </a:lnSpc>
              <a:buNone/>
            </a:pPr>
            <a:r>
              <a:rPr lang="en-US" sz="1600" dirty="0">
                <a:solidFill>
                  <a:srgbClr val="2B4150"/>
                </a:solidFill>
                <a:latin typeface="Source Sans 3" panose="020B0303030403020204" pitchFamily="34" charset="0"/>
                <a:ea typeface="Source Sans 3" panose="020B0303030403020204" pitchFamily="34" charset="-122"/>
                <a:cs typeface="Source Sans 3" panose="020B0303030403020204" pitchFamily="34" charset="-120"/>
              </a:rPr>
              <a:t> và giảm thiểu overfitting hiệu quả.</a:t>
            </a:r>
            <a:endParaRPr lang="en-US" sz="1600" dirty="0"/>
          </a:p>
        </p:txBody>
      </p:sp>
      <p:pic>
        <p:nvPicPr>
          <p:cNvPr id="2" name="Picture 1"/>
          <p:cNvPicPr>
            <a:picLocks noChangeAspect="1"/>
          </p:cNvPicPr>
          <p:nvPr/>
        </p:nvPicPr>
        <p:blipFill>
          <a:blip r:embed="rId1"/>
          <a:stretch>
            <a:fillRect/>
          </a:stretch>
        </p:blipFill>
        <p:spPr>
          <a:xfrm>
            <a:off x="11934825" y="7620000"/>
            <a:ext cx="2695575" cy="60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6316</Words>
  <Application>WPS Presentation</Application>
  <PresentationFormat>On-screen Show (16:9)</PresentationFormat>
  <Paragraphs>395</Paragraphs>
  <Slides>7</Slides>
  <Notes>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vt:i4>
      </vt:variant>
    </vt:vector>
  </HeadingPairs>
  <TitlesOfParts>
    <vt:vector size="24" baseType="lpstr">
      <vt:lpstr>Arial</vt:lpstr>
      <vt:lpstr>SimSun</vt:lpstr>
      <vt:lpstr>Wingdings</vt:lpstr>
      <vt:lpstr>MuseoModerno Medium</vt:lpstr>
      <vt:lpstr>MuseoModerno Medium</vt:lpstr>
      <vt:lpstr>MuseoModerno Medium</vt:lpstr>
      <vt:lpstr>Source Sans 3</vt:lpstr>
      <vt:lpstr>Source Sans 3</vt:lpstr>
      <vt:lpstr>Source Sans 3</vt:lpstr>
      <vt:lpstr>Times New Roman</vt:lpstr>
      <vt:lpstr>Consolas</vt:lpstr>
      <vt:lpstr>Consolas</vt:lpstr>
      <vt:lpstr>Consolas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25</cp:revision>
  <dcterms:created xsi:type="dcterms:W3CDTF">2025-08-13T16:18:00Z</dcterms:created>
  <dcterms:modified xsi:type="dcterms:W3CDTF">2025-08-14T00:48:47Z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05700CEADA8045A09EAA8CD6ADA77333_12</vt:lpwstr>
  </property>
  <property fmtid="{D5CDD505-2E9C-101B-9397-08002B2CF9AE}" pid="3" name="KSOProductBuildVer">
    <vt:lpwstr>1033-12.2.0.21931</vt:lpwstr>
  </property>
</Properties>
</file>