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77" r:id="rId4"/>
    <p:sldId id="279" r:id="rId5"/>
    <p:sldId id="280" r:id="rId6"/>
    <p:sldId id="272" r:id="rId7"/>
  </p:sldIdLst>
  <p:sldSz cx="12192000" cy="6858000"/>
  <p:notesSz cx="7010400" cy="9296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Quattrocen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9">
          <p15:clr>
            <a:srgbClr val="747775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/hn9IOMm2yhyJEAwimWEXTRMi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8FF"/>
    <a:srgbClr val="D3DEFF"/>
    <a:srgbClr val="D0DCFF"/>
    <a:srgbClr val="1762AB"/>
    <a:srgbClr val="2182C8"/>
    <a:srgbClr val="2F5597"/>
    <a:srgbClr val="0070C0"/>
    <a:srgbClr val="FDE59C"/>
    <a:srgbClr val="C00000"/>
    <a:srgbClr val="FFE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CBA1DE-1D85-4ED4-B16B-4274E8DD8A6B}">
  <a:tblStyle styleId="{B6CBA1DE-1D85-4ED4-B16B-4274E8DD8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>
        <p:guide orient="horz" pos="5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49" Type="http://customschemas.google.com/relationships/presentationmetadata" Target="metadata"/><Relationship Id="rId10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Digital\Digital_Usage\2024\Digital_Usage_2024_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'2024'!$AH$2</c:f>
              <c:strCache>
                <c:ptCount val="1"/>
                <c:pt idx="0">
                  <c:v>Low Smart Score</c:v>
                </c:pt>
              </c:strCache>
            </c:strRef>
          </c:tx>
          <c:spPr>
            <a:ln w="38100" cap="rnd">
              <a:solidFill>
                <a:srgbClr val="ED7D3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'2024'!$AG$3:$AG$14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'2024'!$AH$3:$AH$14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350</c:v>
                </c:pt>
                <c:pt idx="3">
                  <c:v>300</c:v>
                </c:pt>
                <c:pt idx="4">
                  <c:v>80</c:v>
                </c:pt>
                <c:pt idx="5">
                  <c:v>100</c:v>
                </c:pt>
                <c:pt idx="6">
                  <c:v>30</c:v>
                </c:pt>
                <c:pt idx="7">
                  <c:v>20</c:v>
                </c:pt>
                <c:pt idx="8">
                  <c:v>50</c:v>
                </c:pt>
                <c:pt idx="9">
                  <c:v>20</c:v>
                </c:pt>
                <c:pt idx="10">
                  <c:v>30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76-49FF-9071-38B31DA55EBA}"/>
            </c:ext>
          </c:extLst>
        </c:ser>
        <c:ser>
          <c:idx val="1"/>
          <c:order val="1"/>
          <c:tx>
            <c:strRef>
              <c:f>'2024'!$AI$2</c:f>
              <c:strCache>
                <c:ptCount val="1"/>
                <c:pt idx="0">
                  <c:v>High Smart Score</c:v>
                </c:pt>
              </c:strCache>
            </c:strRef>
          </c:tx>
          <c:spPr>
            <a:ln w="3810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'2024'!$AG$3:$AG$14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'2024'!$AI$3:$AI$14</c:f>
              <c:numCache>
                <c:formatCode>General</c:formatCode>
                <c:ptCount val="12"/>
                <c:pt idx="0">
                  <c:v>100</c:v>
                </c:pt>
                <c:pt idx="1">
                  <c:v>200</c:v>
                </c:pt>
                <c:pt idx="2">
                  <c:v>350</c:v>
                </c:pt>
                <c:pt idx="3">
                  <c:v>300</c:v>
                </c:pt>
                <c:pt idx="4">
                  <c:v>150</c:v>
                </c:pt>
                <c:pt idx="5">
                  <c:v>120</c:v>
                </c:pt>
                <c:pt idx="6">
                  <c:v>200</c:v>
                </c:pt>
                <c:pt idx="7">
                  <c:v>150</c:v>
                </c:pt>
                <c:pt idx="8">
                  <c:v>250</c:v>
                </c:pt>
                <c:pt idx="9">
                  <c:v>150</c:v>
                </c:pt>
                <c:pt idx="10">
                  <c:v>200</c:v>
                </c:pt>
                <c:pt idx="11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76-49FF-9071-38B31DA55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7116271"/>
        <c:axId val="2086828879"/>
      </c:lineChart>
      <c:catAx>
        <c:axId val="208711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828879"/>
        <c:crosses val="autoZero"/>
        <c:auto val="1"/>
        <c:lblAlgn val="ctr"/>
        <c:lblOffset val="100"/>
        <c:noMultiLvlLbl val="0"/>
      </c:catAx>
      <c:valAx>
        <c:axId val="2086828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8711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9e59d16c9_0_126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89e59d16c9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45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9e59d16c9_0_126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89e59d16c9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417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9e59d16c9_0_126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89e59d16c9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75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971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786"/>
            <a:ext cx="12192002" cy="68492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_1">
    <p:bg>
      <p:bgPr>
        <a:solidFill>
          <a:srgbClr val="0576B7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0" y="-1"/>
            <a:ext cx="12192000" cy="9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8"/>
              <a:buFont typeface="Arial"/>
              <a:buNone/>
            </a:pPr>
            <a:endParaRPr sz="184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914400" y="1625162"/>
            <a:ext cx="103632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914400" y="3380462"/>
            <a:ext cx="103632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5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2"/>
          </p:nvPr>
        </p:nvSpPr>
        <p:spPr>
          <a:xfrm>
            <a:off x="8057564" y="5519737"/>
            <a:ext cx="32610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1190" y="52010"/>
            <a:ext cx="1354644" cy="8516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/>
        </p:nvSpPr>
        <p:spPr>
          <a:xfrm>
            <a:off x="0" y="6615750"/>
            <a:ext cx="59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| Digital Transformation Group | Thai Life PCL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13262" y="132356"/>
            <a:ext cx="10105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377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0" y="6615750"/>
            <a:ext cx="59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| Digital Transformation Group | Thai Life PCL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1">
  <p:cSld name="2_Title Slide">
    <p:bg>
      <p:bgPr>
        <a:solidFill>
          <a:srgbClr val="005390">
            <a:alpha val="73725"/>
          </a:srgb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0" y="6615750"/>
            <a:ext cx="59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 | Digital Transformation Group | Thai Life PCL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1 1">
  <p:cSld name="2_Title Slide_1">
    <p:bg>
      <p:bgPr>
        <a:solidFill>
          <a:srgbClr val="005390">
            <a:alpha val="74117"/>
          </a:srgbClr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81860" y="137367"/>
            <a:ext cx="129984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 amt="42000"/>
          </a:blip>
          <a:srcRect/>
          <a:stretch/>
        </p:blipFill>
        <p:spPr>
          <a:xfrm>
            <a:off x="0" y="6136100"/>
            <a:ext cx="12192003" cy="7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/>
        </p:nvSpPr>
        <p:spPr>
          <a:xfrm>
            <a:off x="0" y="6555433"/>
            <a:ext cx="4196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CONFIDENTIAL:สายงานสถาปัตยกรรมระบบ:Thai Life Insurance PLC</a:t>
            </a:r>
            <a:endParaRPr sz="9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1543666" y="2047926"/>
            <a:ext cx="9163664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4100" b="1" dirty="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DFL Roadmap : AI Chatbot</a:t>
            </a:r>
            <a:endParaRPr sz="33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9e59d16c9_0_1266"/>
          <p:cNvSpPr txBox="1"/>
          <p:nvPr/>
        </p:nvSpPr>
        <p:spPr>
          <a:xfrm>
            <a:off x="254525" y="132356"/>
            <a:ext cx="8210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AI Chatbot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F0ADC79B-D441-4E6A-97F1-C9D4CAD0E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848530"/>
          <a:ext cx="12192000" cy="6009470"/>
        </p:xfrm>
        <a:graphic>
          <a:graphicData uri="http://schemas.openxmlformats.org/drawingml/2006/table">
            <a:tbl>
              <a:tblPr firstRow="1" bandRow="1">
                <a:tableStyleId>{B6CBA1DE-1D85-4ED4-B16B-4274E8DD8A6B}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085685993"/>
                    </a:ext>
                  </a:extLst>
                </a:gridCol>
              </a:tblGrid>
              <a:tr h="6009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75000">
                          <a:srgbClr val="0070C0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5596601"/>
                  </a:ext>
                </a:extLst>
              </a:tr>
            </a:tbl>
          </a:graphicData>
        </a:graphic>
      </p:graphicFrame>
      <p:pic>
        <p:nvPicPr>
          <p:cNvPr id="111" name="Picture 110">
            <a:extLst>
              <a:ext uri="{FF2B5EF4-FFF2-40B4-BE49-F238E27FC236}">
                <a16:creationId xmlns:a16="http://schemas.microsoft.com/office/drawing/2014/main" id="{2A1079DB-35DD-424A-9981-D6C1B76CA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75" y="2806580"/>
            <a:ext cx="2140662" cy="1661184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AE9133F-D050-42B0-8717-383223C36992}"/>
              </a:ext>
            </a:extLst>
          </p:cNvPr>
          <p:cNvSpPr/>
          <p:nvPr/>
        </p:nvSpPr>
        <p:spPr>
          <a:xfrm>
            <a:off x="786580" y="2148088"/>
            <a:ext cx="1436967" cy="44524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Expert User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87D31-3F3C-4080-8503-DF2E7B376E73}"/>
              </a:ext>
            </a:extLst>
          </p:cNvPr>
          <p:cNvSpPr/>
          <p:nvPr/>
        </p:nvSpPr>
        <p:spPr>
          <a:xfrm>
            <a:off x="819789" y="4676318"/>
            <a:ext cx="1436966" cy="448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New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58C4C-3488-454E-BE2E-FFB42A70B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449" y="202342"/>
            <a:ext cx="4244352" cy="3183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7FA151-6BFD-451B-AE36-BB08D781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126" y="3575186"/>
            <a:ext cx="4256916" cy="3192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6C5D408C-6C0C-445E-8744-4C4880523B6C}"/>
              </a:ext>
            </a:extLst>
          </p:cNvPr>
          <p:cNvSpPr/>
          <p:nvPr/>
        </p:nvSpPr>
        <p:spPr>
          <a:xfrm>
            <a:off x="4611793" y="3417617"/>
            <a:ext cx="1003698" cy="974214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Shape 85">
            <a:extLst>
              <a:ext uri="{FF2B5EF4-FFF2-40B4-BE49-F238E27FC236}">
                <a16:creationId xmlns:a16="http://schemas.microsoft.com/office/drawing/2014/main" id="{26576D45-8B67-4B6A-BE57-985D9225EC24}"/>
              </a:ext>
            </a:extLst>
          </p:cNvPr>
          <p:cNvSpPr txBox="1">
            <a:spLocks/>
          </p:cNvSpPr>
          <p:nvPr/>
        </p:nvSpPr>
        <p:spPr bwMode="auto">
          <a:xfrm>
            <a:off x="4516051" y="3558983"/>
            <a:ext cx="1181275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AI Chatbot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B631350-510A-4736-B3E2-B724DB1EFA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91" y="3853265"/>
            <a:ext cx="731377" cy="731377"/>
          </a:xfrm>
          <a:prstGeom prst="roundRect">
            <a:avLst/>
          </a:prstGeom>
          <a:ln w="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5" name="Shape 85">
            <a:extLst>
              <a:ext uri="{FF2B5EF4-FFF2-40B4-BE49-F238E27FC236}">
                <a16:creationId xmlns:a16="http://schemas.microsoft.com/office/drawing/2014/main" id="{DA4B9A1F-6B28-42CD-A16C-A09554479187}"/>
              </a:ext>
            </a:extLst>
          </p:cNvPr>
          <p:cNvSpPr txBox="1">
            <a:spLocks/>
          </p:cNvSpPr>
          <p:nvPr/>
        </p:nvSpPr>
        <p:spPr bwMode="auto">
          <a:xfrm>
            <a:off x="5143250" y="1011870"/>
            <a:ext cx="1345426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latin typeface="+mn-lt"/>
                <a:cs typeface="+mj-cs"/>
                <a:sym typeface="Calibri" pitchFamily="34" charset="0"/>
              </a:rPr>
              <a:t>1.Function in</a:t>
            </a:r>
          </a:p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latin typeface="+mn-lt"/>
                <a:cs typeface="+mj-cs"/>
                <a:sym typeface="Calibri" pitchFamily="34" charset="0"/>
              </a:rPr>
              <a:t>DFL Digital Sales Tool Application</a:t>
            </a:r>
            <a:endParaRPr lang="en-US" altLang="en-US" sz="1050" i="1" kern="0" dirty="0"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136" name="Shape 85">
            <a:extLst>
              <a:ext uri="{FF2B5EF4-FFF2-40B4-BE49-F238E27FC236}">
                <a16:creationId xmlns:a16="http://schemas.microsoft.com/office/drawing/2014/main" id="{F6340B06-004F-4BE7-97C7-AB8046660EE8}"/>
              </a:ext>
            </a:extLst>
          </p:cNvPr>
          <p:cNvSpPr txBox="1">
            <a:spLocks/>
          </p:cNvSpPr>
          <p:nvPr/>
        </p:nvSpPr>
        <p:spPr bwMode="auto">
          <a:xfrm>
            <a:off x="5337588" y="6457352"/>
            <a:ext cx="1310524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2.Smart </a:t>
            </a:r>
            <a:r>
              <a:rPr lang="en-US" altLang="en-US" sz="11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S</a:t>
            </a: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core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AEDA0549-660F-4DA6-A2B3-B85AC1AFD604}"/>
              </a:ext>
            </a:extLst>
          </p:cNvPr>
          <p:cNvSpPr/>
          <p:nvPr/>
        </p:nvSpPr>
        <p:spPr>
          <a:xfrm>
            <a:off x="5702415" y="3151796"/>
            <a:ext cx="378995" cy="66448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5AA7FAB3-3C1F-4B19-A98C-56A0CF2D3A64}"/>
              </a:ext>
            </a:extLst>
          </p:cNvPr>
          <p:cNvSpPr/>
          <p:nvPr/>
        </p:nvSpPr>
        <p:spPr>
          <a:xfrm>
            <a:off x="5992850" y="3138699"/>
            <a:ext cx="378995" cy="66448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F195013-64C6-41EB-A90A-017FED7952DE}"/>
              </a:ext>
            </a:extLst>
          </p:cNvPr>
          <p:cNvSpPr/>
          <p:nvPr/>
        </p:nvSpPr>
        <p:spPr>
          <a:xfrm>
            <a:off x="374597" y="1212767"/>
            <a:ext cx="2309771" cy="60605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Krungsri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Seller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336E75-314E-40C1-B18A-4BE71EC3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40965"/>
              </p:ext>
            </p:extLst>
          </p:nvPr>
        </p:nvGraphicFramePr>
        <p:xfrm>
          <a:off x="256554" y="2911226"/>
          <a:ext cx="2563436" cy="1395405"/>
        </p:xfrm>
        <a:graphic>
          <a:graphicData uri="http://schemas.openxmlformats.org/drawingml/2006/table">
            <a:tbl>
              <a:tblPr firstRow="1" bandRow="1">
                <a:tableStyleId>{B6CBA1DE-1D85-4ED4-B16B-4274E8DD8A6B}</a:tableStyleId>
              </a:tblPr>
              <a:tblGrid>
                <a:gridCol w="640859">
                  <a:extLst>
                    <a:ext uri="{9D8B030D-6E8A-4147-A177-3AD203B41FA5}">
                      <a16:colId xmlns:a16="http://schemas.microsoft.com/office/drawing/2014/main" val="1836653119"/>
                    </a:ext>
                  </a:extLst>
                </a:gridCol>
                <a:gridCol w="640859">
                  <a:extLst>
                    <a:ext uri="{9D8B030D-6E8A-4147-A177-3AD203B41FA5}">
                      <a16:colId xmlns:a16="http://schemas.microsoft.com/office/drawing/2014/main" val="3999340102"/>
                    </a:ext>
                  </a:extLst>
                </a:gridCol>
                <a:gridCol w="640859">
                  <a:extLst>
                    <a:ext uri="{9D8B030D-6E8A-4147-A177-3AD203B41FA5}">
                      <a16:colId xmlns:a16="http://schemas.microsoft.com/office/drawing/2014/main" val="1087764891"/>
                    </a:ext>
                  </a:extLst>
                </a:gridCol>
                <a:gridCol w="640859">
                  <a:extLst>
                    <a:ext uri="{9D8B030D-6E8A-4147-A177-3AD203B41FA5}">
                      <a16:colId xmlns:a16="http://schemas.microsoft.com/office/drawing/2014/main" val="3905164868"/>
                    </a:ext>
                  </a:extLst>
                </a:gridCol>
              </a:tblGrid>
              <a:tr h="4651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61984"/>
                  </a:ext>
                </a:extLst>
              </a:tr>
              <a:tr h="465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267660"/>
                  </a:ext>
                </a:extLst>
              </a:tr>
              <a:tr h="465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156111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78D9866-C2EC-45D0-95D0-2A934D5FD9A2}"/>
              </a:ext>
            </a:extLst>
          </p:cNvPr>
          <p:cNvSpPr/>
          <p:nvPr/>
        </p:nvSpPr>
        <p:spPr>
          <a:xfrm>
            <a:off x="8700710" y="566234"/>
            <a:ext cx="1985502" cy="2631317"/>
          </a:xfrm>
          <a:prstGeom prst="frame">
            <a:avLst>
              <a:gd name="adj1" fmla="val 21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7C580589-33A0-4F89-9D10-D11BB5D67603}"/>
              </a:ext>
            </a:extLst>
          </p:cNvPr>
          <p:cNvSpPr/>
          <p:nvPr/>
        </p:nvSpPr>
        <p:spPr>
          <a:xfrm>
            <a:off x="8700710" y="4021169"/>
            <a:ext cx="1985502" cy="2631317"/>
          </a:xfrm>
          <a:prstGeom prst="frame">
            <a:avLst>
              <a:gd name="adj1" fmla="val 21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4D9554B-B0A9-4DB8-BFCF-25F31EF40120}"/>
              </a:ext>
            </a:extLst>
          </p:cNvPr>
          <p:cNvSpPr/>
          <p:nvPr/>
        </p:nvSpPr>
        <p:spPr>
          <a:xfrm>
            <a:off x="10963405" y="2703726"/>
            <a:ext cx="1150444" cy="523391"/>
          </a:xfrm>
          <a:prstGeom prst="wedgeRoundRectCallout">
            <a:avLst>
              <a:gd name="adj1" fmla="val -56276"/>
              <a:gd name="adj2" fmla="val -2336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History log</a:t>
            </a:r>
          </a:p>
          <a:p>
            <a:pPr algn="ctr"/>
            <a:r>
              <a:rPr lang="en-US" sz="1000" dirty="0"/>
              <a:t>for review</a:t>
            </a: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94045F50-AB15-434D-8406-67A59811A922}"/>
              </a:ext>
            </a:extLst>
          </p:cNvPr>
          <p:cNvSpPr/>
          <p:nvPr/>
        </p:nvSpPr>
        <p:spPr>
          <a:xfrm>
            <a:off x="10945483" y="6113307"/>
            <a:ext cx="1150444" cy="523391"/>
          </a:xfrm>
          <a:prstGeom prst="wedgeRoundRectCallout">
            <a:avLst>
              <a:gd name="adj1" fmla="val -54670"/>
              <a:gd name="adj2" fmla="val -2336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Send the result as daily report</a:t>
            </a:r>
          </a:p>
        </p:txBody>
      </p:sp>
    </p:spTree>
    <p:extLst>
      <p:ext uri="{BB962C8B-B14F-4D97-AF65-F5344CB8AC3E}">
        <p14:creationId xmlns:p14="http://schemas.microsoft.com/office/powerpoint/2010/main" val="13519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F0ADC79B-D441-4E6A-97F1-C9D4CAD0E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39487"/>
              </p:ext>
            </p:extLst>
          </p:nvPr>
        </p:nvGraphicFramePr>
        <p:xfrm>
          <a:off x="0" y="848530"/>
          <a:ext cx="12192000" cy="6009470"/>
        </p:xfrm>
        <a:graphic>
          <a:graphicData uri="http://schemas.openxmlformats.org/drawingml/2006/table">
            <a:tbl>
              <a:tblPr firstRow="1" bandRow="1">
                <a:tableStyleId>{B6CBA1DE-1D85-4ED4-B16B-4274E8DD8A6B}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085685993"/>
                    </a:ext>
                  </a:extLst>
                </a:gridCol>
              </a:tblGrid>
              <a:tr h="6009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24000">
                          <a:schemeClr val="accent1">
                            <a:lumMod val="40000"/>
                            <a:lumOff val="60000"/>
                          </a:schemeClr>
                        </a:gs>
                        <a:gs pos="90000">
                          <a:srgbClr val="0070C0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5596601"/>
                  </a:ext>
                </a:extLst>
              </a:tr>
            </a:tbl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0F9C381-8F28-43D7-A1CE-DB1B95352B42}"/>
              </a:ext>
            </a:extLst>
          </p:cNvPr>
          <p:cNvSpPr/>
          <p:nvPr/>
        </p:nvSpPr>
        <p:spPr>
          <a:xfrm>
            <a:off x="207946" y="910030"/>
            <a:ext cx="5178237" cy="4749079"/>
          </a:xfrm>
          <a:prstGeom prst="roundRect">
            <a:avLst>
              <a:gd name="adj" fmla="val 5060"/>
            </a:avLst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25000">
                <a:schemeClr val="bg1"/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2D4104-9470-4B33-871D-D0043EDBEEC2}"/>
              </a:ext>
            </a:extLst>
          </p:cNvPr>
          <p:cNvSpPr/>
          <p:nvPr/>
        </p:nvSpPr>
        <p:spPr>
          <a:xfrm>
            <a:off x="5666324" y="910030"/>
            <a:ext cx="6313240" cy="4749079"/>
          </a:xfrm>
          <a:prstGeom prst="roundRect">
            <a:avLst>
              <a:gd name="adj" fmla="val 5060"/>
            </a:avLst>
          </a:prstGeom>
          <a:gradFill>
            <a:gsLst>
              <a:gs pos="22000">
                <a:schemeClr val="bg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4ADDC3-13E1-4A5A-8D50-AE69B3CCB497}"/>
              </a:ext>
            </a:extLst>
          </p:cNvPr>
          <p:cNvSpPr/>
          <p:nvPr/>
        </p:nvSpPr>
        <p:spPr>
          <a:xfrm flipV="1">
            <a:off x="7068524" y="3185236"/>
            <a:ext cx="695469" cy="4841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AFD56F-16F2-4E76-A0F0-FC45FED09AAB}"/>
              </a:ext>
            </a:extLst>
          </p:cNvPr>
          <p:cNvSpPr/>
          <p:nvPr/>
        </p:nvSpPr>
        <p:spPr>
          <a:xfrm rot="3472852">
            <a:off x="8274295" y="3835740"/>
            <a:ext cx="461192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Google Shape;145;g289e59d16c9_0_1266"/>
          <p:cNvSpPr txBox="1"/>
          <p:nvPr/>
        </p:nvSpPr>
        <p:spPr>
          <a:xfrm>
            <a:off x="254525" y="132356"/>
            <a:ext cx="8210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AI Chatbot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86677FE-64DF-4128-8CC3-8268E6D27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117365"/>
              </p:ext>
            </p:extLst>
          </p:nvPr>
        </p:nvGraphicFramePr>
        <p:xfrm>
          <a:off x="186473" y="1374150"/>
          <a:ext cx="5129576" cy="4049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Shape 85">
            <a:extLst>
              <a:ext uri="{FF2B5EF4-FFF2-40B4-BE49-F238E27FC236}">
                <a16:creationId xmlns:a16="http://schemas.microsoft.com/office/drawing/2014/main" id="{980C9153-86F6-4D1B-BEAF-428CE8B45271}"/>
              </a:ext>
            </a:extLst>
          </p:cNvPr>
          <p:cNvSpPr txBox="1">
            <a:spLocks/>
          </p:cNvSpPr>
          <p:nvPr/>
        </p:nvSpPr>
        <p:spPr bwMode="auto">
          <a:xfrm>
            <a:off x="324976" y="949551"/>
            <a:ext cx="1587836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i="1" kern="0" dirty="0">
                <a:latin typeface="+mn-lt"/>
                <a:cs typeface="+mj-cs"/>
                <a:sym typeface="Calibri" pitchFamily="34" charset="0"/>
              </a:rPr>
              <a:t>Usage Forecast</a:t>
            </a:r>
            <a:endParaRPr lang="en-US" altLang="en-US" sz="1200" i="1" kern="0" dirty="0"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295DDE5-3D8F-4D1C-85B8-E4728AC3A525}"/>
              </a:ext>
            </a:extLst>
          </p:cNvPr>
          <p:cNvSpPr/>
          <p:nvPr/>
        </p:nvSpPr>
        <p:spPr>
          <a:xfrm>
            <a:off x="1634435" y="6204452"/>
            <a:ext cx="3676479" cy="30400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762AB"/>
                </a:solidFill>
              </a:rPr>
              <a:t>Go Live Plan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372BCD-AAFF-4EAF-B17D-BD3ED3131605}"/>
              </a:ext>
            </a:extLst>
          </p:cNvPr>
          <p:cNvSpPr/>
          <p:nvPr/>
        </p:nvSpPr>
        <p:spPr>
          <a:xfrm>
            <a:off x="5479628" y="6008656"/>
            <a:ext cx="1257774" cy="695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December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2024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1F1CDB-3BF0-44D6-B93D-3D1AF8D7EF11}"/>
              </a:ext>
            </a:extLst>
          </p:cNvPr>
          <p:cNvSpPr/>
          <p:nvPr/>
        </p:nvSpPr>
        <p:spPr>
          <a:xfrm>
            <a:off x="207947" y="6008656"/>
            <a:ext cx="1257774" cy="695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May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2024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4106E820-2019-457E-9590-3F66659DC7BA}"/>
              </a:ext>
            </a:extLst>
          </p:cNvPr>
          <p:cNvSpPr/>
          <p:nvPr/>
        </p:nvSpPr>
        <p:spPr>
          <a:xfrm>
            <a:off x="5178133" y="2979734"/>
            <a:ext cx="378995" cy="66448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D40504B2-E780-46B7-8BA8-73BF1124EC28}"/>
              </a:ext>
            </a:extLst>
          </p:cNvPr>
          <p:cNvSpPr/>
          <p:nvPr/>
        </p:nvSpPr>
        <p:spPr>
          <a:xfrm>
            <a:off x="5468568" y="2975873"/>
            <a:ext cx="378995" cy="66448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021D2F-5C80-478C-8381-B14CAAE30590}"/>
              </a:ext>
            </a:extLst>
          </p:cNvPr>
          <p:cNvSpPr/>
          <p:nvPr/>
        </p:nvSpPr>
        <p:spPr>
          <a:xfrm>
            <a:off x="7334946" y="1002116"/>
            <a:ext cx="1003698" cy="97421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hape 85">
            <a:extLst>
              <a:ext uri="{FF2B5EF4-FFF2-40B4-BE49-F238E27FC236}">
                <a16:creationId xmlns:a16="http://schemas.microsoft.com/office/drawing/2014/main" id="{DBF0471B-1CFE-44DE-B6C1-215879737B56}"/>
              </a:ext>
            </a:extLst>
          </p:cNvPr>
          <p:cNvSpPr txBox="1">
            <a:spLocks/>
          </p:cNvSpPr>
          <p:nvPr/>
        </p:nvSpPr>
        <p:spPr bwMode="auto">
          <a:xfrm>
            <a:off x="7328492" y="1299425"/>
            <a:ext cx="974052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1.Product Feature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91045-1C97-47BE-A5E4-F74EF796C593}"/>
              </a:ext>
            </a:extLst>
          </p:cNvPr>
          <p:cNvSpPr/>
          <p:nvPr/>
        </p:nvSpPr>
        <p:spPr>
          <a:xfrm>
            <a:off x="8344231" y="1273637"/>
            <a:ext cx="1003698" cy="97421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hape 85">
            <a:extLst>
              <a:ext uri="{FF2B5EF4-FFF2-40B4-BE49-F238E27FC236}">
                <a16:creationId xmlns:a16="http://schemas.microsoft.com/office/drawing/2014/main" id="{CD40645C-0732-46EC-8AFA-45E630E5A613}"/>
              </a:ext>
            </a:extLst>
          </p:cNvPr>
          <p:cNvSpPr txBox="1">
            <a:spLocks/>
          </p:cNvSpPr>
          <p:nvPr/>
        </p:nvSpPr>
        <p:spPr bwMode="auto">
          <a:xfrm>
            <a:off x="8359054" y="1598418"/>
            <a:ext cx="974052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2.New Business Sales Process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F77947-8446-4196-9087-C2AFE43814D2}"/>
              </a:ext>
            </a:extLst>
          </p:cNvPr>
          <p:cNvSpPr/>
          <p:nvPr/>
        </p:nvSpPr>
        <p:spPr>
          <a:xfrm>
            <a:off x="9065817" y="2048516"/>
            <a:ext cx="1003698" cy="97421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hape 85">
            <a:extLst>
              <a:ext uri="{FF2B5EF4-FFF2-40B4-BE49-F238E27FC236}">
                <a16:creationId xmlns:a16="http://schemas.microsoft.com/office/drawing/2014/main" id="{39F77995-BA38-4F13-A1D9-C6F5DCF0C870}"/>
              </a:ext>
            </a:extLst>
          </p:cNvPr>
          <p:cNvSpPr txBox="1">
            <a:spLocks/>
          </p:cNvSpPr>
          <p:nvPr/>
        </p:nvSpPr>
        <p:spPr bwMode="auto">
          <a:xfrm>
            <a:off x="9080640" y="2373297"/>
            <a:ext cx="974052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3</a:t>
            </a: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.Policy Condition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07BA90-AA1D-4C46-99AF-A131F8ED9A99}"/>
              </a:ext>
            </a:extLst>
          </p:cNvPr>
          <p:cNvSpPr/>
          <p:nvPr/>
        </p:nvSpPr>
        <p:spPr>
          <a:xfrm>
            <a:off x="9073883" y="3087979"/>
            <a:ext cx="1003698" cy="97421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hape 85">
            <a:extLst>
              <a:ext uri="{FF2B5EF4-FFF2-40B4-BE49-F238E27FC236}">
                <a16:creationId xmlns:a16="http://schemas.microsoft.com/office/drawing/2014/main" id="{25DA84F1-972F-4616-8507-970D37CF0DA0}"/>
              </a:ext>
            </a:extLst>
          </p:cNvPr>
          <p:cNvSpPr txBox="1">
            <a:spLocks/>
          </p:cNvSpPr>
          <p:nvPr/>
        </p:nvSpPr>
        <p:spPr bwMode="auto">
          <a:xfrm>
            <a:off x="9073883" y="3384305"/>
            <a:ext cx="974052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4.After Sales Service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98B016-25B0-43EB-BEAE-529DDBDE93D2}"/>
              </a:ext>
            </a:extLst>
          </p:cNvPr>
          <p:cNvSpPr/>
          <p:nvPr/>
        </p:nvSpPr>
        <p:spPr>
          <a:xfrm>
            <a:off x="8510899" y="4046403"/>
            <a:ext cx="1003698" cy="97421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hape 85">
            <a:extLst>
              <a:ext uri="{FF2B5EF4-FFF2-40B4-BE49-F238E27FC236}">
                <a16:creationId xmlns:a16="http://schemas.microsoft.com/office/drawing/2014/main" id="{4AA9CFF7-0064-451F-81A8-497EC9CDA95C}"/>
              </a:ext>
            </a:extLst>
          </p:cNvPr>
          <p:cNvSpPr txBox="1">
            <a:spLocks/>
          </p:cNvSpPr>
          <p:nvPr/>
        </p:nvSpPr>
        <p:spPr bwMode="auto">
          <a:xfrm>
            <a:off x="8501532" y="4306201"/>
            <a:ext cx="1022432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5.</a:t>
            </a:r>
            <a:r>
              <a:rPr lang="en-US" altLang="en-US" sz="11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Bank’s Requirement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5E453C79-C571-44F3-8CF8-459CFF0E48BD}"/>
              </a:ext>
            </a:extLst>
          </p:cNvPr>
          <p:cNvSpPr/>
          <p:nvPr/>
        </p:nvSpPr>
        <p:spPr>
          <a:xfrm>
            <a:off x="6980147" y="6204452"/>
            <a:ext cx="3676479" cy="304001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762AB"/>
                </a:solidFill>
              </a:rPr>
              <a:t>Improvement Plan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0E3FE65-35DF-45F3-92B1-32D525F68A2A}"/>
              </a:ext>
            </a:extLst>
          </p:cNvPr>
          <p:cNvSpPr/>
          <p:nvPr/>
        </p:nvSpPr>
        <p:spPr>
          <a:xfrm>
            <a:off x="10806739" y="6008656"/>
            <a:ext cx="1257774" cy="695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June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2025</a:t>
            </a:r>
          </a:p>
        </p:txBody>
      </p:sp>
      <p:sp>
        <p:nvSpPr>
          <p:cNvPr id="40" name="Shape 85">
            <a:extLst>
              <a:ext uri="{FF2B5EF4-FFF2-40B4-BE49-F238E27FC236}">
                <a16:creationId xmlns:a16="http://schemas.microsoft.com/office/drawing/2014/main" id="{D019B43A-35B2-4354-90ED-B0A4AE70C809}"/>
              </a:ext>
            </a:extLst>
          </p:cNvPr>
          <p:cNvSpPr txBox="1">
            <a:spLocks/>
          </p:cNvSpPr>
          <p:nvPr/>
        </p:nvSpPr>
        <p:spPr bwMode="auto">
          <a:xfrm>
            <a:off x="2718512" y="5835731"/>
            <a:ext cx="1426663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AI Chatbot Phase I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41" name="Shape 85">
            <a:extLst>
              <a:ext uri="{FF2B5EF4-FFF2-40B4-BE49-F238E27FC236}">
                <a16:creationId xmlns:a16="http://schemas.microsoft.com/office/drawing/2014/main" id="{77362F00-9B2A-4D81-9515-871263FD9CF5}"/>
              </a:ext>
            </a:extLst>
          </p:cNvPr>
          <p:cNvSpPr txBox="1">
            <a:spLocks/>
          </p:cNvSpPr>
          <p:nvPr/>
        </p:nvSpPr>
        <p:spPr bwMode="auto">
          <a:xfrm>
            <a:off x="8076189" y="5835731"/>
            <a:ext cx="1426663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AI Chatbot Phase II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AFFC8F-1F98-4AB3-B7C6-20666030A363}"/>
              </a:ext>
            </a:extLst>
          </p:cNvPr>
          <p:cNvSpPr/>
          <p:nvPr/>
        </p:nvSpPr>
        <p:spPr>
          <a:xfrm>
            <a:off x="7459675" y="4486253"/>
            <a:ext cx="1003698" cy="97421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43" name="Shape 85">
            <a:extLst>
              <a:ext uri="{FF2B5EF4-FFF2-40B4-BE49-F238E27FC236}">
                <a16:creationId xmlns:a16="http://schemas.microsoft.com/office/drawing/2014/main" id="{EC10BB81-A620-4C07-98C3-F347580C8FDB}"/>
              </a:ext>
            </a:extLst>
          </p:cNvPr>
          <p:cNvSpPr txBox="1">
            <a:spLocks/>
          </p:cNvSpPr>
          <p:nvPr/>
        </p:nvSpPr>
        <p:spPr bwMode="auto">
          <a:xfrm>
            <a:off x="7459675" y="4823887"/>
            <a:ext cx="974052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6</a:t>
            </a: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.Sales Tool Guideline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51" name="Shape 85">
            <a:extLst>
              <a:ext uri="{FF2B5EF4-FFF2-40B4-BE49-F238E27FC236}">
                <a16:creationId xmlns:a16="http://schemas.microsoft.com/office/drawing/2014/main" id="{214890C4-8315-496B-9C01-2485B42E1F61}"/>
              </a:ext>
            </a:extLst>
          </p:cNvPr>
          <p:cNvSpPr txBox="1">
            <a:spLocks/>
          </p:cNvSpPr>
          <p:nvPr/>
        </p:nvSpPr>
        <p:spPr bwMode="auto">
          <a:xfrm>
            <a:off x="5892874" y="2389072"/>
            <a:ext cx="1503077" cy="108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ArchUp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dirty="0">
                <a:latin typeface="+mn-lt"/>
                <a:cs typeface="+mj-cs"/>
                <a:sym typeface="Calibri" pitchFamily="34" charset="0"/>
              </a:rPr>
              <a:t>Answer Accuracy 80-95%</a:t>
            </a:r>
            <a:endParaRPr lang="en-US" altLang="en-US" sz="1050" i="1" kern="0" dirty="0"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971CEE-5119-4718-A3A2-F5192083A971}"/>
              </a:ext>
            </a:extLst>
          </p:cNvPr>
          <p:cNvSpPr/>
          <p:nvPr/>
        </p:nvSpPr>
        <p:spPr>
          <a:xfrm rot="17721710" flipV="1">
            <a:off x="8184484" y="2516918"/>
            <a:ext cx="534203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1785EA-F822-487B-B455-4F37ACC129E2}"/>
              </a:ext>
            </a:extLst>
          </p:cNvPr>
          <p:cNvSpPr/>
          <p:nvPr/>
        </p:nvSpPr>
        <p:spPr>
          <a:xfrm rot="5400000" flipV="1">
            <a:off x="7589584" y="3993382"/>
            <a:ext cx="695469" cy="4841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928465-C26F-4666-9920-28D07B3FDFC8}"/>
              </a:ext>
            </a:extLst>
          </p:cNvPr>
          <p:cNvSpPr/>
          <p:nvPr/>
        </p:nvSpPr>
        <p:spPr>
          <a:xfrm rot="19993021" flipV="1">
            <a:off x="8636138" y="2878257"/>
            <a:ext cx="403504" cy="4849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E6B090E-2D08-42D7-BC8B-1C6DB5AFF3EB}"/>
              </a:ext>
            </a:extLst>
          </p:cNvPr>
          <p:cNvSpPr/>
          <p:nvPr/>
        </p:nvSpPr>
        <p:spPr>
          <a:xfrm rot="5400000" flipV="1">
            <a:off x="7593236" y="2393528"/>
            <a:ext cx="695469" cy="4841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4FE5E-AAE4-4010-953D-77A3C5789BF6}"/>
              </a:ext>
            </a:extLst>
          </p:cNvPr>
          <p:cNvSpPr/>
          <p:nvPr/>
        </p:nvSpPr>
        <p:spPr>
          <a:xfrm rot="980555" flipV="1">
            <a:off x="8632517" y="3293735"/>
            <a:ext cx="390180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hape 85">
            <a:extLst>
              <a:ext uri="{FF2B5EF4-FFF2-40B4-BE49-F238E27FC236}">
                <a16:creationId xmlns:a16="http://schemas.microsoft.com/office/drawing/2014/main" id="{0989F3A3-9745-476D-9C0A-2607B2218965}"/>
              </a:ext>
            </a:extLst>
          </p:cNvPr>
          <p:cNvSpPr txBox="1">
            <a:spLocks/>
          </p:cNvSpPr>
          <p:nvPr/>
        </p:nvSpPr>
        <p:spPr bwMode="auto">
          <a:xfrm>
            <a:off x="7530553" y="2904767"/>
            <a:ext cx="1001245" cy="622633"/>
          </a:xfrm>
          <a:prstGeom prst="rect">
            <a:avLst/>
          </a:prstGeom>
          <a:solidFill>
            <a:srgbClr val="D2E8FF"/>
          </a:solidFill>
          <a:ln>
            <a:solidFill>
              <a:schemeClr val="accent5"/>
            </a:solidFill>
          </a:ln>
          <a:extLst/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dirty="0">
                <a:latin typeface="+mn-lt"/>
                <a:cs typeface="+mj-cs"/>
                <a:sym typeface="Calibri" pitchFamily="34" charset="0"/>
              </a:rPr>
              <a:t>A</a:t>
            </a:r>
            <a:r>
              <a:rPr lang="en-US" altLang="en-US" sz="1100" i="1" kern="0" dirty="0">
                <a:latin typeface="+mn-lt"/>
                <a:cs typeface="+mj-cs"/>
                <a:sym typeface="Calibri" pitchFamily="34" charset="0"/>
              </a:rPr>
              <a:t>ppropriate Question</a:t>
            </a:r>
            <a:endParaRPr lang="en-US" altLang="en-US" sz="1050" i="1" kern="0" dirty="0"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101134-425B-44DB-A263-691E85E7207F}"/>
              </a:ext>
            </a:extLst>
          </p:cNvPr>
          <p:cNvSpPr/>
          <p:nvPr/>
        </p:nvSpPr>
        <p:spPr>
          <a:xfrm rot="5400000" flipV="1">
            <a:off x="6243868" y="4190967"/>
            <a:ext cx="818633" cy="4841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F4BAB0-B361-4969-8C5B-662B64D702DC}"/>
              </a:ext>
            </a:extLst>
          </p:cNvPr>
          <p:cNvSpPr/>
          <p:nvPr/>
        </p:nvSpPr>
        <p:spPr>
          <a:xfrm>
            <a:off x="5931749" y="2513920"/>
            <a:ext cx="1402950" cy="1361738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Shape 85">
            <a:extLst>
              <a:ext uri="{FF2B5EF4-FFF2-40B4-BE49-F238E27FC236}">
                <a16:creationId xmlns:a16="http://schemas.microsoft.com/office/drawing/2014/main" id="{68A8CE34-2478-4C5D-AF31-E0C86878CB5B}"/>
              </a:ext>
            </a:extLst>
          </p:cNvPr>
          <p:cNvSpPr txBox="1">
            <a:spLocks/>
          </p:cNvSpPr>
          <p:nvPr/>
        </p:nvSpPr>
        <p:spPr bwMode="auto">
          <a:xfrm>
            <a:off x="5797829" y="3014288"/>
            <a:ext cx="1651164" cy="4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6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AI Chatbot</a:t>
            </a:r>
            <a:endParaRPr lang="en-US" altLang="en-US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49" name="Shape 85">
            <a:extLst>
              <a:ext uri="{FF2B5EF4-FFF2-40B4-BE49-F238E27FC236}">
                <a16:creationId xmlns:a16="http://schemas.microsoft.com/office/drawing/2014/main" id="{2D740855-F275-445A-A1B3-2EFE43B8ADED}"/>
              </a:ext>
            </a:extLst>
          </p:cNvPr>
          <p:cNvSpPr txBox="1">
            <a:spLocks/>
          </p:cNvSpPr>
          <p:nvPr/>
        </p:nvSpPr>
        <p:spPr bwMode="auto">
          <a:xfrm>
            <a:off x="6105512" y="4011396"/>
            <a:ext cx="1055424" cy="464636"/>
          </a:xfrm>
          <a:prstGeom prst="rect">
            <a:avLst/>
          </a:prstGeom>
          <a:solidFill>
            <a:srgbClr val="D2E8FF"/>
          </a:solidFill>
          <a:ln w="9525">
            <a:solidFill>
              <a:schemeClr val="accent5"/>
            </a:solidFill>
            <a:miter lim="800000"/>
            <a:headEnd/>
            <a:tailEnd/>
          </a:ln>
          <a:extLst/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latin typeface="+mn-lt"/>
                <a:cs typeface="+mj-cs"/>
                <a:sym typeface="Calibri" pitchFamily="34" charset="0"/>
              </a:rPr>
              <a:t>Inappropriate Question</a:t>
            </a:r>
            <a:endParaRPr lang="en-US" altLang="en-US" sz="1050" i="1" kern="0" dirty="0"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EE8838B-EC52-4591-BB40-E7F4F24085E8}"/>
              </a:ext>
            </a:extLst>
          </p:cNvPr>
          <p:cNvSpPr/>
          <p:nvPr/>
        </p:nvSpPr>
        <p:spPr>
          <a:xfrm>
            <a:off x="6168469" y="4620069"/>
            <a:ext cx="1003698" cy="97421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48" name="Shape 85">
            <a:extLst>
              <a:ext uri="{FF2B5EF4-FFF2-40B4-BE49-F238E27FC236}">
                <a16:creationId xmlns:a16="http://schemas.microsoft.com/office/drawing/2014/main" id="{A2ABDEA9-646B-42E5-90B4-E0E6A862ECC5}"/>
              </a:ext>
            </a:extLst>
          </p:cNvPr>
          <p:cNvSpPr txBox="1">
            <a:spLocks/>
          </p:cNvSpPr>
          <p:nvPr/>
        </p:nvSpPr>
        <p:spPr bwMode="auto">
          <a:xfrm>
            <a:off x="6183292" y="4945696"/>
            <a:ext cx="974052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sz="1100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7</a:t>
            </a:r>
            <a:r>
              <a:rPr lang="en-US" altLang="en-US" sz="1100" i="1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. Business Answer</a:t>
            </a:r>
            <a:endParaRPr lang="en-US" altLang="en-US" sz="105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8527EC-B8D9-4E18-B872-422161B749C8}"/>
              </a:ext>
            </a:extLst>
          </p:cNvPr>
          <p:cNvSpPr/>
          <p:nvPr/>
        </p:nvSpPr>
        <p:spPr>
          <a:xfrm>
            <a:off x="8244221" y="984612"/>
            <a:ext cx="25782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+mn-lt"/>
              </a:rPr>
              <a:t>Period, Sum assured, Benefit, Product Comparison.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13866A-4BE9-4A33-AEB0-8459A97C89BF}"/>
              </a:ext>
            </a:extLst>
          </p:cNvPr>
          <p:cNvSpPr/>
          <p:nvPr/>
        </p:nvSpPr>
        <p:spPr>
          <a:xfrm>
            <a:off x="10096934" y="2165068"/>
            <a:ext cx="15685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+mn-lt"/>
              </a:rPr>
              <a:t>Freelook Right &amp; Process.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55B19F-4C9D-4E67-A48C-AB84DF516531}"/>
              </a:ext>
            </a:extLst>
          </p:cNvPr>
          <p:cNvSpPr/>
          <p:nvPr/>
        </p:nvSpPr>
        <p:spPr>
          <a:xfrm>
            <a:off x="8382924" y="5135603"/>
            <a:ext cx="2571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+mn-lt"/>
              </a:rPr>
              <a:t>How to do e-KYC, e-Submission process, e-CTF &amp; e-Reject Process.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9083C0-9CDC-422C-863C-4C59A385ADC6}"/>
              </a:ext>
            </a:extLst>
          </p:cNvPr>
          <p:cNvSpPr/>
          <p:nvPr/>
        </p:nvSpPr>
        <p:spPr>
          <a:xfrm>
            <a:off x="9567666" y="4260344"/>
            <a:ext cx="1568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+mn-lt"/>
              </a:rPr>
              <a:t>Bank’s Information such as bank counter payment.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800756-7CCF-496A-B45C-AB88877DC813}"/>
              </a:ext>
            </a:extLst>
          </p:cNvPr>
          <p:cNvSpPr/>
          <p:nvPr/>
        </p:nvSpPr>
        <p:spPr>
          <a:xfrm>
            <a:off x="10106120" y="3214917"/>
            <a:ext cx="1568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+mn-lt"/>
              </a:rPr>
              <a:t>Changing Beneficiary.</a:t>
            </a:r>
          </a:p>
          <a:p>
            <a:r>
              <a:rPr lang="en-US" sz="800" i="1" dirty="0">
                <a:solidFill>
                  <a:schemeClr val="accent5"/>
                </a:solidFill>
                <a:latin typeface="+mn-lt"/>
              </a:rPr>
              <a:t>Register DD, CC.</a:t>
            </a:r>
          </a:p>
        </p:txBody>
      </p:sp>
      <p:sp>
        <p:nvSpPr>
          <p:cNvPr id="53" name="Shape 85">
            <a:extLst>
              <a:ext uri="{FF2B5EF4-FFF2-40B4-BE49-F238E27FC236}">
                <a16:creationId xmlns:a16="http://schemas.microsoft.com/office/drawing/2014/main" id="{335C0D2A-C51E-475A-ABF8-F506A20F0C8E}"/>
              </a:ext>
            </a:extLst>
          </p:cNvPr>
          <p:cNvSpPr txBox="1">
            <a:spLocks/>
          </p:cNvSpPr>
          <p:nvPr/>
        </p:nvSpPr>
        <p:spPr bwMode="auto">
          <a:xfrm>
            <a:off x="5720989" y="949551"/>
            <a:ext cx="1233380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i="1" kern="0" dirty="0">
                <a:latin typeface="+mn-lt"/>
                <a:cs typeface="+mj-cs"/>
                <a:sym typeface="Calibri" pitchFamily="34" charset="0"/>
              </a:rPr>
              <a:t>Scope of AI</a:t>
            </a:r>
            <a:endParaRPr lang="en-US" altLang="en-US" sz="1200" i="1" kern="0" dirty="0"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56" name="Shape 85">
            <a:extLst>
              <a:ext uri="{FF2B5EF4-FFF2-40B4-BE49-F238E27FC236}">
                <a16:creationId xmlns:a16="http://schemas.microsoft.com/office/drawing/2014/main" id="{0BA98FFD-CD4A-4B05-9902-F7B9966B612C}"/>
              </a:ext>
            </a:extLst>
          </p:cNvPr>
          <p:cNvSpPr txBox="1">
            <a:spLocks/>
          </p:cNvSpPr>
          <p:nvPr/>
        </p:nvSpPr>
        <p:spPr bwMode="auto">
          <a:xfrm>
            <a:off x="70978" y="5674247"/>
            <a:ext cx="1587836" cy="31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ts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eaLnBrk="0" fontAlgn="base" hangingPunct="0">
              <a:spcBef>
                <a:spcPts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eaLnBrk="1" hangingPunct="1">
              <a:spcBef>
                <a:spcPct val="0"/>
              </a:spcBef>
              <a:buClr>
                <a:srgbClr val="0058A8"/>
              </a:buClr>
              <a:buSzPct val="25000"/>
              <a:defRPr/>
            </a:pPr>
            <a:r>
              <a:rPr lang="en-US" altLang="en-US" i="1" kern="0" dirty="0">
                <a:solidFill>
                  <a:schemeClr val="bg1"/>
                </a:solidFill>
                <a:latin typeface="+mn-lt"/>
                <a:cs typeface="+mj-cs"/>
                <a:sym typeface="Calibri" pitchFamily="34" charset="0"/>
              </a:rPr>
              <a:t>Timeline</a:t>
            </a:r>
            <a:endParaRPr lang="en-US" altLang="en-US" sz="1200" i="1" kern="0" dirty="0">
              <a:solidFill>
                <a:schemeClr val="bg1"/>
              </a:solidFill>
              <a:latin typeface="+mn-lt"/>
              <a:cs typeface="+mj-cs"/>
              <a:sym typeface="Calibr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393222-FC64-4FB7-88D4-454254501876}"/>
              </a:ext>
            </a:extLst>
          </p:cNvPr>
          <p:cNvSpPr/>
          <p:nvPr/>
        </p:nvSpPr>
        <p:spPr>
          <a:xfrm>
            <a:off x="9356013" y="1432524"/>
            <a:ext cx="25782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+mn-lt"/>
              </a:rPr>
              <a:t>Sales process, UW guideline, Non-med limit rate.</a:t>
            </a:r>
          </a:p>
        </p:txBody>
      </p:sp>
    </p:spTree>
    <p:extLst>
      <p:ext uri="{BB962C8B-B14F-4D97-AF65-F5344CB8AC3E}">
        <p14:creationId xmlns:p14="http://schemas.microsoft.com/office/powerpoint/2010/main" val="16946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F0ADC79B-D441-4E6A-97F1-C9D4CAD0E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848530"/>
          <a:ext cx="12192000" cy="6009470"/>
        </p:xfrm>
        <a:graphic>
          <a:graphicData uri="http://schemas.openxmlformats.org/drawingml/2006/table">
            <a:tbl>
              <a:tblPr firstRow="1" bandRow="1">
                <a:tableStyleId>{B6CBA1DE-1D85-4ED4-B16B-4274E8DD8A6B}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085685993"/>
                    </a:ext>
                  </a:extLst>
                </a:gridCol>
              </a:tblGrid>
              <a:tr h="6009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24000">
                          <a:schemeClr val="accent1">
                            <a:lumMod val="40000"/>
                            <a:lumOff val="60000"/>
                          </a:schemeClr>
                        </a:gs>
                        <a:gs pos="90000">
                          <a:srgbClr val="0070C0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5596601"/>
                  </a:ext>
                </a:extLst>
              </a:tr>
            </a:tbl>
          </a:graphicData>
        </a:graphic>
      </p:graphicFrame>
      <p:sp>
        <p:nvSpPr>
          <p:cNvPr id="145" name="Google Shape;145;g289e59d16c9_0_1266"/>
          <p:cNvSpPr txBox="1"/>
          <p:nvPr/>
        </p:nvSpPr>
        <p:spPr>
          <a:xfrm>
            <a:off x="254525" y="132356"/>
            <a:ext cx="8210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AI Chatbot : Input &amp; Output Example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2D675-ACAF-4DC9-90C1-47A8070BE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" y="1051560"/>
            <a:ext cx="117271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/>
        </p:nvSpPr>
        <p:spPr>
          <a:xfrm>
            <a:off x="1990627" y="3429000"/>
            <a:ext cx="8210746" cy="5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0068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181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Quattrocento Sans</vt:lpstr>
      <vt:lpstr>Simple Light</vt:lpstr>
      <vt:lpstr>Office Theme</vt:lpstr>
      <vt:lpstr>DFL Roadmap : AI Chatbot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Projects for Budget Approval  Enhance Digital Sales Tool System(DFL) Thai Life Partnership Group</dc:title>
  <dc:creator>Songyos Kungsadalpipob</dc:creator>
  <cp:lastModifiedBy>Sretsin Sungsri-in</cp:lastModifiedBy>
  <cp:revision>472</cp:revision>
  <dcterms:modified xsi:type="dcterms:W3CDTF">2024-06-21T08:15:26Z</dcterms:modified>
</cp:coreProperties>
</file>