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24" r:id="rId2"/>
    <p:sldId id="321" r:id="rId3"/>
    <p:sldId id="325" r:id="rId4"/>
    <p:sldId id="327" r:id="rId5"/>
    <p:sldId id="328" r:id="rId6"/>
    <p:sldId id="332" r:id="rId7"/>
    <p:sldId id="331" r:id="rId8"/>
    <p:sldId id="329" r:id="rId9"/>
    <p:sldId id="333" r:id="rId10"/>
    <p:sldId id="335" r:id="rId1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c" initials="dc" lastIdx="31" clrIdx="0"/>
  <p:cmAuthor id="1" name="$Galichet" initials="$" lastIdx="1" clrIdx="1"/>
  <p:cmAuthor id="2" name="Jacquet Philippe" initials="JP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8" autoAdjust="0"/>
    <p:restoredTop sz="97354" autoAdjust="0"/>
  </p:normalViewPr>
  <p:slideViewPr>
    <p:cSldViewPr>
      <p:cViewPr>
        <p:scale>
          <a:sx n="75" d="100"/>
          <a:sy n="75" d="100"/>
        </p:scale>
        <p:origin x="-1182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"/>
    </p:cViewPr>
  </p:sorterViewPr>
  <p:notesViewPr>
    <p:cSldViewPr>
      <p:cViewPr varScale="1">
        <p:scale>
          <a:sx n="54" d="100"/>
          <a:sy n="54" d="100"/>
        </p:scale>
        <p:origin x="-190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B5ECB63-536A-4392-8F01-430B8DE8A6AC}" type="datetimeFigureOut">
              <a:rPr lang="fr-FR"/>
              <a:pPr>
                <a:defRPr/>
              </a:pPr>
              <a:t>10/10/2014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63BE0C5-42FF-4CB4-8992-86E0D61CE7F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887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BB17515B-591D-4E48-935C-296239CB931D}" type="datetimeFigureOut">
              <a:rPr lang="fr-FR"/>
              <a:pPr>
                <a:defRPr/>
              </a:pPr>
              <a:t>10/10/2014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A1EEF835-D4D8-4C11-BB37-27E80C2B4B0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06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EF835-D4D8-4C11-BB37-27E80C2B4B06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57223" y="142875"/>
            <a:ext cx="7643867" cy="1143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u="none"/>
          </a:p>
        </p:txBody>
      </p:sp>
      <p:sp>
        <p:nvSpPr>
          <p:cNvPr id="6" name="ZoneTexte 5"/>
          <p:cNvSpPr txBox="1"/>
          <p:nvPr userDrawn="1"/>
        </p:nvSpPr>
        <p:spPr>
          <a:xfrm>
            <a:off x="0" y="6550025"/>
            <a:ext cx="179408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u="none" dirty="0" smtClean="0">
                <a:latin typeface="Comic Sans MS" pitchFamily="66" charset="0"/>
              </a:rPr>
              <a:t>Philippe JACQUET</a:t>
            </a:r>
            <a:endParaRPr lang="fr-FR" sz="1400" b="1" u="none" dirty="0">
              <a:latin typeface="Comic Sans MS" pitchFamily="66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/>
          <a:lstStyle>
            <a:lvl1pPr>
              <a:defRPr sz="3600" b="1">
                <a:latin typeface="Comic Sans MS" pitchFamily="66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>
            <a:lvl1pPr algn="just">
              <a:buClr>
                <a:srgbClr val="FF0000"/>
              </a:buClr>
              <a:buFont typeface="Wingdings" pitchFamily="2" charset="2"/>
              <a:buChar char="q"/>
              <a:defRPr sz="1800" b="1">
                <a:latin typeface="Comic Sans MS" pitchFamily="66" charset="0"/>
              </a:defRPr>
            </a:lvl1pPr>
            <a:lvl2pPr algn="just">
              <a:defRPr sz="1800" b="1">
                <a:latin typeface="Comic Sans MS" pitchFamily="66" charset="0"/>
              </a:defRPr>
            </a:lvl2pPr>
            <a:lvl3pPr algn="just">
              <a:defRPr sz="1800" b="1">
                <a:latin typeface="Comic Sans MS" pitchFamily="66" charset="0"/>
              </a:defRPr>
            </a:lvl3pPr>
            <a:lvl4pPr algn="just">
              <a:defRPr sz="1800" b="1">
                <a:latin typeface="Comic Sans MS" pitchFamily="66" charset="0"/>
              </a:defRPr>
            </a:lvl4pPr>
            <a:lvl5pPr algn="just">
              <a:defRPr sz="1800" b="1">
                <a:latin typeface="Comic Sans MS" pitchFamily="66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8" name="Picture 3" descr="C:\Documents and Settings\$AdminLocal\Bureau\RAY207\Presentations\logo_cnam.gi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-232359" y="232359"/>
            <a:ext cx="1121648" cy="65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 u="none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fr-FR" dirty="0" smtClean="0"/>
              <a:t>Philippe JACQUET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CA725D4-BD1D-4265-9F7B-D422210F838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wmf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Réact</a:t>
            </a:r>
            <a:r>
              <a:rPr lang="fr-FR" dirty="0" smtClean="0"/>
              <a:t>. </a:t>
            </a:r>
            <a:r>
              <a:rPr lang="fr-FR" dirty="0" err="1" smtClean="0"/>
              <a:t>Nucl</a:t>
            </a:r>
            <a:r>
              <a:rPr lang="fr-FR" dirty="0" smtClean="0"/>
              <a:t>. - Codes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457200" y="2071678"/>
            <a:ext cx="8229600" cy="4054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Philippe JACQUET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Ingénieur Consultant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ALTRAN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2, rue Paul </a:t>
            </a:r>
            <a:r>
              <a:rPr kumimoji="0" lang="fr-F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Dautier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lang="fr-FR" sz="2400" b="1" u="none" dirty="0" smtClean="0">
                <a:latin typeface="Comic Sans MS" pitchFamily="66" charset="0"/>
              </a:rPr>
              <a:t>78457 Vélizy-Villacoublay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philippe</a:t>
            </a:r>
            <a:r>
              <a:rPr lang="fr-FR" sz="2400" b="1" u="none" dirty="0" smtClean="0">
                <a:latin typeface="Comic Sans MS" pitchFamily="66" charset="0"/>
              </a:rPr>
              <a:t>.jacquet</a:t>
            </a: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@altran.com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Contrôle du réacteur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8748464" cy="5311492"/>
          </a:xfrm>
        </p:spPr>
        <p:txBody>
          <a:bodyPr/>
          <a:lstStyle/>
          <a:p>
            <a:pPr marL="342900" lvl="1" indent="-342900">
              <a:buClr>
                <a:srgbClr val="FF0000"/>
              </a:buClr>
              <a:buFont typeface="Wingdings" pitchFamily="2" charset="2"/>
              <a:buChar char="q"/>
            </a:pPr>
            <a:r>
              <a:rPr lang="fr-FR" dirty="0" smtClean="0"/>
              <a:t>Efficacité </a:t>
            </a:r>
            <a:r>
              <a:rPr lang="fr-FR" dirty="0"/>
              <a:t>du </a:t>
            </a:r>
            <a:r>
              <a:rPr lang="fr-FR" dirty="0" smtClean="0"/>
              <a:t>bore</a:t>
            </a:r>
            <a:endParaRPr lang="fr-FR" dirty="0"/>
          </a:p>
          <a:p>
            <a:pPr marL="349250" lvl="1"/>
            <a:r>
              <a:rPr lang="fr-FR" dirty="0"/>
              <a:t>Dans le cas des REP, le contrôle de la réactivité est aussi assuré par ajustement de la concentration en acide borique enrichi en B10 dans le circuit primaire</a:t>
            </a:r>
          </a:p>
          <a:p>
            <a:pPr marL="349250" lvl="1"/>
            <a:r>
              <a:rPr lang="fr-FR" dirty="0"/>
              <a:t>Moins « souple » que les barres, la principale utilisation du bore primaire est la compensation de la perte de réactivité au cours de l’épuisement du combustible par dilution du primaire avec de l’eau « claire »</a:t>
            </a:r>
          </a:p>
          <a:p>
            <a:pPr marL="349250" lvl="1"/>
            <a:r>
              <a:rPr lang="fr-FR" dirty="0"/>
              <a:t>La fin d’un cycle de rechargement est donc défini par une concentration </a:t>
            </a:r>
            <a:r>
              <a:rPr lang="fr-FR" dirty="0" smtClean="0"/>
              <a:t>en bore nulle</a:t>
            </a:r>
          </a:p>
          <a:p>
            <a:pPr marL="349250" lvl="1">
              <a:buClr>
                <a:srgbClr val="FF0000"/>
              </a:buClr>
            </a:pPr>
            <a:r>
              <a:rPr lang="fr-FR" dirty="0"/>
              <a:t>L’efficacité du Bore typique est de : -10 </a:t>
            </a:r>
            <a:r>
              <a:rPr lang="fr-FR" dirty="0" err="1"/>
              <a:t>pcm</a:t>
            </a:r>
            <a:r>
              <a:rPr lang="fr-FR" dirty="0"/>
              <a:t>/ppm</a:t>
            </a:r>
          </a:p>
          <a:p>
            <a:pPr marL="0" indent="-336550"/>
            <a:r>
              <a:rPr lang="fr-FR" dirty="0"/>
              <a:t>La coefficient </a:t>
            </a:r>
            <a:r>
              <a:rPr lang="fr-FR" dirty="0" smtClean="0"/>
              <a:t>Densité-Modérateur (</a:t>
            </a:r>
            <a:r>
              <a:rPr lang="fr-FR" dirty="0" err="1" smtClean="0"/>
              <a:t>pcm</a:t>
            </a:r>
            <a:r>
              <a:rPr lang="fr-FR" dirty="0" smtClean="0"/>
              <a:t>/(g/cm</a:t>
            </a:r>
            <a:r>
              <a:rPr lang="fr-FR" baseline="30000" dirty="0" smtClean="0"/>
              <a:t>3</a:t>
            </a:r>
            <a:r>
              <a:rPr lang="fr-FR" dirty="0" smtClean="0"/>
              <a:t>)) et Température-Modérateur (</a:t>
            </a:r>
            <a:r>
              <a:rPr lang="fr-FR" dirty="0" err="1" smtClean="0"/>
              <a:t>pcm</a:t>
            </a:r>
            <a:r>
              <a:rPr lang="fr-FR" dirty="0" smtClean="0"/>
              <a:t>/°C)</a:t>
            </a:r>
            <a:endParaRPr lang="fr-FR" dirty="0"/>
          </a:p>
          <a:p>
            <a:pPr marL="349250" lvl="1"/>
            <a:r>
              <a:rPr lang="fr-FR" dirty="0"/>
              <a:t>La concentration en bore est </a:t>
            </a:r>
            <a:r>
              <a:rPr lang="fr-FR" dirty="0" smtClean="0"/>
              <a:t>maximale </a:t>
            </a:r>
            <a:r>
              <a:rPr lang="fr-FR" dirty="0"/>
              <a:t>en début de cycle</a:t>
            </a:r>
          </a:p>
          <a:p>
            <a:pPr marL="349250" lvl="1"/>
            <a:r>
              <a:rPr lang="fr-FR" dirty="0"/>
              <a:t>Attention : au cours d’un échauffement, la dilatation de l’eau conduit à une diminution de la quantité de bore dans le cœur analogue à une dilution, compensant l’effet modérateur</a:t>
            </a:r>
          </a:p>
          <a:p>
            <a:pPr marL="349250" lvl="1"/>
            <a:r>
              <a:rPr lang="fr-FR" dirty="0"/>
              <a:t>Le coefficient </a:t>
            </a:r>
            <a:r>
              <a:rPr lang="fr-FR" dirty="0" smtClean="0"/>
              <a:t>Densité-Modérateur en </a:t>
            </a:r>
            <a:r>
              <a:rPr lang="fr-FR" dirty="0" err="1" smtClean="0"/>
              <a:t>pcm</a:t>
            </a:r>
            <a:r>
              <a:rPr lang="fr-FR" dirty="0" smtClean="0"/>
              <a:t>/°C doit toujours être négatif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6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des 1</a:t>
            </a:r>
            <a:r>
              <a:rPr lang="fr-FR" baseline="30000" dirty="0" smtClean="0"/>
              <a:t>ère</a:t>
            </a:r>
            <a:r>
              <a:rPr lang="fr-FR" dirty="0" smtClean="0"/>
              <a:t> séances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4952022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	I. Démarrage</a:t>
            </a:r>
          </a:p>
          <a:p>
            <a:pPr lvl="1">
              <a:buFont typeface="+mj-lt"/>
              <a:buAutoNum type="arabicPeriod"/>
            </a:pPr>
            <a:r>
              <a:rPr lang="fr-FR" dirty="0" smtClean="0"/>
              <a:t>Programme des séances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 smtClean="0"/>
              <a:t>Intro. au cours de codes appliqués à l’étude des réacteurs nucléaires</a:t>
            </a:r>
          </a:p>
          <a:p>
            <a:pPr lvl="1">
              <a:buFont typeface="+mj-lt"/>
              <a:buAutoNum type="arabicPeriod"/>
            </a:pPr>
            <a:r>
              <a:rPr lang="fr-FR" dirty="0" smtClean="0"/>
              <a:t>Prise en main de deux codes de neutronique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solidFill>
                  <a:srgbClr val="C00000"/>
                </a:solidFill>
              </a:rPr>
              <a:t>II. Physique du cœur : Echelle assemblage</a:t>
            </a:r>
          </a:p>
          <a:p>
            <a:pPr lvl="1">
              <a:buFont typeface="+mj-lt"/>
              <a:buAutoNum type="arabicPeriod"/>
            </a:pPr>
            <a:r>
              <a:rPr lang="fr-FR" dirty="0" smtClean="0">
                <a:solidFill>
                  <a:srgbClr val="C00000"/>
                </a:solidFill>
              </a:rPr>
              <a:t>Grandeurs usuelles caractéristiques de la neutronique</a:t>
            </a:r>
            <a:endParaRPr lang="fr-FR" dirty="0">
              <a:solidFill>
                <a:srgbClr val="C00000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fr-FR" dirty="0">
                <a:solidFill>
                  <a:srgbClr val="C00000"/>
                </a:solidFill>
              </a:rPr>
              <a:t>Grandeurs usuelles caractéristiques de la </a:t>
            </a:r>
            <a:r>
              <a:rPr lang="fr-FR" dirty="0" smtClean="0">
                <a:solidFill>
                  <a:srgbClr val="C00000"/>
                </a:solidFill>
              </a:rPr>
              <a:t>physique des réacteurs</a:t>
            </a:r>
            <a:endParaRPr lang="fr-FR" dirty="0">
              <a:solidFill>
                <a:srgbClr val="C00000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fr-FR" dirty="0" smtClean="0">
                <a:solidFill>
                  <a:srgbClr val="C00000"/>
                </a:solidFill>
              </a:rPr>
              <a:t>Comparaison Déterministe / Stochastique</a:t>
            </a:r>
            <a:endParaRPr lang="fr-FR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fr-FR" dirty="0" smtClean="0"/>
              <a:t>	III. </a:t>
            </a:r>
            <a:r>
              <a:rPr lang="fr-FR" dirty="0"/>
              <a:t>Physique du cœur : </a:t>
            </a:r>
            <a:r>
              <a:rPr lang="fr-FR" dirty="0" smtClean="0"/>
              <a:t>Echelle cœur de réacteur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 smtClean="0"/>
              <a:t>Grandeurs </a:t>
            </a:r>
            <a:r>
              <a:rPr lang="fr-FR" dirty="0"/>
              <a:t>usuelles </a:t>
            </a:r>
            <a:r>
              <a:rPr lang="fr-FR" dirty="0" smtClean="0"/>
              <a:t>caractéristiques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 smtClean="0"/>
              <a:t>Notions de dimensionnement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/>
              <a:t>Comparaison Déterministe / Stochastique</a:t>
            </a:r>
          </a:p>
          <a:p>
            <a:pPr>
              <a:buNone/>
            </a:pPr>
            <a:r>
              <a:rPr lang="fr-FR" dirty="0" smtClean="0"/>
              <a:t>	IV. Etude pratique d’un cœur de réacteur (Projet Noté)</a:t>
            </a:r>
          </a:p>
          <a:p>
            <a:pPr lvl="1">
              <a:buFont typeface="+mj-lt"/>
              <a:buAutoNum type="arabicPeriod"/>
            </a:pPr>
            <a:r>
              <a:rPr lang="fr-FR" dirty="0"/>
              <a:t>Dimensionnement « monocritère » et « multicritère »</a:t>
            </a:r>
          </a:p>
          <a:p>
            <a:pPr lvl="1">
              <a:buFont typeface="+mj-lt"/>
              <a:buAutoNum type="arabicPeriod"/>
            </a:pPr>
            <a:r>
              <a:rPr lang="fr-FR" dirty="0"/>
              <a:t>Comparaison Déterministe / Stochastique</a:t>
            </a:r>
          </a:p>
          <a:p>
            <a:pPr>
              <a:buNone/>
            </a:pP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L’échelle « Assemblage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1ère </a:t>
            </a:r>
            <a:r>
              <a:rPr lang="fr-FR" dirty="0"/>
              <a:t>étape d'un schéma </a:t>
            </a:r>
            <a:r>
              <a:rPr lang="fr-FR" dirty="0" smtClean="0"/>
              <a:t>de calcul à </a:t>
            </a:r>
            <a:r>
              <a:rPr lang="fr-FR" dirty="0"/>
              <a:t>deux niveaux</a:t>
            </a:r>
          </a:p>
          <a:p>
            <a:pPr marL="457200" lvl="1" indent="0">
              <a:buNone/>
            </a:pPr>
            <a:r>
              <a:rPr lang="fr-FR" dirty="0" smtClean="0"/>
              <a:t>Modélisation fine, en particulier </a:t>
            </a:r>
            <a:r>
              <a:rPr lang="fr-FR" dirty="0"/>
              <a:t>des </a:t>
            </a:r>
            <a:r>
              <a:rPr lang="fr-FR" dirty="0" smtClean="0"/>
              <a:t>crayons, avec:</a:t>
            </a:r>
          </a:p>
          <a:p>
            <a:pPr lvl="1"/>
            <a:r>
              <a:rPr lang="fr-FR" dirty="0" smtClean="0"/>
              <a:t>des </a:t>
            </a:r>
            <a:r>
              <a:rPr lang="fr-FR" dirty="0"/>
              <a:t>conditions limites de répétition </a:t>
            </a:r>
            <a:r>
              <a:rPr lang="fr-FR" dirty="0" smtClean="0"/>
              <a:t>infinie</a:t>
            </a:r>
          </a:p>
          <a:p>
            <a:pPr lvl="1"/>
            <a:r>
              <a:rPr lang="fr-FR" dirty="0" smtClean="0"/>
              <a:t>une </a:t>
            </a:r>
            <a:r>
              <a:rPr lang="fr-FR" dirty="0"/>
              <a:t>modélisation approchée des fuites axiales et </a:t>
            </a:r>
            <a:r>
              <a:rPr lang="fr-FR" dirty="0" smtClean="0"/>
              <a:t>radiales</a:t>
            </a:r>
          </a:p>
          <a:p>
            <a:pPr lvl="1"/>
            <a:r>
              <a:rPr lang="fr-FR" dirty="0" smtClean="0"/>
              <a:t>une </a:t>
            </a:r>
            <a:r>
              <a:rPr lang="fr-FR" dirty="0"/>
              <a:t>modélisation de l’autoprotection </a:t>
            </a:r>
            <a:r>
              <a:rPr lang="fr-FR" dirty="0" smtClean="0"/>
              <a:t>avec un fin découpage énergétique</a:t>
            </a:r>
            <a:endParaRPr lang="fr-FR" dirty="0"/>
          </a:p>
          <a:p>
            <a:r>
              <a:rPr lang="fr-FR" dirty="0" smtClean="0"/>
              <a:t>On parle de « Calcul Cellule »</a:t>
            </a:r>
          </a:p>
          <a:p>
            <a:pPr lvl="1"/>
            <a:r>
              <a:rPr lang="fr-FR" dirty="0" smtClean="0"/>
              <a:t>Cellule 0D « homogène » pour les milieux </a:t>
            </a:r>
            <a:r>
              <a:rPr lang="fr-FR" dirty="0"/>
              <a:t>non fissiles </a:t>
            </a:r>
            <a:r>
              <a:rPr lang="fr-FR" dirty="0" smtClean="0"/>
              <a:t>peu </a:t>
            </a:r>
            <a:r>
              <a:rPr lang="fr-FR" dirty="0"/>
              <a:t>importants dans la neutronique du </a:t>
            </a:r>
            <a:r>
              <a:rPr lang="fr-FR" dirty="0" smtClean="0"/>
              <a:t>cœur (réflecteur, </a:t>
            </a:r>
            <a:r>
              <a:rPr lang="fr-FR" dirty="0"/>
              <a:t>protection, </a:t>
            </a:r>
            <a:r>
              <a:rPr lang="fr-FR" dirty="0" err="1" smtClean="0"/>
              <a:t>etc</a:t>
            </a:r>
            <a:r>
              <a:rPr lang="fr-FR" dirty="0" smtClean="0"/>
              <a:t>), ou encore pour effectuer des calculs rapides exploratoires</a:t>
            </a:r>
          </a:p>
          <a:p>
            <a:pPr lvl="1"/>
            <a:r>
              <a:rPr lang="fr-FR" dirty="0" smtClean="0"/>
              <a:t>Cellule 1D « tube » : permet la modélisation d’une maille d’un réseau d’assemblage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532" y="4907250"/>
            <a:ext cx="1816577" cy="16561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6" name="Ellipse 5"/>
          <p:cNvSpPr/>
          <p:nvPr/>
        </p:nvSpPr>
        <p:spPr>
          <a:xfrm>
            <a:off x="2020279" y="5555322"/>
            <a:ext cx="497397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eur droit avec flèche 7"/>
          <p:cNvCxnSpPr>
            <a:stCxn id="6" idx="6"/>
          </p:cNvCxnSpPr>
          <p:nvPr/>
        </p:nvCxnSpPr>
        <p:spPr>
          <a:xfrm>
            <a:off x="2517676" y="5735342"/>
            <a:ext cx="2543981" cy="189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5292080" y="4956218"/>
            <a:ext cx="1728192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5652120" y="5330570"/>
            <a:ext cx="1008112" cy="10081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5796136" y="5474586"/>
            <a:ext cx="720080" cy="7200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eur droit 13"/>
          <p:cNvCxnSpPr/>
          <p:nvPr/>
        </p:nvCxnSpPr>
        <p:spPr>
          <a:xfrm flipV="1">
            <a:off x="6266284" y="5085185"/>
            <a:ext cx="1042020" cy="643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7308304" y="5085184"/>
            <a:ext cx="42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754118" y="4898886"/>
            <a:ext cx="116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 smtClean="0"/>
              <a:t>Pastille</a:t>
            </a:r>
            <a:endParaRPr lang="en-US" u="none" dirty="0"/>
          </a:p>
        </p:txBody>
      </p:sp>
      <p:sp>
        <p:nvSpPr>
          <p:cNvPr id="21" name="Ellipse 20"/>
          <p:cNvSpPr/>
          <p:nvPr/>
        </p:nvSpPr>
        <p:spPr>
          <a:xfrm>
            <a:off x="6046068" y="5729064"/>
            <a:ext cx="220216" cy="220216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6444208" y="5521425"/>
            <a:ext cx="1042020" cy="643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7486228" y="5521424"/>
            <a:ext cx="42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7932042" y="5335126"/>
            <a:ext cx="116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 err="1" smtClean="0"/>
              <a:t>Gaine</a:t>
            </a:r>
            <a:endParaRPr lang="en-US" u="none" dirty="0"/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6372200" y="5919555"/>
            <a:ext cx="1042020" cy="643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7414220" y="5919554"/>
            <a:ext cx="42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7860034" y="5733256"/>
            <a:ext cx="116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 smtClean="0"/>
              <a:t>Eau</a:t>
            </a:r>
            <a:endParaRPr lang="en-US" u="none" dirty="0"/>
          </a:p>
        </p:txBody>
      </p:sp>
      <p:cxnSp>
        <p:nvCxnSpPr>
          <p:cNvPr id="31" name="Connecteur droit 30"/>
          <p:cNvCxnSpPr/>
          <p:nvPr/>
        </p:nvCxnSpPr>
        <p:spPr>
          <a:xfrm flipV="1">
            <a:off x="2517676" y="4767427"/>
            <a:ext cx="1042020" cy="643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3559696" y="4767426"/>
            <a:ext cx="42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4005510" y="4581128"/>
            <a:ext cx="1502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 smtClean="0"/>
              <a:t>Assemblage</a:t>
            </a:r>
          </a:p>
          <a:p>
            <a:r>
              <a:rPr lang="en-US" sz="1200" i="1" u="none" dirty="0" smtClean="0"/>
              <a:t>(REP 900MWe)</a:t>
            </a:r>
            <a:endParaRPr lang="en-US" sz="1200" i="1" u="none" dirty="0"/>
          </a:p>
        </p:txBody>
      </p:sp>
      <p:cxnSp>
        <p:nvCxnSpPr>
          <p:cNvPr id="34" name="Connecteur droit 33"/>
          <p:cNvCxnSpPr/>
          <p:nvPr/>
        </p:nvCxnSpPr>
        <p:spPr>
          <a:xfrm flipV="1">
            <a:off x="5061657" y="6214122"/>
            <a:ext cx="230423" cy="213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4653806" y="6427936"/>
            <a:ext cx="42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3368055" y="6241638"/>
            <a:ext cx="1502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 smtClean="0"/>
              <a:t>Cellule 1D</a:t>
            </a:r>
          </a:p>
          <a:p>
            <a:r>
              <a:rPr lang="en-US" sz="1200" i="1" u="none" dirty="0" smtClean="0"/>
              <a:t>(REP 900MWe)</a:t>
            </a:r>
            <a:endParaRPr lang="en-US" sz="1200" i="1" u="none" dirty="0"/>
          </a:p>
        </p:txBody>
      </p:sp>
    </p:spTree>
    <p:extLst>
      <p:ext uri="{BB962C8B-B14F-4D97-AF65-F5344CB8AC3E}">
        <p14:creationId xmlns:p14="http://schemas.microsoft.com/office/powerpoint/2010/main" val="192182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L’échelle « Assemblage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On parle de « Calcul Réseau » ou « Calcul Assemblage »</a:t>
            </a:r>
          </a:p>
          <a:p>
            <a:pPr lvl="1"/>
            <a:r>
              <a:rPr lang="fr-FR" dirty="0" smtClean="0"/>
              <a:t>Assemblage 2D pour la plupart des réacteurs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Assemblage 3D </a:t>
            </a:r>
            <a:r>
              <a:rPr lang="fr-FR" dirty="0"/>
              <a:t>pour </a:t>
            </a:r>
            <a:r>
              <a:rPr lang="fr-FR" dirty="0" smtClean="0"/>
              <a:t>les réacteurs CANDU (voir doc.)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189086" y="4212377"/>
            <a:ext cx="1502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u="none" dirty="0" smtClean="0"/>
              <a:t>REP </a:t>
            </a:r>
          </a:p>
          <a:p>
            <a:pPr algn="ctr"/>
            <a:r>
              <a:rPr lang="en-US" sz="1600" b="1" i="1" u="none" dirty="0" smtClean="0"/>
              <a:t>900MWe</a:t>
            </a:r>
            <a:endParaRPr lang="en-US" sz="1600" b="1" i="1" u="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112" y="2536150"/>
            <a:ext cx="1599692" cy="153221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988" y="2363568"/>
            <a:ext cx="1976508" cy="170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596" y="2343813"/>
            <a:ext cx="1797416" cy="1724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3829202" y="4212377"/>
            <a:ext cx="1502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u="none" dirty="0" smtClean="0"/>
              <a:t>MASURCA</a:t>
            </a:r>
          </a:p>
          <a:p>
            <a:pPr algn="ctr"/>
            <a:r>
              <a:rPr lang="en-US" sz="1600" b="1" i="1" u="none" dirty="0" smtClean="0"/>
              <a:t>ZONA1</a:t>
            </a:r>
            <a:endParaRPr lang="en-US" sz="1600" b="1" i="1" u="none" dirty="0"/>
          </a:p>
        </p:txBody>
      </p:sp>
      <p:sp>
        <p:nvSpPr>
          <p:cNvPr id="13" name="ZoneTexte 12"/>
          <p:cNvSpPr txBox="1"/>
          <p:nvPr/>
        </p:nvSpPr>
        <p:spPr>
          <a:xfrm>
            <a:off x="5547820" y="4212377"/>
            <a:ext cx="1502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u="none" dirty="0" smtClean="0"/>
              <a:t>SFR 2007</a:t>
            </a:r>
          </a:p>
          <a:p>
            <a:pPr algn="ctr"/>
            <a:r>
              <a:rPr lang="en-US" sz="1600" b="1" i="1" u="none" dirty="0" smtClean="0"/>
              <a:t>(</a:t>
            </a:r>
            <a:r>
              <a:rPr lang="en-US" sz="1600" b="1" i="1" u="none" dirty="0" err="1" smtClean="0"/>
              <a:t>pré</a:t>
            </a:r>
            <a:r>
              <a:rPr lang="en-US" sz="1600" b="1" i="1" u="none" dirty="0" smtClean="0"/>
              <a:t>-Astrid)</a:t>
            </a:r>
            <a:endParaRPr lang="en-US" sz="1600" b="1" i="1" u="none" dirty="0"/>
          </a:p>
        </p:txBody>
      </p:sp>
      <p:sp>
        <p:nvSpPr>
          <p:cNvPr id="14" name="ZoneTexte 13"/>
          <p:cNvSpPr txBox="1"/>
          <p:nvPr/>
        </p:nvSpPr>
        <p:spPr>
          <a:xfrm>
            <a:off x="7234906" y="4212377"/>
            <a:ext cx="1585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u="none" dirty="0" smtClean="0"/>
              <a:t>GFR</a:t>
            </a:r>
          </a:p>
          <a:p>
            <a:pPr algn="ctr"/>
            <a:r>
              <a:rPr lang="en-US" sz="1600" b="1" i="1" u="none" dirty="0" smtClean="0"/>
              <a:t>à plaques </a:t>
            </a:r>
            <a:r>
              <a:rPr lang="en-US" sz="1600" b="1" i="1" u="none" dirty="0" err="1" smtClean="0"/>
              <a:t>SiC</a:t>
            </a:r>
            <a:endParaRPr lang="en-US" sz="1600" b="1" i="1" u="non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57797"/>
            <a:ext cx="1594246" cy="14617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17" name="ZoneTexte 16"/>
          <p:cNvSpPr txBox="1"/>
          <p:nvPr/>
        </p:nvSpPr>
        <p:spPr>
          <a:xfrm>
            <a:off x="2051720" y="4212377"/>
            <a:ext cx="1502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u="none" dirty="0" smtClean="0"/>
              <a:t>EPR 1650MWe</a:t>
            </a:r>
            <a:endParaRPr lang="en-US" sz="1600" b="1" i="1" u="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32" y="2536150"/>
            <a:ext cx="1617856" cy="148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0786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Contre-réactions Thermiques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L’effet Modérateur (REP)</a:t>
            </a:r>
          </a:p>
          <a:p>
            <a:pPr lvl="1"/>
            <a:r>
              <a:rPr lang="fr-FR" dirty="0" smtClean="0"/>
              <a:t>On a vu qu’en spectre rapide, un enrichissement conséquent (&lt;5%wt) est nécessaire pour atteindre la criticité avec un combustible uranium</a:t>
            </a:r>
          </a:p>
          <a:p>
            <a:pPr lvl="1"/>
            <a:r>
              <a:rPr lang="fr-FR" dirty="0" smtClean="0"/>
              <a:t>Le besoin en enrichissement est nettement diminué avec un spectre thermique (UNGG</a:t>
            </a:r>
            <a:r>
              <a:rPr lang="fr-FR" dirty="0"/>
              <a:t> </a:t>
            </a:r>
            <a:r>
              <a:rPr lang="fr-FR" dirty="0" smtClean="0"/>
              <a:t>et CANDU)</a:t>
            </a:r>
          </a:p>
          <a:p>
            <a:pPr lvl="1"/>
            <a:r>
              <a:rPr lang="fr-FR" dirty="0" smtClean="0"/>
              <a:t>Le modérateur a un effet positif sur la réactivité pour un REP</a:t>
            </a:r>
          </a:p>
          <a:p>
            <a:pPr lvl="1"/>
            <a:r>
              <a:rPr lang="fr-FR" dirty="0" smtClean="0"/>
              <a:t>La dilation du modérateur par échauffement a donc un effet négatif sur la réactivité</a:t>
            </a:r>
          </a:p>
          <a:p>
            <a:pPr lvl="1"/>
            <a:r>
              <a:rPr lang="fr-FR" u="sng" dirty="0" smtClean="0"/>
              <a:t>Typiquement sur l’EPR : -25 </a:t>
            </a:r>
            <a:r>
              <a:rPr lang="fr-FR" u="sng" dirty="0" err="1" smtClean="0"/>
              <a:t>pcm</a:t>
            </a:r>
            <a:r>
              <a:rPr lang="fr-FR" u="sng" dirty="0" smtClean="0"/>
              <a:t>/°C </a:t>
            </a:r>
            <a:r>
              <a:rPr lang="fr-FR" u="sng" baseline="30000" dirty="0"/>
              <a:t>(*)</a:t>
            </a:r>
          </a:p>
          <a:p>
            <a:pPr marL="457200" lvl="1" indent="0">
              <a:buNone/>
            </a:pPr>
            <a:r>
              <a:rPr lang="fr-FR" sz="1400" baseline="30000" dirty="0"/>
              <a:t>(*)</a:t>
            </a:r>
            <a:r>
              <a:rPr lang="fr-FR" sz="1400" dirty="0"/>
              <a:t> : température du </a:t>
            </a:r>
            <a:r>
              <a:rPr lang="fr-FR" sz="1400" dirty="0" smtClean="0"/>
              <a:t>modérateur</a:t>
            </a:r>
          </a:p>
          <a:p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387850"/>
            <a:ext cx="6845300" cy="247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Ellipse 6"/>
          <p:cNvSpPr/>
          <p:nvPr/>
        </p:nvSpPr>
        <p:spPr>
          <a:xfrm>
            <a:off x="2987824" y="5107930"/>
            <a:ext cx="864096" cy="648072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6444208" y="5260330"/>
            <a:ext cx="864096" cy="648072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4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Contre-réactions Thermiques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L’effet Doppler (REP et RNR)</a:t>
            </a:r>
          </a:p>
          <a:p>
            <a:pPr lvl="1"/>
            <a:r>
              <a:rPr lang="fr-FR" dirty="0" smtClean="0"/>
              <a:t>On a vu que les résonnances des sections efficaces sont liées aux niveaux d’énergie quantifiés des orbitales du noyau composé (neutron + noyau cible) dans le référentiel du </a:t>
            </a:r>
            <a:r>
              <a:rPr lang="fr-FR" dirty="0" err="1" smtClean="0"/>
              <a:t>CdM</a:t>
            </a:r>
            <a:r>
              <a:rPr lang="fr-FR" dirty="0" smtClean="0"/>
              <a:t> (Centre de Masse)</a:t>
            </a:r>
          </a:p>
          <a:p>
            <a:pPr lvl="1"/>
            <a:r>
              <a:rPr lang="fr-FR" dirty="0" smtClean="0"/>
              <a:t>T=0K </a:t>
            </a:r>
            <a:r>
              <a:rPr lang="fr-FR" dirty="0" smtClean="0">
                <a:sym typeface="Symbol"/>
              </a:rPr>
              <a:t></a:t>
            </a:r>
            <a:r>
              <a:rPr lang="fr-FR" dirty="0" smtClean="0"/>
              <a:t> réf. </a:t>
            </a:r>
            <a:r>
              <a:rPr lang="fr-FR" dirty="0"/>
              <a:t>d</a:t>
            </a:r>
            <a:r>
              <a:rPr lang="fr-FR" dirty="0" smtClean="0"/>
              <a:t>u </a:t>
            </a:r>
            <a:r>
              <a:rPr lang="fr-FR" dirty="0" err="1" smtClean="0"/>
              <a:t>CdM</a:t>
            </a:r>
            <a:r>
              <a:rPr lang="fr-FR" dirty="0" smtClean="0"/>
              <a:t> = réf. du labo </a:t>
            </a:r>
            <a:r>
              <a:rPr lang="fr-FR" dirty="0">
                <a:sym typeface="Symbol"/>
              </a:rPr>
              <a:t> l</a:t>
            </a:r>
            <a:r>
              <a:rPr lang="fr-FR" dirty="0" smtClean="0"/>
              <a:t>es résonnances sont étroites</a:t>
            </a:r>
          </a:p>
          <a:p>
            <a:pPr lvl="1"/>
            <a:r>
              <a:rPr lang="fr-FR" dirty="0" smtClean="0"/>
              <a:t>T</a:t>
            </a:r>
            <a:r>
              <a:rPr lang="fr-FR" dirty="0"/>
              <a:t>↗</a:t>
            </a:r>
            <a:r>
              <a:rPr lang="fr-FR" dirty="0" smtClean="0"/>
              <a:t> </a:t>
            </a:r>
            <a:r>
              <a:rPr lang="fr-FR" dirty="0" smtClean="0">
                <a:sym typeface="Symbol"/>
              </a:rPr>
              <a:t></a:t>
            </a:r>
            <a:r>
              <a:rPr lang="fr-FR" dirty="0" smtClean="0"/>
              <a:t> </a:t>
            </a:r>
            <a:r>
              <a:rPr lang="fr-FR" dirty="0"/>
              <a:t>réf. du </a:t>
            </a:r>
            <a:r>
              <a:rPr lang="fr-FR" dirty="0" err="1" smtClean="0"/>
              <a:t>CdM</a:t>
            </a:r>
            <a:r>
              <a:rPr lang="fr-FR" dirty="0" smtClean="0"/>
              <a:t> ≠ </a:t>
            </a:r>
            <a:r>
              <a:rPr lang="fr-FR" dirty="0"/>
              <a:t>réf. du labo </a:t>
            </a:r>
            <a:r>
              <a:rPr lang="fr-FR" dirty="0">
                <a:sym typeface="Symbol"/>
              </a:rPr>
              <a:t> </a:t>
            </a:r>
            <a:r>
              <a:rPr lang="fr-FR" dirty="0" smtClean="0">
                <a:sym typeface="Symbol"/>
              </a:rPr>
              <a:t>largeur des</a:t>
            </a:r>
            <a:r>
              <a:rPr lang="fr-FR" dirty="0" smtClean="0"/>
              <a:t> résonnances </a:t>
            </a:r>
            <a:r>
              <a:rPr lang="fr-FR" dirty="0"/>
              <a:t>↗ </a:t>
            </a:r>
            <a:r>
              <a:rPr lang="fr-FR" dirty="0" smtClean="0">
                <a:sym typeface="Symbol"/>
              </a:rPr>
              <a:t></a:t>
            </a:r>
            <a:r>
              <a:rPr lang="fr-FR" dirty="0" smtClean="0"/>
              <a:t> ratio capture/fission ↗ </a:t>
            </a:r>
            <a:r>
              <a:rPr lang="fr-FR" dirty="0">
                <a:sym typeface="Symbol"/>
              </a:rPr>
              <a:t></a:t>
            </a:r>
            <a:r>
              <a:rPr lang="fr-FR" dirty="0"/>
              <a:t> </a:t>
            </a:r>
            <a:r>
              <a:rPr lang="fr-FR" dirty="0" smtClean="0"/>
              <a:t>réactivité ↘</a:t>
            </a:r>
          </a:p>
          <a:p>
            <a:pPr lvl="1"/>
            <a:r>
              <a:rPr lang="fr-FR" u="sng" dirty="0"/>
              <a:t>Typiquement sur l’EPR : -</a:t>
            </a:r>
            <a:r>
              <a:rPr lang="fr-FR" u="sng" dirty="0" smtClean="0"/>
              <a:t>3 </a:t>
            </a:r>
            <a:r>
              <a:rPr lang="fr-FR" u="sng" dirty="0" err="1" smtClean="0"/>
              <a:t>pcm</a:t>
            </a:r>
            <a:r>
              <a:rPr lang="fr-FR" u="sng" dirty="0"/>
              <a:t>/°</a:t>
            </a:r>
            <a:r>
              <a:rPr lang="fr-FR" u="sng" dirty="0" smtClean="0"/>
              <a:t>C </a:t>
            </a:r>
            <a:r>
              <a:rPr lang="fr-FR" u="sng" baseline="30000" dirty="0" smtClean="0"/>
              <a:t>(*)</a:t>
            </a:r>
          </a:p>
          <a:p>
            <a:pPr lvl="1"/>
            <a:r>
              <a:rPr lang="fr-FR" u="sng" dirty="0"/>
              <a:t>Typiquement sur </a:t>
            </a:r>
            <a:r>
              <a:rPr lang="fr-FR" u="sng" dirty="0" smtClean="0"/>
              <a:t>un RNR </a:t>
            </a:r>
            <a:r>
              <a:rPr lang="fr-FR" u="sng" dirty="0"/>
              <a:t>: </a:t>
            </a:r>
            <a:r>
              <a:rPr lang="fr-FR" u="sng" dirty="0" smtClean="0"/>
              <a:t>-0,5 </a:t>
            </a:r>
            <a:r>
              <a:rPr lang="fr-FR" u="sng" dirty="0" err="1" smtClean="0"/>
              <a:t>pcm</a:t>
            </a:r>
            <a:r>
              <a:rPr lang="fr-FR" u="sng" dirty="0"/>
              <a:t>/°</a:t>
            </a:r>
            <a:r>
              <a:rPr lang="fr-FR" u="sng" dirty="0" smtClean="0"/>
              <a:t>C </a:t>
            </a:r>
            <a:r>
              <a:rPr lang="fr-FR" u="sng" baseline="30000" dirty="0" smtClean="0"/>
              <a:t>(*)</a:t>
            </a:r>
          </a:p>
          <a:p>
            <a:pPr marL="457200" lvl="1" indent="0">
              <a:buNone/>
            </a:pPr>
            <a:r>
              <a:rPr lang="fr-FR" sz="1400" baseline="30000" dirty="0" smtClean="0"/>
              <a:t>(*)</a:t>
            </a:r>
            <a:r>
              <a:rPr lang="fr-FR" sz="1400" dirty="0" smtClean="0"/>
              <a:t> : température du combustible</a:t>
            </a:r>
            <a:endParaRPr lang="fr-FR" sz="1400" dirty="0"/>
          </a:p>
          <a:p>
            <a:pPr lvl="1"/>
            <a:endParaRPr lang="fr-FR" u="sng" dirty="0" smtClean="0"/>
          </a:p>
          <a:p>
            <a:pPr lvl="1"/>
            <a:endParaRPr lang="fr-FR" u="sng" dirty="0" smtClean="0"/>
          </a:p>
          <a:p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3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Contre-réactions Thermiques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L’effet de Vidange (LMFR)</a:t>
            </a:r>
          </a:p>
          <a:p>
            <a:pPr lvl="1"/>
            <a:r>
              <a:rPr lang="fr-FR" dirty="0" smtClean="0"/>
              <a:t>Le caloporteur des RNR à métaux liquides est légèrement « diffusant »</a:t>
            </a:r>
          </a:p>
          <a:p>
            <a:pPr lvl="1"/>
            <a:r>
              <a:rPr lang="fr-FR" dirty="0" smtClean="0"/>
              <a:t>La vidange de la périphérie du cœur induit une perte du léger effet réflecteur : les fuites augmentant ont un effet négatif sur la réactivité</a:t>
            </a:r>
          </a:p>
          <a:p>
            <a:pPr lvl="1"/>
            <a:r>
              <a:rPr lang="fr-FR" dirty="0" smtClean="0"/>
              <a:t>La vidange du centre du cœur induit une perte du léger effet modérateur : dans ce domaine énergétique le nombre de neutrons émis par fission augmentent avec l’énergie </a:t>
            </a:r>
            <a:r>
              <a:rPr lang="fr-FR" dirty="0"/>
              <a:t>moyenne des </a:t>
            </a:r>
            <a:r>
              <a:rPr lang="fr-FR" dirty="0" smtClean="0"/>
              <a:t>neutrons, ce qui conduit à un effet positif sur la réactivité</a:t>
            </a:r>
          </a:p>
          <a:p>
            <a:pPr lvl="1"/>
            <a:r>
              <a:rPr lang="fr-FR" dirty="0" smtClean="0"/>
              <a:t>La combinaison des deux effets conduit à des effets en réactivité supérieur au </a:t>
            </a:r>
            <a:r>
              <a:rPr lang="fr-FR" dirty="0"/>
              <a:t>β</a:t>
            </a:r>
            <a:r>
              <a:rPr lang="fr-FR" dirty="0" err="1" smtClean="0"/>
              <a:t>eff</a:t>
            </a:r>
            <a:r>
              <a:rPr lang="fr-FR" dirty="0" smtClean="0"/>
              <a:t> dans le cas d’une vidange totale</a:t>
            </a:r>
          </a:p>
          <a:p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" t="17248" r="33278" b="35275"/>
          <a:stretch/>
        </p:blipFill>
        <p:spPr bwMode="auto">
          <a:xfrm>
            <a:off x="1856408" y="4437112"/>
            <a:ext cx="5651501" cy="2252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24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Contrôle du réacteur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6866012" cy="4840303"/>
          </a:xfrm>
        </p:spPr>
        <p:txBody>
          <a:bodyPr/>
          <a:lstStyle/>
          <a:p>
            <a:r>
              <a:rPr lang="fr-FR" dirty="0" smtClean="0"/>
              <a:t>Les « grappes » ou les « barres » de poisons</a:t>
            </a:r>
          </a:p>
          <a:p>
            <a:pPr marL="0" indent="0">
              <a:buNone/>
            </a:pPr>
            <a:r>
              <a:rPr lang="fr-FR" u="sng" dirty="0" smtClean="0"/>
              <a:t>Les grappes dans les REP Français</a:t>
            </a:r>
          </a:p>
          <a:p>
            <a:pPr marL="349250" lvl="1"/>
            <a:r>
              <a:rPr lang="fr-FR" dirty="0" smtClean="0"/>
              <a:t>Il y a 89 grappes dans l’EPR : environ 1 assemblage combustible sur 3 est contrôlé par une grappe</a:t>
            </a:r>
          </a:p>
          <a:p>
            <a:pPr marL="349250" lvl="1"/>
            <a:r>
              <a:rPr lang="fr-FR" dirty="0" smtClean="0"/>
              <a:t>Les grappes sont constitués de 24 crayons </a:t>
            </a:r>
            <a:r>
              <a:rPr lang="fr-FR" dirty="0"/>
              <a:t>de contrôle </a:t>
            </a:r>
            <a:r>
              <a:rPr lang="fr-FR" dirty="0" smtClean="0"/>
              <a:t>s’insérant </a:t>
            </a:r>
            <a:r>
              <a:rPr lang="fr-FR" dirty="0"/>
              <a:t>dans le réseau de 17x17 crayons </a:t>
            </a:r>
            <a:r>
              <a:rPr lang="fr-FR" dirty="0" smtClean="0"/>
              <a:t>à travers des tubes guides</a:t>
            </a:r>
          </a:p>
          <a:p>
            <a:pPr marL="349250" lvl="1"/>
            <a:r>
              <a:rPr lang="fr-FR" dirty="0" smtClean="0"/>
              <a:t>Sur les REP français, on distingue :</a:t>
            </a:r>
          </a:p>
          <a:p>
            <a:pPr marL="749300" lvl="2"/>
            <a:r>
              <a:rPr lang="fr-FR" dirty="0" smtClean="0"/>
              <a:t>Les grappes « noires » : les crayons sont composés d’AIC</a:t>
            </a:r>
            <a:r>
              <a:rPr lang="fr-FR" baseline="30000" dirty="0"/>
              <a:t> </a:t>
            </a:r>
            <a:r>
              <a:rPr lang="fr-FR" baseline="30000" dirty="0" smtClean="0"/>
              <a:t>(*)</a:t>
            </a:r>
            <a:r>
              <a:rPr lang="fr-FR" dirty="0" smtClean="0"/>
              <a:t> et de B4C</a:t>
            </a:r>
            <a:r>
              <a:rPr lang="fr-FR" baseline="30000" dirty="0" smtClean="0"/>
              <a:t>(**)</a:t>
            </a:r>
          </a:p>
          <a:p>
            <a:pPr marL="749300" lvl="2"/>
            <a:r>
              <a:rPr lang="fr-FR" dirty="0"/>
              <a:t>Les grappes « </a:t>
            </a:r>
            <a:r>
              <a:rPr lang="fr-FR" dirty="0" smtClean="0"/>
              <a:t>grises</a:t>
            </a:r>
            <a:r>
              <a:rPr lang="fr-FR" dirty="0"/>
              <a:t> » : </a:t>
            </a:r>
            <a:r>
              <a:rPr lang="fr-FR" dirty="0" smtClean="0"/>
              <a:t>seuls 8 crayons sont absorbants, les autres sont diluants en inox </a:t>
            </a:r>
            <a:endParaRPr lang="fr-FR" baseline="30000" dirty="0" smtClean="0"/>
          </a:p>
          <a:p>
            <a:pPr marL="355600" lvl="1" indent="0">
              <a:buNone/>
            </a:pPr>
            <a:r>
              <a:rPr lang="fr-FR" sz="1400" baseline="30000" dirty="0"/>
              <a:t>(*)</a:t>
            </a:r>
            <a:r>
              <a:rPr lang="fr-FR" sz="1400" dirty="0"/>
              <a:t> Argent-Indium-Cadmium (AIC) ou en </a:t>
            </a:r>
          </a:p>
          <a:p>
            <a:pPr marL="355600" lvl="1" indent="0">
              <a:buNone/>
            </a:pPr>
            <a:r>
              <a:rPr lang="fr-FR" sz="1400" baseline="30000" dirty="0"/>
              <a:t>(**)</a:t>
            </a:r>
            <a:r>
              <a:rPr lang="fr-FR" sz="1400" dirty="0"/>
              <a:t> carbure de bore, enrichi à 19,9% de Bore 10</a:t>
            </a:r>
          </a:p>
          <a:p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age 5" descr="shéma fabrication-assemblage d'un combustible"/>
          <p:cNvPicPr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4" t="6250" r="31011" b="10764"/>
          <a:stretch/>
        </p:blipFill>
        <p:spPr bwMode="auto">
          <a:xfrm>
            <a:off x="6866012" y="1556792"/>
            <a:ext cx="2314500" cy="49834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3605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Contrôle du réacteur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8748464" cy="4840303"/>
          </a:xfrm>
        </p:spPr>
        <p:txBody>
          <a:bodyPr/>
          <a:lstStyle/>
          <a:p>
            <a:r>
              <a:rPr lang="fr-FR" dirty="0" smtClean="0"/>
              <a:t>Les « grappes » ou les « barres » de poisons</a:t>
            </a:r>
          </a:p>
          <a:p>
            <a:pPr marL="0" indent="0">
              <a:buNone/>
            </a:pPr>
            <a:r>
              <a:rPr lang="fr-FR" u="sng" dirty="0" smtClean="0"/>
              <a:t>Les barres des RNR Français</a:t>
            </a:r>
          </a:p>
          <a:p>
            <a:pPr marL="349250" lvl="1"/>
            <a:r>
              <a:rPr lang="fr-FR" dirty="0" smtClean="0"/>
              <a:t>Il y avait 6 barres dans Phénix de mêmes dimensions que les 110 assemblages hexagonaux organisés en nid d’abeille dans le cœur </a:t>
            </a:r>
          </a:p>
          <a:p>
            <a:pPr marL="349250" lvl="1"/>
            <a:r>
              <a:rPr lang="fr-FR" dirty="0" smtClean="0"/>
              <a:t>Les barres sont constitués de quelques crayons </a:t>
            </a:r>
            <a:r>
              <a:rPr lang="fr-FR" dirty="0"/>
              <a:t>de contrôle </a:t>
            </a:r>
            <a:r>
              <a:rPr lang="fr-FR" dirty="0" smtClean="0"/>
              <a:t>en B4C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8"/>
          <a:stretch/>
        </p:blipFill>
        <p:spPr bwMode="auto">
          <a:xfrm>
            <a:off x="2699792" y="2996952"/>
            <a:ext cx="3816274" cy="367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5292080" y="6237312"/>
            <a:ext cx="122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Phénix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5899</TotalTime>
  <Words>381</Words>
  <Application>Microsoft Office PowerPoint</Application>
  <PresentationFormat>Affichage à l'écran (4:3)</PresentationFormat>
  <Paragraphs>125</Paragraphs>
  <Slides>10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Réact. Nucl. - Codes</vt:lpstr>
      <vt:lpstr>Déroulement des 1ère séances</vt:lpstr>
      <vt:lpstr>L’échelle « Assemblage »</vt:lpstr>
      <vt:lpstr>L’échelle « Assemblage »</vt:lpstr>
      <vt:lpstr>Contre-réactions Thermiques</vt:lpstr>
      <vt:lpstr>Contre-réactions Thermiques</vt:lpstr>
      <vt:lpstr>Contre-réactions Thermiques</vt:lpstr>
      <vt:lpstr>Contrôle du réacteur</vt:lpstr>
      <vt:lpstr>Contrôle du réacteur</vt:lpstr>
      <vt:lpstr>Contrôle du réacteur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RAY101: Radioactivité appliquée</dc:title>
  <dc:creator>$Galichet</dc:creator>
  <cp:lastModifiedBy>JACQUET Philippe</cp:lastModifiedBy>
  <cp:revision>217</cp:revision>
  <dcterms:created xsi:type="dcterms:W3CDTF">2008-10-04T11:36:02Z</dcterms:created>
  <dcterms:modified xsi:type="dcterms:W3CDTF">2014-10-10T08:53:18Z</dcterms:modified>
</cp:coreProperties>
</file>