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321" r:id="rId3"/>
    <p:sldId id="327" r:id="rId4"/>
    <p:sldId id="326" r:id="rId5"/>
    <p:sldId id="328" r:id="rId6"/>
    <p:sldId id="329" r:id="rId7"/>
    <p:sldId id="330" r:id="rId8"/>
    <p:sldId id="331" r:id="rId9"/>
    <p:sldId id="334" r:id="rId10"/>
    <p:sldId id="333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66" d="100"/>
          <a:sy n="66" d="100"/>
        </p:scale>
        <p:origin x="-145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10/10/2014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2C94-9CBE-429C-AEF4-21F4A2F7186F}" type="datetimeFigureOut">
              <a:rPr lang="fr-FR"/>
              <a:pPr>
                <a:defRPr/>
              </a:pPr>
              <a:t>10/10/2014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4E47-5115-485C-9BB1-1289BB991C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/>
              <a:t>Traitement de la variable angulaire : approches classiques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Pn</a:t>
            </a:r>
            <a:r>
              <a:rPr lang="fr-FR" dirty="0"/>
              <a:t> : projection sur la base des harmoniques sphériques</a:t>
            </a:r>
          </a:p>
          <a:p>
            <a:pPr lvl="1"/>
            <a:r>
              <a:rPr lang="fr-FR" dirty="0"/>
              <a:t>Méthode Sn : projection sur des ordonnées discrètes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 de la variable spatiale: nombreuses méthodes numériques classiques (différences finies, méthodes nodales ou éléments finis,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endParaRPr lang="fr-FR" u="sng" dirty="0"/>
          </a:p>
          <a:p>
            <a:r>
              <a:rPr lang="fr-FR" u="sng" dirty="0" smtClean="0"/>
              <a:t>D’autres formes de l’équation du transport existent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Forme intégrale : traitement par méthode des probabilités de collisions ou par méthode des caractéristiques</a:t>
            </a:r>
          </a:p>
          <a:p>
            <a:pPr lvl="1"/>
            <a:r>
              <a:rPr lang="fr-FR" dirty="0" smtClean="0"/>
              <a:t>Forme </a:t>
            </a:r>
            <a:r>
              <a:rPr lang="fr-FR" dirty="0" err="1" smtClean="0"/>
              <a:t>variationnelle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6310885" cy="32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  <a:p>
            <a:pPr lvl="1"/>
            <a:r>
              <a:rPr lang="fr-FR" dirty="0" smtClean="0"/>
              <a:t>Les résonnances sont des pièges pour le neutron qui est </a:t>
            </a:r>
            <a:r>
              <a:rPr lang="fr-FR" dirty="0" err="1" smtClean="0"/>
              <a:t>thermalisé</a:t>
            </a:r>
            <a:r>
              <a:rPr lang="fr-FR" dirty="0" smtClean="0"/>
              <a:t> par chocs discrets :  le flux est fortement déprimé très localement</a:t>
            </a:r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96744" cy="39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L’hétérogénéité spatiale : un autre problème d’échelle</a:t>
            </a:r>
          </a:p>
          <a:p>
            <a:pPr lvl="1"/>
            <a:r>
              <a:rPr lang="fr-FR" dirty="0" smtClean="0"/>
              <a:t>Libre parcours moyen d’un neutron thermique : plusieurs mm</a:t>
            </a:r>
          </a:p>
          <a:p>
            <a:pPr lvl="1"/>
            <a:r>
              <a:rPr lang="fr-FR" dirty="0" smtClean="0"/>
              <a:t>La distribution des neutrons est fortement perturbée dans la pastille</a:t>
            </a:r>
          </a:p>
          <a:p>
            <a:pPr lvl="1"/>
            <a:r>
              <a:rPr lang="fr-FR" dirty="0" smtClean="0"/>
              <a:t>La géométrie d’un cœur est de l’ordre du m</a:t>
            </a:r>
          </a:p>
          <a:p>
            <a:pPr marL="457200" lvl="1" indent="0">
              <a:buNone/>
            </a:pPr>
            <a:r>
              <a:rPr lang="fr-FR" dirty="0" smtClean="0">
                <a:sym typeface="Symbol"/>
              </a:rPr>
              <a:t> </a:t>
            </a:r>
            <a:r>
              <a:rPr lang="fr-FR" dirty="0" smtClean="0"/>
              <a:t>Un traitement explicite ferait intervenir ≈ 1000</a:t>
            </a:r>
            <a:r>
              <a:rPr lang="fr-FR" baseline="30000" dirty="0" smtClean="0"/>
              <a:t>3</a:t>
            </a:r>
            <a:r>
              <a:rPr lang="fr-FR" dirty="0" smtClean="0"/>
              <a:t> mailles de calcul !!!</a:t>
            </a:r>
          </a:p>
          <a:p>
            <a:r>
              <a:rPr lang="fr-FR" dirty="0" smtClean="0"/>
              <a:t>Hétérogénéité + Autoprotection, la solution: schéma de calcul à 2 niveaux</a:t>
            </a:r>
            <a:endParaRPr lang="fr-FR" dirty="0"/>
          </a:p>
          <a:p>
            <a:pPr lvl="1"/>
            <a:r>
              <a:rPr lang="fr-FR" dirty="0" smtClean="0"/>
              <a:t>Niveau « réseau » ou « assemblage » : modélisation fine des crayons avec des conditions limites de répétition infinie + modélisation approchée des fuites axiales et radiales + modélisation de l’autoprotection avec des groupes très fins (plusieurs centaines de groupes)</a:t>
            </a:r>
            <a:endParaRPr lang="fr-FR" dirty="0"/>
          </a:p>
          <a:p>
            <a:pPr lvl="1"/>
            <a:r>
              <a:rPr lang="fr-FR" dirty="0" smtClean="0"/>
              <a:t>Etape de transition (allègement numérique des données) :</a:t>
            </a:r>
          </a:p>
          <a:p>
            <a:pPr lvl="2"/>
            <a:r>
              <a:rPr lang="fr-FR" dirty="0" smtClean="0"/>
              <a:t>Condensation énergétique: les sections sont « moyennées » sur une dizaine de groupes larges</a:t>
            </a:r>
          </a:p>
          <a:p>
            <a:pPr lvl="2"/>
            <a:r>
              <a:rPr lang="fr-FR" dirty="0" smtClean="0"/>
              <a:t>Homogénéisation spatiale : la cellule ou l’assemblage est homogénéisé et les sections sont ainsi moyennée pour le représenter</a:t>
            </a:r>
          </a:p>
          <a:p>
            <a:pPr lvl="1"/>
            <a:r>
              <a:rPr lang="fr-FR" dirty="0" smtClean="0"/>
              <a:t>Niveau « cœur » : les sections condensées et homogénéisées sont utilisées pour représenter le cœur entier.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3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Le coefficient de multiplication effectif (solution de l’</a:t>
            </a:r>
            <a:r>
              <a:rPr lang="fr-FR" dirty="0" err="1" smtClean="0"/>
              <a:t>eq</a:t>
            </a:r>
            <a:r>
              <a:rPr lang="fr-FR" dirty="0" smtClean="0"/>
              <a:t>. : valeur propre)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flux               (</a:t>
            </a:r>
            <a:r>
              <a:rPr lang="fr-FR" dirty="0"/>
              <a:t>solution de l’</a:t>
            </a:r>
            <a:r>
              <a:rPr lang="fr-FR" dirty="0" err="1"/>
              <a:t>eq</a:t>
            </a:r>
            <a:r>
              <a:rPr lang="fr-FR" dirty="0"/>
              <a:t>. : </a:t>
            </a:r>
            <a:r>
              <a:rPr lang="fr-FR" dirty="0" smtClean="0"/>
              <a:t>vecteur propre)</a:t>
            </a:r>
          </a:p>
          <a:p>
            <a:endParaRPr lang="fr-FR" dirty="0"/>
          </a:p>
          <a:p>
            <a:pPr lvl="1"/>
            <a:r>
              <a:rPr lang="fr-FR" dirty="0" smtClean="0"/>
              <a:t>Flux scalaire 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Courant neutronique :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09010"/>
              </p:ext>
            </p:extLst>
          </p:nvPr>
        </p:nvGraphicFramePr>
        <p:xfrm>
          <a:off x="1514475" y="1628800"/>
          <a:ext cx="7204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Équation" r:id="rId3" imgW="3682800" imgH="990360" progId="Equation.3">
                  <p:embed/>
                </p:oleObj>
              </mc:Choice>
              <mc:Fallback>
                <p:oleObj name="Équation" r:id="rId3" imgW="368280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1628800"/>
                        <a:ext cx="7204075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3054"/>
              </p:ext>
            </p:extLst>
          </p:nvPr>
        </p:nvGraphicFramePr>
        <p:xfrm>
          <a:off x="1396901" y="3544236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Équation" r:id="rId5" imgW="647640" imgH="241200" progId="Equation.3">
                  <p:embed/>
                </p:oleObj>
              </mc:Choice>
              <mc:Fallback>
                <p:oleObj name="Équation" r:id="rId5" imgW="647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01" y="3544236"/>
                        <a:ext cx="11588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75690"/>
              </p:ext>
            </p:extLst>
          </p:nvPr>
        </p:nvGraphicFramePr>
        <p:xfrm>
          <a:off x="2915816" y="4149080"/>
          <a:ext cx="293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Équation" r:id="rId7" imgW="1549080" imgH="380880" progId="Equation.3">
                  <p:embed/>
                </p:oleObj>
              </mc:Choice>
              <mc:Fallback>
                <p:oleObj name="Équation" r:id="rId7" imgW="15490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4149080"/>
                        <a:ext cx="29305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9292"/>
              </p:ext>
            </p:extLst>
          </p:nvPr>
        </p:nvGraphicFramePr>
        <p:xfrm>
          <a:off x="3347864" y="4868515"/>
          <a:ext cx="326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Équation" r:id="rId9" imgW="1726920" imgH="380880" progId="Equation.3">
                  <p:embed/>
                </p:oleObj>
              </mc:Choice>
              <mc:Fallback>
                <p:oleObj name="Équation" r:id="rId9" imgW="1726920" imgH="380880" progId="Equation.3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8515"/>
                        <a:ext cx="3267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6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A : la sphère 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une seule variable)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 : rayon de la sphère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547538" cy="36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aucune variable)</a:t>
            </a:r>
          </a:p>
          <a:p>
            <a:pPr lvl="1"/>
            <a:r>
              <a:rPr lang="fr-FR" dirty="0" smtClean="0"/>
              <a:t>Pas de géométrie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72816"/>
            <a:ext cx="57658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ccolade fermante 7"/>
          <p:cNvSpPr/>
          <p:nvPr/>
        </p:nvSpPr>
        <p:spPr>
          <a:xfrm>
            <a:off x="4211960" y="177281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788024" y="202019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4213368" y="2675767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789432" y="29231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4213368" y="3642643"/>
            <a:ext cx="360040" cy="4320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4789432" y="3501008"/>
            <a:ext cx="4236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ASSOCIATION</a:t>
            </a:r>
          </a:p>
          <a:p>
            <a:r>
              <a:rPr lang="en-US" b="1" u="none" dirty="0" smtClean="0"/>
              <a:t>VOLUMES</a:t>
            </a:r>
            <a:r>
              <a:rPr lang="en-US" sz="2400" b="1" u="none" dirty="0" smtClean="0"/>
              <a:t> ↔</a:t>
            </a:r>
            <a:r>
              <a:rPr lang="en-US" b="1" u="none" dirty="0" smtClean="0"/>
              <a:t> MILIEUX</a:t>
            </a:r>
            <a:endParaRPr lang="en-US" b="1" u="none" dirty="0"/>
          </a:p>
        </p:txBody>
      </p:sp>
      <p:sp>
        <p:nvSpPr>
          <p:cNvPr id="21" name="Accolade fermante 20"/>
          <p:cNvSpPr/>
          <p:nvPr/>
        </p:nvSpPr>
        <p:spPr>
          <a:xfrm>
            <a:off x="4561858" y="4216326"/>
            <a:ext cx="360040" cy="13009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5137922" y="454361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D’UNE SOURCE</a:t>
            </a:r>
          </a:p>
          <a:p>
            <a:r>
              <a:rPr lang="en-US" b="1" u="none" dirty="0" smtClean="0"/>
              <a:t>INITIALE DE NEUTRONS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553192" y="5562578"/>
            <a:ext cx="360040" cy="8139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5137922" y="578490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35018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</a:t>
            </a:r>
            <a:r>
              <a:rPr lang="fr-FR" dirty="0" smtClean="0"/>
              <a:t>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4545" y="3244334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none" dirty="0"/>
              <a:t>A vous de jouer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9223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Programme des séances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usuelles caractéristiques de la neutronique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Grandeurs usuelles caractéristiques de la </a:t>
            </a:r>
            <a:r>
              <a:rPr lang="fr-FR" dirty="0" smtClean="0"/>
              <a:t>physique des réacteurs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Comparaison Déterministe / Stochastique</a:t>
            </a:r>
            <a:endParaRPr lang="fr-FR" dirty="0"/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DRAGON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ccolade fermante 7"/>
          <p:cNvSpPr/>
          <p:nvPr/>
        </p:nvSpPr>
        <p:spPr>
          <a:xfrm>
            <a:off x="3817324" y="365967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384801" y="3722392"/>
            <a:ext cx="447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</a:p>
          <a:p>
            <a:r>
              <a:rPr lang="en-US" b="1" u="none" dirty="0" smtClean="0"/>
              <a:t>ASSOCIATION VOLUMES</a:t>
            </a:r>
            <a:r>
              <a:rPr lang="en-US" sz="2400" b="1" u="none" dirty="0" smtClean="0"/>
              <a:t> </a:t>
            </a:r>
            <a:r>
              <a:rPr lang="en-US" sz="2400" b="1" u="none" dirty="0"/>
              <a:t>↔</a:t>
            </a:r>
            <a:r>
              <a:rPr lang="en-US" b="1" u="none" dirty="0"/>
              <a:t> </a:t>
            </a:r>
            <a:r>
              <a:rPr lang="en-US" b="1" u="none" dirty="0" smtClean="0"/>
              <a:t>MILIEUX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3773601" y="1620327"/>
            <a:ext cx="399903" cy="2022316"/>
          </a:xfrm>
          <a:prstGeom prst="rightBrace">
            <a:avLst>
              <a:gd name="adj1" fmla="val 8333"/>
              <a:gd name="adj2" fmla="val 485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32683" y="24522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3827545" y="4522467"/>
            <a:ext cx="360040" cy="113878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colade fermante 20"/>
          <p:cNvSpPr/>
          <p:nvPr/>
        </p:nvSpPr>
        <p:spPr>
          <a:xfrm>
            <a:off x="3885971" y="5979886"/>
            <a:ext cx="346711" cy="50367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4716016" y="56800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AUTOPROTECTION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180464" y="5661249"/>
            <a:ext cx="360040" cy="31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384801" y="49071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ANALYSE DE LA GEOMETRIE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89"/>
          <a:stretch/>
        </p:blipFill>
        <p:spPr bwMode="auto">
          <a:xfrm>
            <a:off x="208709" y="1620327"/>
            <a:ext cx="3347291" cy="490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4385589" y="60494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13092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L’amont du cycle</a:t>
            </a:r>
            <a:endParaRPr lang="fr-FR" dirty="0"/>
          </a:p>
          <a:p>
            <a:pPr lvl="1"/>
            <a:r>
              <a:rPr lang="fr-FR" dirty="0" smtClean="0"/>
              <a:t>Extraction du combustible : aspects de radioprotection</a:t>
            </a:r>
          </a:p>
          <a:p>
            <a:pPr lvl="1"/>
            <a:r>
              <a:rPr lang="fr-FR" dirty="0" smtClean="0"/>
              <a:t>Enrichissement et fabrication du combustible : aspects chimiques, thermique, de radioprotection, et de criticité</a:t>
            </a:r>
          </a:p>
          <a:p>
            <a:pPr lvl="1"/>
            <a:r>
              <a:rPr lang="fr-FR" dirty="0" smtClean="0"/>
              <a:t>Fabrication du </a:t>
            </a:r>
            <a:r>
              <a:rPr lang="fr-FR" dirty="0"/>
              <a:t>combustible : aspects </a:t>
            </a:r>
            <a:r>
              <a:rPr lang="fr-FR" dirty="0" smtClean="0"/>
              <a:t>thermique, </a:t>
            </a:r>
            <a:r>
              <a:rPr lang="fr-FR" dirty="0"/>
              <a:t>de radioprotection, et de criticité</a:t>
            </a:r>
          </a:p>
          <a:p>
            <a:r>
              <a:rPr lang="fr-FR" dirty="0" smtClean="0"/>
              <a:t>L’aval du </a:t>
            </a:r>
            <a:r>
              <a:rPr lang="fr-FR" dirty="0"/>
              <a:t>cycle</a:t>
            </a:r>
          </a:p>
          <a:p>
            <a:pPr lvl="1"/>
            <a:r>
              <a:rPr lang="fr-FR" dirty="0" smtClean="0"/>
              <a:t>Traitement et recyclage du combustible : </a:t>
            </a:r>
            <a:r>
              <a:rPr lang="fr-FR" dirty="0"/>
              <a:t>aspects chimiques</a:t>
            </a:r>
            <a:r>
              <a:rPr lang="fr-FR" dirty="0" smtClean="0"/>
              <a:t>, d’évolution à longs termes de l’inventaire en radionucléides, </a:t>
            </a:r>
            <a:r>
              <a:rPr lang="fr-FR" dirty="0"/>
              <a:t>de radioprotection, et de </a:t>
            </a:r>
            <a:r>
              <a:rPr lang="fr-FR" dirty="0" smtClean="0"/>
              <a:t>criticité</a:t>
            </a:r>
          </a:p>
          <a:p>
            <a:pPr lvl="1"/>
            <a:r>
              <a:rPr lang="fr-FR" dirty="0" smtClean="0"/>
              <a:t>Démantèlement : </a:t>
            </a:r>
            <a:r>
              <a:rPr lang="fr-FR" dirty="0"/>
              <a:t>aspects </a:t>
            </a:r>
            <a:r>
              <a:rPr lang="fr-FR" dirty="0" smtClean="0"/>
              <a:t>de </a:t>
            </a:r>
            <a:r>
              <a:rPr lang="fr-FR" dirty="0"/>
              <a:t>radioprotection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 réacteur : un système complexe </a:t>
            </a:r>
          </a:p>
          <a:p>
            <a:pPr lvl="1"/>
            <a:r>
              <a:rPr lang="fr-FR" dirty="0" smtClean="0"/>
              <a:t>Etude du combustible : aspects thermiques et chimiques</a:t>
            </a:r>
          </a:p>
          <a:p>
            <a:pPr lvl="1"/>
            <a:r>
              <a:rPr lang="fr-FR" dirty="0" smtClean="0"/>
              <a:t>Etude du cœur  :  aspects </a:t>
            </a:r>
            <a:r>
              <a:rPr lang="fr-FR" dirty="0" smtClean="0">
                <a:solidFill>
                  <a:srgbClr val="C00000"/>
                </a:solidFill>
              </a:rPr>
              <a:t>neutroniques </a:t>
            </a:r>
            <a:r>
              <a:rPr lang="fr-FR" dirty="0" smtClean="0"/>
              <a:t>et </a:t>
            </a:r>
            <a:r>
              <a:rPr lang="fr-FR" dirty="0" err="1" smtClean="0"/>
              <a:t>thermohydrauliques</a:t>
            </a:r>
            <a:endParaRPr lang="fr-FR" dirty="0" smtClean="0"/>
          </a:p>
          <a:p>
            <a:pPr lvl="1"/>
            <a:r>
              <a:rPr lang="fr-FR" dirty="0" smtClean="0"/>
              <a:t>Etude du système (1aire, 2aire, I&amp;C) : </a:t>
            </a:r>
            <a:r>
              <a:rPr lang="fr-FR" dirty="0" err="1" smtClean="0"/>
              <a:t>thermohydraulique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a/a7/Centrale_nucleaire_RE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6" r="37675" b="8487"/>
          <a:stretch/>
        </p:blipFill>
        <p:spPr bwMode="auto">
          <a:xfrm>
            <a:off x="837591" y="2708920"/>
            <a:ext cx="7334809" cy="37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36512" y="5445224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GMPP</a:t>
            </a:r>
            <a:endParaRPr lang="en-US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-36513" y="3982090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CŒUR</a:t>
            </a:r>
            <a:endParaRPr lang="en-US" b="1" u="none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5656" y="3140968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PZR</a:t>
            </a:r>
            <a:endParaRPr lang="en-US" b="1" u="none" dirty="0"/>
          </a:p>
        </p:txBody>
      </p:sp>
      <p:cxnSp>
        <p:nvCxnSpPr>
          <p:cNvPr id="8" name="Connecteur droit 7"/>
          <p:cNvCxnSpPr>
            <a:stCxn id="17" idx="2"/>
          </p:cNvCxnSpPr>
          <p:nvPr/>
        </p:nvCxnSpPr>
        <p:spPr>
          <a:xfrm>
            <a:off x="503548" y="4351422"/>
            <a:ext cx="972108" cy="5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7538" y="5814556"/>
            <a:ext cx="529059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2"/>
          </p:cNvCxnSpPr>
          <p:nvPr/>
        </p:nvCxnSpPr>
        <p:spPr>
          <a:xfrm>
            <a:off x="1929706" y="3510300"/>
            <a:ext cx="454050" cy="47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23928" y="4120349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GV</a:t>
            </a:r>
            <a:endParaRPr lang="en-US" b="1" u="none" dirty="0"/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>
            <a:off x="3419872" y="3982090"/>
            <a:ext cx="504056" cy="32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/>
          <p:cNvSpPr/>
          <p:nvPr/>
        </p:nvSpPr>
        <p:spPr>
          <a:xfrm>
            <a:off x="6732240" y="5629890"/>
            <a:ext cx="1368152" cy="8449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0272" y="4305015"/>
            <a:ext cx="1152128" cy="13562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TERTIAIRE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de Neutronique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familles de codes</a:t>
            </a:r>
            <a:endParaRPr lang="fr-FR" dirty="0"/>
          </a:p>
          <a:p>
            <a:pPr lvl="1"/>
            <a:r>
              <a:rPr lang="fr-FR" dirty="0" smtClean="0"/>
              <a:t>Codes Déterministes: Réduction de l’équation du transport à un problème pouvant être résolu par des méthodes numériques classiques</a:t>
            </a:r>
          </a:p>
          <a:p>
            <a:pPr lvl="1"/>
            <a:r>
              <a:rPr lang="fr-FR" dirty="0" smtClean="0"/>
              <a:t>Codes Stochastiques: Traitement de l’équation du transport par une méthode strictement statistique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e 19"/>
          <p:cNvGrpSpPr/>
          <p:nvPr/>
        </p:nvGrpSpPr>
        <p:grpSpPr>
          <a:xfrm>
            <a:off x="755577" y="1772816"/>
            <a:ext cx="7220660" cy="2829002"/>
            <a:chOff x="765449" y="2428868"/>
            <a:chExt cx="7220660" cy="2829002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869583"/>
                </p:ext>
              </p:extLst>
            </p:nvPr>
          </p:nvGraphicFramePr>
          <p:xfrm>
            <a:off x="1200150" y="3062286"/>
            <a:ext cx="6684963" cy="151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Équation" r:id="rId3" imgW="3924000" imgH="888840" progId="Equation.3">
                    <p:embed/>
                  </p:oleObj>
                </mc:Choice>
                <mc:Fallback>
                  <p:oleObj name="Équation" r:id="rId3" imgW="39240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3062286"/>
                          <a:ext cx="6684963" cy="151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ccolade ouvrante 22"/>
            <p:cNvSpPr/>
            <p:nvPr/>
          </p:nvSpPr>
          <p:spPr>
            <a:xfrm rot="5400000">
              <a:off x="6462345" y="1681531"/>
              <a:ext cx="214314" cy="270912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071802" y="2428868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déplacements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094040" y="2428868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chocs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8" name="Accolade ouvrante 27"/>
            <p:cNvSpPr/>
            <p:nvPr/>
          </p:nvSpPr>
          <p:spPr>
            <a:xfrm rot="5400000">
              <a:off x="3857620" y="1857364"/>
              <a:ext cx="214314" cy="2357454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Accolade ouvrante 28"/>
            <p:cNvSpPr/>
            <p:nvPr/>
          </p:nvSpPr>
          <p:spPr>
            <a:xfrm rot="16200000" flipV="1">
              <a:off x="3644844" y="1692611"/>
              <a:ext cx="194117" cy="5952907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928926" y="4857760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transferts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  <p:sp>
          <p:nvSpPr>
            <p:cNvPr id="32" name="Accolade ouvrante 31"/>
            <p:cNvSpPr/>
            <p:nvPr/>
          </p:nvSpPr>
          <p:spPr>
            <a:xfrm rot="16200000" flipV="1">
              <a:off x="7225930" y="4088190"/>
              <a:ext cx="214314" cy="118195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86128" y="4786322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sources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</p:grp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Déterministes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APOLLO et CRONOS :CEA</a:t>
            </a:r>
          </a:p>
          <a:p>
            <a:pPr lvl="1"/>
            <a:r>
              <a:rPr lang="fr-FR" dirty="0" smtClean="0"/>
              <a:t>ECCO et ERANOS : CEA</a:t>
            </a:r>
          </a:p>
          <a:p>
            <a:pPr lvl="1"/>
            <a:r>
              <a:rPr lang="fr-FR" dirty="0" smtClean="0"/>
              <a:t>SMART : AREVA</a:t>
            </a:r>
          </a:p>
          <a:p>
            <a:pPr lvl="1"/>
            <a:r>
              <a:rPr lang="fr-FR" dirty="0" smtClean="0"/>
              <a:t>COCCINELLE : EDF</a:t>
            </a:r>
          </a:p>
          <a:p>
            <a:pPr lvl="1"/>
            <a:r>
              <a:rPr lang="fr-FR" dirty="0" smtClean="0"/>
              <a:t>DONJON et DRAGON : Polytechnique de </a:t>
            </a:r>
            <a:r>
              <a:rPr lang="fr-FR" dirty="0" err="1" smtClean="0"/>
              <a:t>Montreal</a:t>
            </a:r>
            <a:endParaRPr lang="fr-FR" dirty="0" smtClean="0"/>
          </a:p>
          <a:p>
            <a:pPr lvl="1"/>
            <a:r>
              <a:rPr lang="fr-FR" dirty="0" smtClean="0"/>
              <a:t>PARCS : </a:t>
            </a:r>
            <a:r>
              <a:rPr lang="fr-FR" dirty="0" err="1" smtClean="0"/>
              <a:t>Purdue</a:t>
            </a:r>
            <a:r>
              <a:rPr lang="fr-FR" dirty="0" smtClean="0"/>
              <a:t> </a:t>
            </a:r>
            <a:r>
              <a:rPr lang="fr-FR" dirty="0" err="1" smtClean="0"/>
              <a:t>Univ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CASMO : </a:t>
            </a:r>
            <a:r>
              <a:rPr lang="fr-FR" dirty="0" err="1" smtClean="0"/>
              <a:t>Studsvik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 smtClean="0"/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par « modélisations physiques » des différents phénomènes qui ne peuvent être résolus explicitement par méthodes numériques : autoprotection et hétérogénéité de l’assemblage</a:t>
            </a:r>
          </a:p>
          <a:p>
            <a:pPr lvl="1"/>
            <a:r>
              <a:rPr lang="fr-FR" dirty="0" smtClean="0"/>
              <a:t>Temps de calcul court</a:t>
            </a:r>
          </a:p>
          <a:p>
            <a:pPr lvl="1"/>
            <a:r>
              <a:rPr lang="fr-FR" dirty="0" smtClean="0"/>
              <a:t>Généralement bien équipés pour approfondir les études physiques</a:t>
            </a:r>
          </a:p>
          <a:p>
            <a:pPr lvl="1"/>
            <a:r>
              <a:rPr lang="fr-FR" dirty="0" smtClean="0"/>
              <a:t>Nombreux modèles physiques paramétrables = difficiles à maitriser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0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Stochastiques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TRIPOLI : CEA</a:t>
            </a:r>
          </a:p>
          <a:p>
            <a:pPr lvl="1"/>
            <a:r>
              <a:rPr lang="fr-FR" dirty="0" smtClean="0"/>
              <a:t>MCNP : LANL (Los </a:t>
            </a:r>
            <a:r>
              <a:rPr lang="fr-FR" dirty="0" err="1" smtClean="0"/>
              <a:t>Alamos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réduites au minimum</a:t>
            </a:r>
          </a:p>
          <a:p>
            <a:pPr lvl="1"/>
            <a:r>
              <a:rPr lang="fr-FR" dirty="0" smtClean="0"/>
              <a:t>Temps de calcul long (à pondérer compte tenu d’une bonne propension à la </a:t>
            </a:r>
            <a:r>
              <a:rPr lang="fr-FR" dirty="0" err="1" smtClean="0"/>
              <a:t>parallélisation</a:t>
            </a:r>
            <a:r>
              <a:rPr lang="fr-FR" dirty="0" smtClean="0"/>
              <a:t> massive)</a:t>
            </a:r>
          </a:p>
          <a:p>
            <a:pPr lvl="1"/>
            <a:r>
              <a:rPr lang="fr-FR" dirty="0" smtClean="0"/>
              <a:t>Généralement moins bien équipés pour approfondir les études physiques</a:t>
            </a:r>
          </a:p>
          <a:p>
            <a:pPr lvl="1"/>
            <a:r>
              <a:rPr lang="fr-FR" dirty="0" smtClean="0"/>
              <a:t>Peu de modèles physiques paramétrables = facile à prendre en main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1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 </a:t>
            </a:r>
            <a:r>
              <a:rPr lang="fr-FR" u="sng" dirty="0" err="1" smtClean="0"/>
              <a:t>intégro</a:t>
            </a:r>
            <a:r>
              <a:rPr lang="fr-FR" u="sng" dirty="0" smtClean="0"/>
              <a:t>-différentielle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Traitement de la variable temporelle : </a:t>
            </a:r>
            <a:r>
              <a:rPr lang="fr-FR" u="sng" dirty="0" smtClean="0"/>
              <a:t>équation stationnaire</a:t>
            </a:r>
            <a:r>
              <a:rPr lang="fr-FR" dirty="0" smtClean="0"/>
              <a:t> avec introduction de la </a:t>
            </a:r>
            <a:r>
              <a:rPr lang="fr-FR" u="sng" dirty="0" smtClean="0"/>
              <a:t>notion de criticité</a:t>
            </a: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09009"/>
              </p:ext>
            </p:extLst>
          </p:nvPr>
        </p:nvGraphicFramePr>
        <p:xfrm>
          <a:off x="1084263" y="1628800"/>
          <a:ext cx="69008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Équation" r:id="rId3" imgW="4051080" imgH="888840" progId="Equation.3">
                  <p:embed/>
                </p:oleObj>
              </mc:Choice>
              <mc:Fallback>
                <p:oleObj name="Équation" r:id="rId3" imgW="4051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628800"/>
                        <a:ext cx="6900862" cy="1514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05514"/>
              </p:ext>
            </p:extLst>
          </p:nvPr>
        </p:nvGraphicFramePr>
        <p:xfrm>
          <a:off x="2033588" y="4500563"/>
          <a:ext cx="5237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Équation" r:id="rId5" imgW="3073320" imgH="469800" progId="Equation.3">
                  <p:embed/>
                </p:oleObj>
              </mc:Choice>
              <mc:Fallback>
                <p:oleObj name="Équation" r:id="rId5" imgW="3073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500563"/>
                        <a:ext cx="5237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34038"/>
              </p:ext>
            </p:extLst>
          </p:nvPr>
        </p:nvGraphicFramePr>
        <p:xfrm>
          <a:off x="1223963" y="5226050"/>
          <a:ext cx="68151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Équation" r:id="rId7" imgW="4000320" imgH="761760" progId="Equation.3">
                  <p:embed/>
                </p:oleObj>
              </mc:Choice>
              <mc:Fallback>
                <p:oleObj name="Équation" r:id="rId7" imgW="400032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26050"/>
                        <a:ext cx="6815137" cy="1298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1523"/>
              </p:ext>
            </p:extLst>
          </p:nvPr>
        </p:nvGraphicFramePr>
        <p:xfrm>
          <a:off x="1043608" y="3140968"/>
          <a:ext cx="6489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Équation" r:id="rId9" imgW="3809880" imgH="507960" progId="Equation.3">
                  <p:embed/>
                </p:oleObj>
              </mc:Choice>
              <mc:Fallback>
                <p:oleObj name="Équation" r:id="rId9" imgW="38098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6489700" cy="865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Traitement de la variable énergétique : </a:t>
            </a:r>
            <a:r>
              <a:rPr lang="fr-FR" u="sng" dirty="0"/>
              <a:t>é</a:t>
            </a:r>
            <a:r>
              <a:rPr lang="fr-FR" u="sng" dirty="0" smtClean="0"/>
              <a:t>quation du transport stationnaire </a:t>
            </a:r>
            <a:r>
              <a:rPr lang="fr-FR" u="sng" dirty="0" err="1" smtClean="0"/>
              <a:t>multigroupe</a:t>
            </a:r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dirty="0" smtClean="0"/>
              <a:t>Limite de cette approximation : le </a:t>
            </a:r>
            <a:r>
              <a:rPr lang="fr-FR" u="sng" dirty="0" smtClean="0"/>
              <a:t>phénomène physique d’autoprotection </a:t>
            </a:r>
            <a:r>
              <a:rPr lang="fr-FR" dirty="0" smtClean="0"/>
              <a:t>doit être modélisé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33502"/>
              </p:ext>
            </p:extLst>
          </p:nvPr>
        </p:nvGraphicFramePr>
        <p:xfrm>
          <a:off x="1698625" y="1916832"/>
          <a:ext cx="590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Équation" r:id="rId3" imgW="3466800" imgH="266400" progId="Equation.3">
                  <p:embed/>
                </p:oleObj>
              </mc:Choice>
              <mc:Fallback>
                <p:oleObj name="Équation" r:id="rId3" imgW="3466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916832"/>
                        <a:ext cx="5908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04669"/>
              </p:ext>
            </p:extLst>
          </p:nvPr>
        </p:nvGraphicFramePr>
        <p:xfrm>
          <a:off x="1893888" y="2420888"/>
          <a:ext cx="54737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Équation" r:id="rId5" imgW="3213000" imgH="761760" progId="Equation.3">
                  <p:embed/>
                </p:oleObj>
              </mc:Choice>
              <mc:Fallback>
                <p:oleObj name="Équation" r:id="rId5" imgW="3213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420888"/>
                        <a:ext cx="5473700" cy="1300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81248"/>
              </p:ext>
            </p:extLst>
          </p:nvPr>
        </p:nvGraphicFramePr>
        <p:xfrm>
          <a:off x="1897063" y="3789040"/>
          <a:ext cx="4781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Équation" r:id="rId7" imgW="2806560" imgH="444240" progId="Equation.3">
                  <p:embed/>
                </p:oleObj>
              </mc:Choice>
              <mc:Fallback>
                <p:oleObj name="Équation" r:id="rId7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789040"/>
                        <a:ext cx="4781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905</Words>
  <Application>Microsoft Office PowerPoint</Application>
  <PresentationFormat>Affichage à l'écran (4:3)</PresentationFormat>
  <Paragraphs>251</Paragraphs>
  <Slides>20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Thème Office</vt:lpstr>
      <vt:lpstr>Équation</vt:lpstr>
      <vt:lpstr>Réact. Nucl. - Codes</vt:lpstr>
      <vt:lpstr>Déroulement des 1ère séances</vt:lpstr>
      <vt:lpstr>L’étude des réacteurs et du cycle</vt:lpstr>
      <vt:lpstr>L’étude des réacteurs et du cycle</vt:lpstr>
      <vt:lpstr>Codes de Neutronique</vt:lpstr>
      <vt:lpstr>Codes Déterministes</vt:lpstr>
      <vt:lpstr>Codes Stochastiques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En Pratique Cas A : la sphère critique</vt:lpstr>
      <vt:lpstr>En Pratique Cas B : le milieu homogène infini</vt:lpstr>
      <vt:lpstr>En Pratique - TRIPOLI Cas A : la sphère critique</vt:lpstr>
      <vt:lpstr>En Pratique - TRIPOLI Cas B : le milieu homogène infini</vt:lpstr>
      <vt:lpstr>En Pratique - DRAGON Cas A : la sphère critique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186</cp:revision>
  <dcterms:created xsi:type="dcterms:W3CDTF">2008-10-04T11:36:02Z</dcterms:created>
  <dcterms:modified xsi:type="dcterms:W3CDTF">2014-10-10T08:41:18Z</dcterms:modified>
</cp:coreProperties>
</file>