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1" r:id="rId3"/>
    <p:sldId id="325" r:id="rId4"/>
    <p:sldId id="327" r:id="rId5"/>
    <p:sldId id="328" r:id="rId6"/>
    <p:sldId id="331" r:id="rId7"/>
    <p:sldId id="329" r:id="rId8"/>
    <p:sldId id="330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75" d="100"/>
          <a:sy n="75" d="100"/>
        </p:scale>
        <p:origin x="-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03/11/2013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03/11/2013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Programme des séances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C00000"/>
                </a:solidFill>
              </a:rPr>
              <a:t>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Grandeurs usuelles caractéristiques de la neutronique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>
                <a:solidFill>
                  <a:srgbClr val="C00000"/>
                </a:solidFill>
              </a:rPr>
              <a:t>Grandeurs usuelles caractéristiques de la </a:t>
            </a:r>
            <a:r>
              <a:rPr lang="fr-FR" dirty="0" smtClean="0">
                <a:solidFill>
                  <a:srgbClr val="C00000"/>
                </a:solidFill>
              </a:rPr>
              <a:t>physique des réacteurs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Comparaison Déterministe / Stochastique</a:t>
            </a:r>
            <a:endParaRPr lang="fr-F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1ère </a:t>
            </a:r>
            <a:r>
              <a:rPr lang="fr-FR" dirty="0"/>
              <a:t>étape d'un schéma </a:t>
            </a:r>
            <a:r>
              <a:rPr lang="fr-FR" dirty="0" smtClean="0"/>
              <a:t>de calcul à </a:t>
            </a:r>
            <a:r>
              <a:rPr lang="fr-FR" dirty="0"/>
              <a:t>deux niveaux</a:t>
            </a:r>
          </a:p>
          <a:p>
            <a:pPr marL="457200" lvl="1" indent="0">
              <a:buNone/>
            </a:pPr>
            <a:r>
              <a:rPr lang="fr-FR" dirty="0" smtClean="0"/>
              <a:t>Modélisation fine, en particulier </a:t>
            </a:r>
            <a:r>
              <a:rPr lang="fr-FR" dirty="0"/>
              <a:t>des </a:t>
            </a:r>
            <a:r>
              <a:rPr lang="fr-FR" dirty="0" smtClean="0"/>
              <a:t>crayons, avec: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conditions limites de répétition </a:t>
            </a:r>
            <a:r>
              <a:rPr lang="fr-FR" dirty="0" smtClean="0"/>
              <a:t>infinie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approchée des fuites axiales et </a:t>
            </a:r>
            <a:r>
              <a:rPr lang="fr-FR" dirty="0" smtClean="0"/>
              <a:t>radiales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modélisation de l’autoprotection </a:t>
            </a:r>
            <a:r>
              <a:rPr lang="fr-FR" dirty="0" smtClean="0"/>
              <a:t>avec un fin découpage énergétique</a:t>
            </a:r>
            <a:endParaRPr lang="fr-FR" dirty="0"/>
          </a:p>
          <a:p>
            <a:r>
              <a:rPr lang="fr-FR" dirty="0" smtClean="0"/>
              <a:t>On parle de « Calcul Cellule »</a:t>
            </a:r>
          </a:p>
          <a:p>
            <a:pPr lvl="1"/>
            <a:r>
              <a:rPr lang="fr-FR" dirty="0" smtClean="0"/>
              <a:t>Cellule 0D « homogène » pour les milieux </a:t>
            </a:r>
            <a:r>
              <a:rPr lang="fr-FR" dirty="0"/>
              <a:t>non fissiles </a:t>
            </a:r>
            <a:r>
              <a:rPr lang="fr-FR" dirty="0" smtClean="0"/>
              <a:t>peu </a:t>
            </a:r>
            <a:r>
              <a:rPr lang="fr-FR" dirty="0"/>
              <a:t>importants dans la neutronique du </a:t>
            </a:r>
            <a:r>
              <a:rPr lang="fr-FR" dirty="0" smtClean="0"/>
              <a:t>cœur (réflecteur, </a:t>
            </a:r>
            <a:r>
              <a:rPr lang="fr-FR" dirty="0"/>
              <a:t>protection, </a:t>
            </a:r>
            <a:r>
              <a:rPr lang="fr-FR" dirty="0" err="1" smtClean="0"/>
              <a:t>etc</a:t>
            </a:r>
            <a:r>
              <a:rPr lang="fr-FR" dirty="0" smtClean="0"/>
              <a:t>), ou encore pour effectuer des calculs rapides exploratoires</a:t>
            </a:r>
          </a:p>
          <a:p>
            <a:pPr lvl="1"/>
            <a:r>
              <a:rPr lang="fr-FR" dirty="0" smtClean="0"/>
              <a:t>Cellule 1D « tube » : permet la modélisation d’une maille d’un réseau d’assemblage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07250"/>
            <a:ext cx="1816577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Ellipse 5"/>
          <p:cNvSpPr/>
          <p:nvPr/>
        </p:nvSpPr>
        <p:spPr>
          <a:xfrm>
            <a:off x="2020279" y="5555322"/>
            <a:ext cx="497397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6"/>
          </p:cNvCxnSpPr>
          <p:nvPr/>
        </p:nvCxnSpPr>
        <p:spPr>
          <a:xfrm>
            <a:off x="2517676" y="5735342"/>
            <a:ext cx="2543981" cy="18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92080" y="495621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652120" y="5330570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796136" y="5474586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66284" y="508518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08304" y="508518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54118" y="489888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Pastille</a:t>
            </a:r>
            <a:endParaRPr lang="en-US" u="none" dirty="0"/>
          </a:p>
        </p:txBody>
      </p:sp>
      <p:sp>
        <p:nvSpPr>
          <p:cNvPr id="21" name="Ellipse 20"/>
          <p:cNvSpPr/>
          <p:nvPr/>
        </p:nvSpPr>
        <p:spPr>
          <a:xfrm>
            <a:off x="6046068" y="5729064"/>
            <a:ext cx="220216" cy="2202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552142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6228" y="552142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932042" y="533512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 smtClean="0"/>
              <a:t>Gaine</a:t>
            </a:r>
            <a:endParaRPr lang="en-US" u="none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6372200" y="591955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414220" y="591955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60034" y="573325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Eau</a:t>
            </a:r>
            <a:endParaRPr lang="en-US" u="none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17676" y="4767427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59696" y="476742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005510" y="458112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Assemblage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5061657" y="6214122"/>
            <a:ext cx="230423" cy="213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53806" y="642793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368055" y="624163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Cellule 1D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</p:spTree>
    <p:extLst>
      <p:ext uri="{BB962C8B-B14F-4D97-AF65-F5344CB8AC3E}">
        <p14:creationId xmlns:p14="http://schemas.microsoft.com/office/powerpoint/2010/main" val="1921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On parle de « Calcul Réseau » ou « Calcul Assemblage »</a:t>
            </a:r>
          </a:p>
          <a:p>
            <a:pPr lvl="1"/>
            <a:r>
              <a:rPr lang="fr-FR" dirty="0" smtClean="0"/>
              <a:t>Assemblage 2D pour la plupart des réacteurs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Assemblage 3D </a:t>
            </a:r>
            <a:r>
              <a:rPr lang="fr-FR" dirty="0"/>
              <a:t>pour </a:t>
            </a:r>
            <a:r>
              <a:rPr lang="fr-FR" dirty="0" smtClean="0"/>
              <a:t>les réacteurs CANDU (voir doc.)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2311621"/>
            <a:ext cx="2252353" cy="2053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90778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REP </a:t>
            </a:r>
          </a:p>
          <a:p>
            <a:pPr algn="ctr"/>
            <a:r>
              <a:rPr lang="en-US" sz="1600" b="1" i="1" u="none" dirty="0" smtClean="0"/>
              <a:t>900MWe</a:t>
            </a:r>
            <a:endParaRPr lang="en-US" sz="1600" b="1" i="1" u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52" y="2287633"/>
            <a:ext cx="2168966" cy="20774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87633"/>
            <a:ext cx="2363911" cy="203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18" y="2193233"/>
            <a:ext cx="2263640" cy="21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809202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MASURCA</a:t>
            </a:r>
          </a:p>
          <a:p>
            <a:pPr algn="ctr"/>
            <a:r>
              <a:rPr lang="en-US" sz="1600" b="1" i="1" u="none" dirty="0" smtClean="0"/>
              <a:t>ZONA1</a:t>
            </a:r>
            <a:endParaRPr lang="en-US" sz="1600" b="1" i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4932040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SFR 2007</a:t>
            </a:r>
          </a:p>
          <a:p>
            <a:pPr algn="ctr"/>
            <a:r>
              <a:rPr lang="en-US" sz="1600" b="1" i="1" u="none" dirty="0" smtClean="0"/>
              <a:t>(</a:t>
            </a:r>
            <a:r>
              <a:rPr lang="en-US" sz="1600" b="1" i="1" u="none" dirty="0" err="1" smtClean="0"/>
              <a:t>pré</a:t>
            </a:r>
            <a:r>
              <a:rPr lang="en-US" sz="1600" b="1" i="1" u="none" dirty="0" smtClean="0"/>
              <a:t>-Astrid)</a:t>
            </a:r>
            <a:endParaRPr lang="en-US" sz="1600" b="1" i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6907158" y="4509120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GFR</a:t>
            </a:r>
          </a:p>
          <a:p>
            <a:pPr algn="ctr"/>
            <a:r>
              <a:rPr lang="en-US" sz="1600" b="1" i="1" u="none" dirty="0" smtClean="0"/>
              <a:t>à plaques </a:t>
            </a:r>
            <a:r>
              <a:rPr lang="en-US" sz="1600" b="1" i="1" u="none" dirty="0" err="1" smtClean="0"/>
              <a:t>SiC</a:t>
            </a:r>
            <a:endParaRPr lang="en-US" sz="1600" b="1" i="1" u="none" dirty="0"/>
          </a:p>
        </p:txBody>
      </p:sp>
    </p:spTree>
    <p:extLst>
      <p:ext uri="{BB962C8B-B14F-4D97-AF65-F5344CB8AC3E}">
        <p14:creationId xmlns:p14="http://schemas.microsoft.com/office/powerpoint/2010/main" val="10078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pPr lvl="1"/>
            <a:r>
              <a:rPr lang="fr-FR" dirty="0" smtClean="0"/>
              <a:t>On a vu qu’en spectre rapide, un enrichissement conséquent (&lt;5%wt) est nécessaire pour atteindre la criticité avec un combustible uranium</a:t>
            </a:r>
          </a:p>
          <a:p>
            <a:pPr lvl="1"/>
            <a:r>
              <a:rPr lang="fr-FR" dirty="0" smtClean="0"/>
              <a:t>Le besoin en enrichissement est nettement diminué avec un spectre thermique (UNGG</a:t>
            </a:r>
            <a:r>
              <a:rPr lang="fr-FR" dirty="0"/>
              <a:t> </a:t>
            </a:r>
            <a:r>
              <a:rPr lang="fr-FR" dirty="0" smtClean="0"/>
              <a:t>et CANDU)</a:t>
            </a:r>
          </a:p>
          <a:p>
            <a:pPr lvl="1"/>
            <a:r>
              <a:rPr lang="fr-FR" dirty="0" smtClean="0"/>
              <a:t>Le modérateur a un effet positif sur la réactivité pour un REP</a:t>
            </a:r>
          </a:p>
          <a:p>
            <a:pPr lvl="1"/>
            <a:r>
              <a:rPr lang="fr-FR" dirty="0" smtClean="0"/>
              <a:t>La dilation du modérateur par échauffement a donc un effet négatif sur la réactivité</a:t>
            </a:r>
          </a:p>
          <a:p>
            <a:r>
              <a:rPr lang="fr-FR" dirty="0" smtClean="0"/>
              <a:t>L’effet Doppler (REP/RNR)</a:t>
            </a:r>
          </a:p>
          <a:p>
            <a:pPr lvl="1"/>
            <a:r>
              <a:rPr lang="fr-FR" dirty="0" smtClean="0"/>
              <a:t>On a vu que les résonnances des sections efficaces sont liées aux niveaux d’énergie quantifiés des orbitales du noyau composé (neutron + noyau cible</a:t>
            </a:r>
            <a:r>
              <a:rPr lang="fr-FR" dirty="0" smtClean="0"/>
              <a:t>) dans le référentiel du </a:t>
            </a:r>
            <a:r>
              <a:rPr lang="fr-FR" dirty="0" err="1" smtClean="0"/>
              <a:t>CdM</a:t>
            </a:r>
            <a:r>
              <a:rPr lang="fr-FR" dirty="0" smtClean="0"/>
              <a:t> (Centre de Masse)</a:t>
            </a:r>
          </a:p>
          <a:p>
            <a:pPr lvl="1"/>
            <a:r>
              <a:rPr lang="fr-FR" dirty="0" smtClean="0"/>
              <a:t>T=0K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réf. </a:t>
            </a:r>
            <a:r>
              <a:rPr lang="fr-FR" dirty="0"/>
              <a:t>d</a:t>
            </a:r>
            <a:r>
              <a:rPr lang="fr-FR" dirty="0" smtClean="0"/>
              <a:t>u </a:t>
            </a:r>
            <a:r>
              <a:rPr lang="fr-FR" dirty="0" err="1" smtClean="0"/>
              <a:t>CdM</a:t>
            </a:r>
            <a:r>
              <a:rPr lang="fr-FR" dirty="0" smtClean="0"/>
              <a:t> = réf. du labo </a:t>
            </a:r>
            <a:r>
              <a:rPr lang="fr-FR" dirty="0">
                <a:sym typeface="Symbol"/>
              </a:rPr>
              <a:t> l</a:t>
            </a:r>
            <a:r>
              <a:rPr lang="fr-FR" dirty="0" smtClean="0"/>
              <a:t>es </a:t>
            </a:r>
            <a:r>
              <a:rPr lang="fr-FR" dirty="0" smtClean="0"/>
              <a:t>résonnances sont </a:t>
            </a:r>
            <a:r>
              <a:rPr lang="fr-FR" dirty="0" smtClean="0"/>
              <a:t>étroites</a:t>
            </a:r>
            <a:endParaRPr lang="fr-FR" dirty="0" smtClean="0"/>
          </a:p>
          <a:p>
            <a:pPr lvl="1"/>
            <a:r>
              <a:rPr lang="fr-FR" dirty="0" smtClean="0"/>
              <a:t>T</a:t>
            </a:r>
            <a:r>
              <a:rPr lang="fr-FR" dirty="0"/>
              <a:t>↗</a:t>
            </a:r>
            <a:r>
              <a:rPr lang="fr-FR" dirty="0" smtClean="0"/>
              <a:t>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</a:t>
            </a:r>
            <a:r>
              <a:rPr lang="fr-FR" dirty="0"/>
              <a:t>réf. du </a:t>
            </a:r>
            <a:r>
              <a:rPr lang="fr-FR" dirty="0" err="1" smtClean="0"/>
              <a:t>CdM</a:t>
            </a:r>
            <a:r>
              <a:rPr lang="fr-FR" dirty="0" smtClean="0"/>
              <a:t> ≠ </a:t>
            </a:r>
            <a:r>
              <a:rPr lang="fr-FR" dirty="0"/>
              <a:t>réf. du labo </a:t>
            </a:r>
            <a:r>
              <a:rPr lang="fr-FR" dirty="0">
                <a:sym typeface="Symbol"/>
              </a:rPr>
              <a:t> </a:t>
            </a:r>
            <a:r>
              <a:rPr lang="fr-FR" dirty="0" smtClean="0">
                <a:sym typeface="Symbol"/>
              </a:rPr>
              <a:t>largeur des</a:t>
            </a:r>
            <a:r>
              <a:rPr lang="fr-FR" dirty="0" smtClean="0"/>
              <a:t> résonnances </a:t>
            </a:r>
            <a:r>
              <a:rPr lang="fr-FR" dirty="0"/>
              <a:t>↗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ratio capture/fission ↗ </a:t>
            </a:r>
            <a:r>
              <a:rPr lang="fr-FR" dirty="0">
                <a:sym typeface="Symbol"/>
              </a:rPr>
              <a:t></a:t>
            </a:r>
            <a:r>
              <a:rPr lang="fr-FR" dirty="0"/>
              <a:t> </a:t>
            </a:r>
            <a:r>
              <a:rPr lang="fr-FR" dirty="0" smtClean="0"/>
              <a:t>réactivité </a:t>
            </a:r>
            <a:r>
              <a:rPr lang="fr-FR" dirty="0"/>
              <a:t>↘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r>
              <a:rPr lang="fr-FR" dirty="0" smtClean="0"/>
              <a:t>L’effet Doppler (REP et RNR)</a:t>
            </a:r>
          </a:p>
          <a:p>
            <a:r>
              <a:rPr lang="fr-FR" dirty="0" smtClean="0"/>
              <a:t>L’effet de Vidange (LMFR)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 </a:t>
            </a:r>
          </a:p>
          <a:p>
            <a:r>
              <a:rPr lang="fr-FR" dirty="0" smtClean="0"/>
              <a:t>L’efficacité du bore</a:t>
            </a:r>
          </a:p>
          <a:p>
            <a:r>
              <a:rPr lang="fr-FR" dirty="0" smtClean="0"/>
              <a:t>Le coefficient « Densité-Modérateur »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Paramètres cinétiques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L*</a:t>
            </a:r>
          </a:p>
          <a:p>
            <a:r>
              <a:rPr lang="fr-FR" dirty="0" err="1" smtClean="0"/>
              <a:t>Beff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296</Words>
  <Application>Microsoft Office PowerPoint</Application>
  <PresentationFormat>Affichage à l'écran (4:3)</PresentationFormat>
  <Paragraphs>93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Réact. Nucl. - Codes</vt:lpstr>
      <vt:lpstr>Déroulement des 1ère séances</vt:lpstr>
      <vt:lpstr>L’échelle « Assemblage »</vt:lpstr>
      <vt:lpstr>L’échelle « Assemblage »</vt:lpstr>
      <vt:lpstr>Contre-réactions Thermiques</vt:lpstr>
      <vt:lpstr>Contre-réactions Thermiques</vt:lpstr>
      <vt:lpstr>Contrôle du réacteur</vt:lpstr>
      <vt:lpstr>Paramètres cinétiques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Philippe Jacquet</cp:lastModifiedBy>
  <cp:revision>190</cp:revision>
  <dcterms:created xsi:type="dcterms:W3CDTF">2008-10-04T11:36:02Z</dcterms:created>
  <dcterms:modified xsi:type="dcterms:W3CDTF">2013-11-03T22:46:04Z</dcterms:modified>
</cp:coreProperties>
</file>