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4" r:id="rId2"/>
    <p:sldId id="321" r:id="rId3"/>
    <p:sldId id="327" r:id="rId4"/>
    <p:sldId id="326" r:id="rId5"/>
    <p:sldId id="328" r:id="rId6"/>
    <p:sldId id="329" r:id="rId7"/>
    <p:sldId id="330" r:id="rId8"/>
    <p:sldId id="331" r:id="rId9"/>
    <p:sldId id="334" r:id="rId10"/>
    <p:sldId id="333" r:id="rId11"/>
    <p:sldId id="335" r:id="rId12"/>
    <p:sldId id="337" r:id="rId13"/>
    <p:sldId id="336" r:id="rId14"/>
    <p:sldId id="338" r:id="rId15"/>
    <p:sldId id="339" r:id="rId16"/>
    <p:sldId id="340" r:id="rId17"/>
    <p:sldId id="341" r:id="rId18"/>
    <p:sldId id="342" r:id="rId19"/>
    <p:sldId id="343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c" initials="dc" lastIdx="31" clrIdx="0"/>
  <p:cmAuthor id="1" name="$Galichet" initials="$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8" autoAdjust="0"/>
    <p:restoredTop sz="97354" autoAdjust="0"/>
  </p:normalViewPr>
  <p:slideViewPr>
    <p:cSldViewPr>
      <p:cViewPr>
        <p:scale>
          <a:sx n="66" d="100"/>
          <a:sy n="66" d="100"/>
        </p:scale>
        <p:origin x="-144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5ECB63-536A-4392-8F01-430B8DE8A6AC}" type="datetimeFigureOut">
              <a:rPr lang="fr-FR"/>
              <a:pPr>
                <a:defRPr/>
              </a:pPr>
              <a:t>21/10/2013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3BE0C5-42FF-4CB4-8992-86E0D61CE7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8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B17515B-591D-4E48-935C-296239CB931D}" type="datetimeFigureOut">
              <a:rPr lang="fr-FR"/>
              <a:pPr>
                <a:defRPr/>
              </a:pPr>
              <a:t>21/10/2013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1EEF835-D4D8-4C11-BB37-27E80C2B4B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7223" y="142875"/>
            <a:ext cx="7643867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u="none"/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6550025"/>
            <a:ext cx="179408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none" dirty="0" smtClean="0">
                <a:latin typeface="Comic Sans MS" pitchFamily="66" charset="0"/>
              </a:rPr>
              <a:t>Philippe JACQUET</a:t>
            </a:r>
            <a:endParaRPr lang="fr-FR" sz="1400" b="1" u="none" dirty="0">
              <a:latin typeface="Comic Sans MS" pitchFamily="6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>
            <a:lvl1pPr>
              <a:defRPr sz="3600" b="1">
                <a:latin typeface="Comic Sans MS" pitchFamily="66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>
            <a:lvl1pPr algn="just">
              <a:buClr>
                <a:srgbClr val="FF0000"/>
              </a:buClr>
              <a:buFont typeface="Wingdings" pitchFamily="2" charset="2"/>
              <a:buChar char="q"/>
              <a:defRPr sz="1800" b="1">
                <a:latin typeface="Comic Sans MS" pitchFamily="66" charset="0"/>
              </a:defRPr>
            </a:lvl1pPr>
            <a:lvl2pPr algn="just">
              <a:defRPr sz="1800" b="1">
                <a:latin typeface="Comic Sans MS" pitchFamily="66" charset="0"/>
              </a:defRPr>
            </a:lvl2pPr>
            <a:lvl3pPr algn="just">
              <a:defRPr sz="1800" b="1">
                <a:latin typeface="Comic Sans MS" pitchFamily="66" charset="0"/>
              </a:defRPr>
            </a:lvl3pPr>
            <a:lvl4pPr algn="just">
              <a:defRPr sz="1800" b="1">
                <a:latin typeface="Comic Sans MS" pitchFamily="66" charset="0"/>
              </a:defRPr>
            </a:lvl4pPr>
            <a:lvl5pPr algn="just"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3" descr="C:\Documents and Settings\$AdminLocal\Bureau\RAY207\Presentations\logo_cnam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32359" y="232359"/>
            <a:ext cx="1121648" cy="6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72C94-9CBE-429C-AEF4-21F4A2F7186F}" type="datetimeFigureOut">
              <a:rPr lang="fr-FR"/>
              <a:pPr>
                <a:defRPr/>
              </a:pPr>
              <a:t>21/10/2013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4E47-5115-485C-9BB1-1289BB991C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u="none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dirty="0" smtClean="0"/>
              <a:t>Philippe JACQUET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A725D4-BD1D-4265-9F7B-D422210F83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8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Réact</a:t>
            </a:r>
            <a:r>
              <a:rPr lang="fr-FR" dirty="0" smtClean="0"/>
              <a:t>. </a:t>
            </a:r>
            <a:r>
              <a:rPr lang="fr-FR" dirty="0" err="1" smtClean="0"/>
              <a:t>Nucl</a:t>
            </a:r>
            <a:r>
              <a:rPr lang="fr-FR" dirty="0" smtClean="0"/>
              <a:t>. - Codes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2071678"/>
            <a:ext cx="8229600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 JACQUET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Ingénieur Consultant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ALTRAN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2, rue Paul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Dautier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2400" b="1" u="none" dirty="0" smtClean="0">
                <a:latin typeface="Comic Sans MS" pitchFamily="66" charset="0"/>
              </a:rPr>
              <a:t>78457 Vélizy-Villacoublay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</a:t>
            </a:r>
            <a:r>
              <a:rPr lang="fr-FR" sz="2400" b="1" u="none" dirty="0" smtClean="0">
                <a:latin typeface="Comic Sans MS" pitchFamily="66" charset="0"/>
              </a:rPr>
              <a:t>.jacquet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@altran.com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/>
              <a:t>Traitement de la variable angulaire : approches classiques</a:t>
            </a:r>
          </a:p>
          <a:p>
            <a:pPr lvl="1"/>
            <a:r>
              <a:rPr lang="fr-FR" dirty="0"/>
              <a:t>Méthode </a:t>
            </a:r>
            <a:r>
              <a:rPr lang="fr-FR" dirty="0" err="1"/>
              <a:t>Pn</a:t>
            </a:r>
            <a:r>
              <a:rPr lang="fr-FR" dirty="0"/>
              <a:t> : projection sur la base des harmoniques sphériques</a:t>
            </a:r>
          </a:p>
          <a:p>
            <a:pPr lvl="1"/>
            <a:r>
              <a:rPr lang="fr-FR" dirty="0"/>
              <a:t>Méthode Sn : projection sur des ordonnées discrètes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Traitement de la variable spatiale: nombreuses méthodes numériques classiques (différences finies, méthodes nodales ou éléments finis, </a:t>
            </a:r>
            <a:r>
              <a:rPr lang="fr-FR" dirty="0" err="1"/>
              <a:t>etc</a:t>
            </a:r>
            <a:r>
              <a:rPr lang="fr-FR" dirty="0" smtClean="0"/>
              <a:t>)</a:t>
            </a:r>
          </a:p>
          <a:p>
            <a:endParaRPr lang="fr-FR" u="sng" dirty="0"/>
          </a:p>
          <a:p>
            <a:r>
              <a:rPr lang="fr-FR" u="sng" dirty="0" smtClean="0"/>
              <a:t>D’autres formes de l’équation du transport existent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Forme intégrale : traitement par méthode des probabilités de collisions ou par méthode des caractéristiques</a:t>
            </a:r>
          </a:p>
          <a:p>
            <a:pPr lvl="1"/>
            <a:r>
              <a:rPr lang="fr-FR" dirty="0" smtClean="0"/>
              <a:t>Forme </a:t>
            </a:r>
            <a:r>
              <a:rPr lang="fr-FR" dirty="0" err="1" smtClean="0"/>
              <a:t>variationnelle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4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L’autoprotection: les effets quantiques régissant la stabilité du noyau conduisent à une </a:t>
            </a:r>
            <a:r>
              <a:rPr lang="fr-FR" u="sng" dirty="0" smtClean="0"/>
              <a:t>structure résonante des sections efficaces</a:t>
            </a:r>
          </a:p>
          <a:p>
            <a:pPr lvl="1"/>
            <a:r>
              <a:rPr lang="fr-FR" dirty="0" smtClean="0"/>
              <a:t>La largeur des résonnances des sections efficaces décroit avec l’énergie</a:t>
            </a:r>
          </a:p>
          <a:p>
            <a:pPr lvl="1"/>
            <a:r>
              <a:rPr lang="fr-FR" dirty="0" smtClean="0"/>
              <a:t>On distingue </a:t>
            </a:r>
          </a:p>
          <a:p>
            <a:pPr lvl="2"/>
            <a:r>
              <a:rPr lang="fr-FR" dirty="0" smtClean="0"/>
              <a:t>le domaine des résonnances résolues</a:t>
            </a:r>
          </a:p>
          <a:p>
            <a:pPr lvl="2"/>
            <a:r>
              <a:rPr lang="fr-FR" dirty="0" smtClean="0"/>
              <a:t>le domaine </a:t>
            </a:r>
            <a:r>
              <a:rPr lang="fr-FR" dirty="0"/>
              <a:t>des résonnances </a:t>
            </a:r>
            <a:r>
              <a:rPr lang="fr-FR" dirty="0" smtClean="0"/>
              <a:t>non-résolues</a:t>
            </a:r>
          </a:p>
          <a:p>
            <a:pPr lvl="2"/>
            <a:r>
              <a:rPr lang="fr-FR" dirty="0" smtClean="0"/>
              <a:t>le continuum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6310885" cy="324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L’autoprotection: les effets quantiques régissant la stabilité du noyau conduisent à une </a:t>
            </a:r>
            <a:r>
              <a:rPr lang="fr-FR" u="sng" dirty="0" smtClean="0"/>
              <a:t>structure résonante des sections efficaces</a:t>
            </a:r>
          </a:p>
          <a:p>
            <a:pPr lvl="1"/>
            <a:r>
              <a:rPr lang="fr-FR" dirty="0" smtClean="0"/>
              <a:t>La largeur des résonnances des sections efficaces décroit avec l’énergie</a:t>
            </a:r>
          </a:p>
          <a:p>
            <a:pPr lvl="1"/>
            <a:r>
              <a:rPr lang="fr-FR" dirty="0" smtClean="0"/>
              <a:t>On distingue </a:t>
            </a:r>
          </a:p>
          <a:p>
            <a:pPr lvl="2"/>
            <a:r>
              <a:rPr lang="fr-FR" dirty="0" smtClean="0"/>
              <a:t>le domaine des résonnances résolues</a:t>
            </a:r>
          </a:p>
          <a:p>
            <a:pPr lvl="2"/>
            <a:r>
              <a:rPr lang="fr-FR" dirty="0" smtClean="0"/>
              <a:t>le domaine </a:t>
            </a:r>
            <a:r>
              <a:rPr lang="fr-FR" dirty="0"/>
              <a:t>des résonnances </a:t>
            </a:r>
            <a:r>
              <a:rPr lang="fr-FR" dirty="0" smtClean="0"/>
              <a:t>non-résolues</a:t>
            </a:r>
          </a:p>
          <a:p>
            <a:pPr lvl="2"/>
            <a:r>
              <a:rPr lang="fr-FR" dirty="0" smtClean="0"/>
              <a:t>le continuum</a:t>
            </a:r>
          </a:p>
          <a:p>
            <a:pPr lvl="1"/>
            <a:r>
              <a:rPr lang="fr-FR" dirty="0" smtClean="0"/>
              <a:t>Les résonnances sont des pièges pour le neutron qui est </a:t>
            </a:r>
            <a:r>
              <a:rPr lang="fr-FR" dirty="0" err="1" smtClean="0"/>
              <a:t>thermalisé</a:t>
            </a:r>
            <a:r>
              <a:rPr lang="fr-FR" dirty="0" smtClean="0"/>
              <a:t> par chocs discrets :  le flux est fortement déprimé très localement</a:t>
            </a:r>
          </a:p>
          <a:p>
            <a:r>
              <a:rPr lang="fr-FR" dirty="0" smtClean="0"/>
              <a:t>Les méthodes de prise en compte de l’autoprotection classiques:</a:t>
            </a:r>
          </a:p>
          <a:p>
            <a:pPr lvl="1"/>
            <a:r>
              <a:rPr lang="fr-FR" dirty="0" smtClean="0"/>
              <a:t>Méthode de </a:t>
            </a:r>
            <a:r>
              <a:rPr lang="fr-FR" dirty="0" err="1" smtClean="0"/>
              <a:t>Livolant-Jeanpierre</a:t>
            </a:r>
            <a:r>
              <a:rPr lang="fr-FR" dirty="0" smtClean="0"/>
              <a:t> et utilisation de section de dilution</a:t>
            </a:r>
          </a:p>
          <a:p>
            <a:pPr lvl="1"/>
            <a:r>
              <a:rPr lang="fr-FR" dirty="0" smtClean="0"/>
              <a:t>Méthode des tables de probabilités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0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Les méthodes de prise en compte de l’autoprotection classiques:</a:t>
            </a:r>
          </a:p>
          <a:p>
            <a:pPr lvl="1"/>
            <a:r>
              <a:rPr lang="fr-FR" dirty="0" smtClean="0"/>
              <a:t>Méthode de </a:t>
            </a:r>
            <a:r>
              <a:rPr lang="fr-FR" dirty="0" err="1" smtClean="0"/>
              <a:t>Livolant-Jeanpierre</a:t>
            </a:r>
            <a:r>
              <a:rPr lang="fr-FR" dirty="0" smtClean="0"/>
              <a:t> et utilisation de section de dilution</a:t>
            </a:r>
          </a:p>
          <a:p>
            <a:pPr lvl="1"/>
            <a:r>
              <a:rPr lang="fr-FR" dirty="0" smtClean="0"/>
              <a:t>Méthode des tables de probabilités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696744" cy="391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7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L’hétérogénéité spatiale : un autre problème d’échelle</a:t>
            </a:r>
          </a:p>
          <a:p>
            <a:pPr lvl="1"/>
            <a:r>
              <a:rPr lang="fr-FR" dirty="0" smtClean="0"/>
              <a:t>Libre parcours moyen d’un neutron thermique : plusieurs mm</a:t>
            </a:r>
          </a:p>
          <a:p>
            <a:pPr lvl="1"/>
            <a:r>
              <a:rPr lang="fr-FR" dirty="0" smtClean="0"/>
              <a:t>La distribution des neutrons est fortement perturbée dans la pastille</a:t>
            </a:r>
          </a:p>
          <a:p>
            <a:pPr lvl="1"/>
            <a:r>
              <a:rPr lang="fr-FR" dirty="0" smtClean="0"/>
              <a:t>La géométrie d’un cœur est de l’ordre du m</a:t>
            </a:r>
          </a:p>
          <a:p>
            <a:pPr marL="457200" lvl="1" indent="0">
              <a:buNone/>
            </a:pPr>
            <a:r>
              <a:rPr lang="fr-FR" dirty="0" smtClean="0">
                <a:sym typeface="Symbol"/>
              </a:rPr>
              <a:t> </a:t>
            </a:r>
            <a:r>
              <a:rPr lang="fr-FR" dirty="0" smtClean="0"/>
              <a:t>Un traitement explicite ferait intervenir ≈ 1000</a:t>
            </a:r>
            <a:r>
              <a:rPr lang="fr-FR" baseline="30000" dirty="0" smtClean="0"/>
              <a:t>3</a:t>
            </a:r>
            <a:r>
              <a:rPr lang="fr-FR" dirty="0" smtClean="0"/>
              <a:t> mailles de calcul !!!</a:t>
            </a:r>
          </a:p>
          <a:p>
            <a:r>
              <a:rPr lang="fr-FR" dirty="0" smtClean="0"/>
              <a:t>Hétérogénéité + Autoprotection, la solution: schéma de calcul à 2 niveaux</a:t>
            </a:r>
            <a:endParaRPr lang="fr-FR" dirty="0"/>
          </a:p>
          <a:p>
            <a:pPr lvl="1"/>
            <a:r>
              <a:rPr lang="fr-FR" dirty="0" smtClean="0"/>
              <a:t>Niveau « réseau » ou « assemblage » : modélisation fine des crayons avec des conditions limites de répétition infinie + modélisation approchée des fuites axiales et radiales + modélisation de l’autoprotection avec des groupes très fins (plusieurs centaines de groupes)</a:t>
            </a:r>
            <a:endParaRPr lang="fr-FR" dirty="0"/>
          </a:p>
          <a:p>
            <a:pPr lvl="1"/>
            <a:r>
              <a:rPr lang="fr-FR" dirty="0" smtClean="0"/>
              <a:t>Etape de transition (allègement numérique des données) :</a:t>
            </a:r>
          </a:p>
          <a:p>
            <a:pPr lvl="2"/>
            <a:r>
              <a:rPr lang="fr-FR" dirty="0" smtClean="0"/>
              <a:t>Condensation énergétique: les sections sont « moyennées » sur une dizaine de groupes larges</a:t>
            </a:r>
          </a:p>
          <a:p>
            <a:pPr lvl="2"/>
            <a:r>
              <a:rPr lang="fr-FR" dirty="0" smtClean="0"/>
              <a:t>Homogénéisation spatiale : la cellule ou l’assemblage est homogénéisé et les sections sont ainsi moyennée pour le représenter</a:t>
            </a:r>
          </a:p>
          <a:p>
            <a:pPr lvl="1"/>
            <a:r>
              <a:rPr lang="fr-FR" dirty="0" smtClean="0"/>
              <a:t>Niveau « cœur » : les sections condensées et homogénéisées sont utilisées pour représenter le cœur entier.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3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Le coefficient de multiplication effectif (solution de l’</a:t>
            </a:r>
            <a:r>
              <a:rPr lang="fr-FR" dirty="0" err="1" smtClean="0"/>
              <a:t>eq</a:t>
            </a:r>
            <a:r>
              <a:rPr lang="fr-FR" dirty="0" smtClean="0"/>
              <a:t>. : valeur propre)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flux               (</a:t>
            </a:r>
            <a:r>
              <a:rPr lang="fr-FR" dirty="0"/>
              <a:t>solution de l’</a:t>
            </a:r>
            <a:r>
              <a:rPr lang="fr-FR" dirty="0" err="1"/>
              <a:t>eq</a:t>
            </a:r>
            <a:r>
              <a:rPr lang="fr-FR" dirty="0"/>
              <a:t>. : </a:t>
            </a:r>
            <a:r>
              <a:rPr lang="fr-FR" dirty="0" smtClean="0"/>
              <a:t>vecteur propre)</a:t>
            </a:r>
          </a:p>
          <a:p>
            <a:endParaRPr lang="fr-FR" dirty="0"/>
          </a:p>
          <a:p>
            <a:pPr lvl="1"/>
            <a:r>
              <a:rPr lang="fr-FR" dirty="0" smtClean="0"/>
              <a:t>Flux scalaire :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Courant neutronique :</a:t>
            </a: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009010"/>
              </p:ext>
            </p:extLst>
          </p:nvPr>
        </p:nvGraphicFramePr>
        <p:xfrm>
          <a:off x="1514475" y="1628800"/>
          <a:ext cx="72040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Équation" r:id="rId3" imgW="3682800" imgH="990360" progId="Equation.3">
                  <p:embed/>
                </p:oleObj>
              </mc:Choice>
              <mc:Fallback>
                <p:oleObj name="Équation" r:id="rId3" imgW="3682800" imgH="990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4475" y="1628800"/>
                        <a:ext cx="7204075" cy="193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003054"/>
              </p:ext>
            </p:extLst>
          </p:nvPr>
        </p:nvGraphicFramePr>
        <p:xfrm>
          <a:off x="1396901" y="3544236"/>
          <a:ext cx="115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Équation" r:id="rId5" imgW="647640" imgH="241200" progId="Equation.3">
                  <p:embed/>
                </p:oleObj>
              </mc:Choice>
              <mc:Fallback>
                <p:oleObj name="Équation" r:id="rId5" imgW="647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6901" y="3544236"/>
                        <a:ext cx="115887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275690"/>
              </p:ext>
            </p:extLst>
          </p:nvPr>
        </p:nvGraphicFramePr>
        <p:xfrm>
          <a:off x="2915816" y="4149080"/>
          <a:ext cx="2930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Équation" r:id="rId7" imgW="1549080" imgH="380880" progId="Equation.3">
                  <p:embed/>
                </p:oleObj>
              </mc:Choice>
              <mc:Fallback>
                <p:oleObj name="Équation" r:id="rId7" imgW="154908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5816" y="4149080"/>
                        <a:ext cx="29305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159292"/>
              </p:ext>
            </p:extLst>
          </p:nvPr>
        </p:nvGraphicFramePr>
        <p:xfrm>
          <a:off x="3347864" y="4868515"/>
          <a:ext cx="3267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Équation" r:id="rId9" imgW="1726920" imgH="380880" progId="Equation.3">
                  <p:embed/>
                </p:oleObj>
              </mc:Choice>
              <mc:Fallback>
                <p:oleObj name="Équation" r:id="rId9" imgW="1726920" imgH="380880" progId="Equation.3">
                  <p:embed/>
                  <p:pic>
                    <p:nvPicPr>
                      <p:cNvPr id="0" name="Obje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868515"/>
                        <a:ext cx="32670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6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</a:t>
            </a:r>
            <a:br>
              <a:rPr lang="fr-FR" dirty="0" smtClean="0"/>
            </a:br>
            <a:r>
              <a:rPr lang="fr-FR" dirty="0"/>
              <a:t>C</a:t>
            </a:r>
            <a:r>
              <a:rPr lang="fr-FR" dirty="0" smtClean="0"/>
              <a:t>as A : la sphère critique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Géométrie (décrite par une seule variable)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 : rayon de la sphère</a:t>
            </a:r>
          </a:p>
          <a:p>
            <a:r>
              <a:rPr lang="fr-FR" dirty="0" smtClean="0"/>
              <a:t>Composition (décrite par deux variables)</a:t>
            </a:r>
          </a:p>
          <a:p>
            <a:pPr lvl="1"/>
            <a:r>
              <a:rPr lang="fr-FR" dirty="0" smtClean="0"/>
              <a:t>[U235] : densité d’atomes de U235</a:t>
            </a:r>
          </a:p>
          <a:p>
            <a:pPr lvl="1"/>
            <a:r>
              <a:rPr lang="fr-FR" dirty="0"/>
              <a:t>[</a:t>
            </a:r>
            <a:r>
              <a:rPr lang="fr-FR" dirty="0" smtClean="0"/>
              <a:t>U238] </a:t>
            </a:r>
            <a:r>
              <a:rPr lang="fr-FR" dirty="0"/>
              <a:t>: densité d’atomes de </a:t>
            </a:r>
            <a:r>
              <a:rPr lang="fr-FR" dirty="0" smtClean="0"/>
              <a:t>U238</a:t>
            </a:r>
          </a:p>
          <a:p>
            <a:pPr marL="0" indent="0">
              <a:buNone/>
            </a:pPr>
            <a:r>
              <a:rPr lang="fr-FR" dirty="0" smtClean="0"/>
              <a:t>    NB : E% = [U235]/(</a:t>
            </a:r>
            <a:r>
              <a:rPr lang="fr-FR" dirty="0"/>
              <a:t>[U235</a:t>
            </a:r>
            <a:r>
              <a:rPr lang="fr-FR" dirty="0" smtClean="0"/>
              <a:t>]+[U238]) l’enrichissement atomique en U235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3547538" cy="362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4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</a:t>
            </a:r>
            <a:br>
              <a:rPr lang="fr-FR" dirty="0" smtClean="0"/>
            </a:br>
            <a:r>
              <a:rPr lang="fr-FR" dirty="0"/>
              <a:t>C</a:t>
            </a:r>
            <a:r>
              <a:rPr lang="fr-FR" dirty="0" smtClean="0"/>
              <a:t>as B : le milieu homogène infini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Géométrie (décrite par aucune variable)</a:t>
            </a:r>
          </a:p>
          <a:p>
            <a:pPr lvl="1"/>
            <a:r>
              <a:rPr lang="fr-FR" dirty="0" smtClean="0"/>
              <a:t>Pas de géométrie</a:t>
            </a:r>
          </a:p>
          <a:p>
            <a:r>
              <a:rPr lang="fr-FR" dirty="0" smtClean="0"/>
              <a:t>Composition (décrite par deux variables)</a:t>
            </a:r>
          </a:p>
          <a:p>
            <a:pPr lvl="1"/>
            <a:r>
              <a:rPr lang="fr-FR" dirty="0" smtClean="0"/>
              <a:t>[U235] : densité d’atomes de U235</a:t>
            </a:r>
          </a:p>
          <a:p>
            <a:pPr lvl="1"/>
            <a:r>
              <a:rPr lang="fr-FR" dirty="0"/>
              <a:t>[</a:t>
            </a:r>
            <a:r>
              <a:rPr lang="fr-FR" dirty="0" smtClean="0"/>
              <a:t>U238] </a:t>
            </a:r>
            <a:r>
              <a:rPr lang="fr-FR" dirty="0"/>
              <a:t>: densité d’atomes de </a:t>
            </a:r>
            <a:r>
              <a:rPr lang="fr-FR" dirty="0" smtClean="0"/>
              <a:t>U238</a:t>
            </a:r>
          </a:p>
          <a:p>
            <a:pPr marL="0" indent="0">
              <a:buNone/>
            </a:pPr>
            <a:r>
              <a:rPr lang="fr-FR" dirty="0" smtClean="0"/>
              <a:t>    NB : E% = [U235]/(</a:t>
            </a:r>
            <a:r>
              <a:rPr lang="fr-FR" dirty="0"/>
              <a:t>[U235</a:t>
            </a:r>
            <a:r>
              <a:rPr lang="fr-FR" dirty="0" smtClean="0"/>
              <a:t>]+[U238]) l’enrichissement atomique en U235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TRIPOLI</a:t>
            </a:r>
            <a:br>
              <a:rPr lang="fr-FR" dirty="0" smtClean="0"/>
            </a:br>
            <a:r>
              <a:rPr lang="fr-FR" dirty="0"/>
              <a:t>Cas A : la sphère critique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772816"/>
            <a:ext cx="57658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ccolade fermante 7"/>
          <p:cNvSpPr/>
          <p:nvPr/>
        </p:nvSpPr>
        <p:spPr>
          <a:xfrm>
            <a:off x="4211960" y="1772816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788024" y="202019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 LA GEOMETRIE</a:t>
            </a:r>
            <a:endParaRPr lang="en-US" b="1" u="none" dirty="0"/>
          </a:p>
        </p:txBody>
      </p:sp>
      <p:sp>
        <p:nvSpPr>
          <p:cNvPr id="15" name="Accolade fermante 14"/>
          <p:cNvSpPr/>
          <p:nvPr/>
        </p:nvSpPr>
        <p:spPr>
          <a:xfrm>
            <a:off x="4213368" y="2675767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789432" y="292314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DES COMPOSITIONS</a:t>
            </a:r>
            <a:endParaRPr lang="en-US" b="1" u="none" dirty="0"/>
          </a:p>
        </p:txBody>
      </p:sp>
      <p:sp>
        <p:nvSpPr>
          <p:cNvPr id="19" name="Accolade fermante 18"/>
          <p:cNvSpPr/>
          <p:nvPr/>
        </p:nvSpPr>
        <p:spPr>
          <a:xfrm>
            <a:off x="4213368" y="3642643"/>
            <a:ext cx="360040" cy="4320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4789432" y="3501008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ASSOCIATION</a:t>
            </a:r>
          </a:p>
          <a:p>
            <a:r>
              <a:rPr lang="en-US" b="1" u="none" dirty="0" smtClean="0"/>
              <a:t>VOLUMES</a:t>
            </a:r>
            <a:r>
              <a:rPr lang="en-US" sz="2400" b="1" u="none" dirty="0" smtClean="0"/>
              <a:t> ↔</a:t>
            </a:r>
            <a:r>
              <a:rPr lang="en-US" b="1" u="none" dirty="0" smtClean="0"/>
              <a:t> MILIEUX</a:t>
            </a:r>
            <a:endParaRPr lang="en-US" b="1" u="none" dirty="0"/>
          </a:p>
        </p:txBody>
      </p:sp>
      <p:sp>
        <p:nvSpPr>
          <p:cNvPr id="21" name="Accolade fermante 20"/>
          <p:cNvSpPr/>
          <p:nvPr/>
        </p:nvSpPr>
        <p:spPr>
          <a:xfrm>
            <a:off x="4561858" y="4216326"/>
            <a:ext cx="360040" cy="130090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5137922" y="4543613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D’UNE SOURCE</a:t>
            </a:r>
          </a:p>
          <a:p>
            <a:r>
              <a:rPr lang="en-US" b="1" u="none" dirty="0" smtClean="0"/>
              <a:t>INITIALE DE NEUTRONS</a:t>
            </a:r>
            <a:endParaRPr lang="en-US" b="1" u="none" dirty="0"/>
          </a:p>
        </p:txBody>
      </p:sp>
      <p:sp>
        <p:nvSpPr>
          <p:cNvPr id="23" name="Accolade fermante 22"/>
          <p:cNvSpPr/>
          <p:nvPr/>
        </p:nvSpPr>
        <p:spPr>
          <a:xfrm>
            <a:off x="4553192" y="5562578"/>
            <a:ext cx="360040" cy="81398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5137922" y="578490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PARAMETRES DE SIMULATION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35018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TRIPOLI</a:t>
            </a:r>
            <a:br>
              <a:rPr lang="fr-FR" dirty="0" smtClean="0"/>
            </a:br>
            <a:r>
              <a:rPr lang="fr-FR" dirty="0"/>
              <a:t>Cas </a:t>
            </a:r>
            <a:r>
              <a:rPr lang="fr-FR" dirty="0" smtClean="0"/>
              <a:t>B : le milieu homogène infini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84545" y="3244334"/>
            <a:ext cx="19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none" dirty="0"/>
              <a:t>A vous de jouer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9223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1</a:t>
            </a:r>
            <a:r>
              <a:rPr lang="fr-FR" baseline="30000" dirty="0" smtClean="0"/>
              <a:t>ère</a:t>
            </a:r>
            <a:r>
              <a:rPr lang="fr-FR" dirty="0" smtClean="0"/>
              <a:t> séances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952022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rgbClr val="C00000"/>
                </a:solidFill>
              </a:rPr>
              <a:t>	I. Démarrage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Programme des séances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Intro. au cours de codes appliqués à l’étude des réacteurs nucléaires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Prise en main de deux codes de neutronique</a:t>
            </a:r>
          </a:p>
          <a:p>
            <a:pPr>
              <a:buNone/>
            </a:pPr>
            <a:r>
              <a:rPr lang="fr-FR" dirty="0" smtClean="0"/>
              <a:t>	II. Physique du cœur : Echelle assemblage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usuelles caractéristiques de la neutronique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Grandeurs usuelles caractéristiques de la </a:t>
            </a:r>
            <a:r>
              <a:rPr lang="fr-FR" dirty="0" smtClean="0"/>
              <a:t>physique des réacteurs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Comparaison Déterministe / Stochastique</a:t>
            </a:r>
            <a:endParaRPr lang="fr-FR" dirty="0"/>
          </a:p>
          <a:p>
            <a:pPr>
              <a:buNone/>
            </a:pPr>
            <a:r>
              <a:rPr lang="fr-FR" dirty="0" smtClean="0"/>
              <a:t>	III. </a:t>
            </a:r>
            <a:r>
              <a:rPr lang="fr-FR" dirty="0"/>
              <a:t>Physique du cœur : </a:t>
            </a:r>
            <a:r>
              <a:rPr lang="fr-FR" dirty="0" smtClean="0"/>
              <a:t>Echelle cœur de réacteur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</a:t>
            </a:r>
            <a:r>
              <a:rPr lang="fr-FR" dirty="0"/>
              <a:t>usuelles </a:t>
            </a:r>
            <a:r>
              <a:rPr lang="fr-FR" dirty="0" smtClean="0"/>
              <a:t>caractéristiques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Notions de dimensionnement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IV. Etude pratique d’un cœur de réacteur (Projet Noté)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Dimensionnement « monocritère » et « multicritère »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L’étude des réacteurs et du 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L’amont du cycle</a:t>
            </a:r>
            <a:endParaRPr lang="fr-FR" dirty="0"/>
          </a:p>
          <a:p>
            <a:pPr lvl="1"/>
            <a:r>
              <a:rPr lang="fr-FR" dirty="0" smtClean="0"/>
              <a:t>Extraction du combustible : aspects de radioprotection</a:t>
            </a:r>
          </a:p>
          <a:p>
            <a:pPr lvl="1"/>
            <a:r>
              <a:rPr lang="fr-FR" dirty="0" smtClean="0"/>
              <a:t>Enrichissement et fabrication du combustible : aspects chimiques, thermique, de radioprotection, et de criticité</a:t>
            </a:r>
          </a:p>
          <a:p>
            <a:pPr lvl="1"/>
            <a:r>
              <a:rPr lang="fr-FR" dirty="0" smtClean="0"/>
              <a:t>Fabrication du </a:t>
            </a:r>
            <a:r>
              <a:rPr lang="fr-FR" dirty="0"/>
              <a:t>combustible : aspects </a:t>
            </a:r>
            <a:r>
              <a:rPr lang="fr-FR" dirty="0" smtClean="0"/>
              <a:t>thermique, </a:t>
            </a:r>
            <a:r>
              <a:rPr lang="fr-FR" dirty="0"/>
              <a:t>de radioprotection, et de criticité</a:t>
            </a:r>
          </a:p>
          <a:p>
            <a:r>
              <a:rPr lang="fr-FR" dirty="0" smtClean="0"/>
              <a:t>L’aval du </a:t>
            </a:r>
            <a:r>
              <a:rPr lang="fr-FR" dirty="0"/>
              <a:t>cycle</a:t>
            </a:r>
          </a:p>
          <a:p>
            <a:pPr lvl="1"/>
            <a:r>
              <a:rPr lang="fr-FR" dirty="0" smtClean="0"/>
              <a:t>Traitement et recyclage du combustible : </a:t>
            </a:r>
            <a:r>
              <a:rPr lang="fr-FR" dirty="0"/>
              <a:t>aspects chimiques</a:t>
            </a:r>
            <a:r>
              <a:rPr lang="fr-FR" dirty="0" smtClean="0"/>
              <a:t>, d’évolution à longs termes de l’inventaire en radionucléides, </a:t>
            </a:r>
            <a:r>
              <a:rPr lang="fr-FR" dirty="0"/>
              <a:t>de radioprotection, et de </a:t>
            </a:r>
            <a:r>
              <a:rPr lang="fr-FR" dirty="0" smtClean="0"/>
              <a:t>criticité</a:t>
            </a:r>
          </a:p>
          <a:p>
            <a:pPr lvl="1"/>
            <a:r>
              <a:rPr lang="fr-FR" dirty="0" smtClean="0"/>
              <a:t>Démantèlement : </a:t>
            </a:r>
            <a:r>
              <a:rPr lang="fr-FR" dirty="0"/>
              <a:t>aspects </a:t>
            </a:r>
            <a:r>
              <a:rPr lang="fr-FR" dirty="0" smtClean="0"/>
              <a:t>de </a:t>
            </a:r>
            <a:r>
              <a:rPr lang="fr-FR" dirty="0"/>
              <a:t>radioprotection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L’étude des réacteurs et du 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Le réacteur : un système complexe </a:t>
            </a:r>
          </a:p>
          <a:p>
            <a:pPr lvl="1"/>
            <a:r>
              <a:rPr lang="fr-FR" dirty="0" smtClean="0"/>
              <a:t>Etude du combustible : aspects thermiques et chimiques</a:t>
            </a:r>
          </a:p>
          <a:p>
            <a:pPr lvl="1"/>
            <a:r>
              <a:rPr lang="fr-FR" dirty="0" smtClean="0"/>
              <a:t>Etude du cœur  :  aspects </a:t>
            </a:r>
            <a:r>
              <a:rPr lang="fr-FR" dirty="0" smtClean="0">
                <a:solidFill>
                  <a:srgbClr val="C00000"/>
                </a:solidFill>
              </a:rPr>
              <a:t>neutroniques </a:t>
            </a:r>
            <a:r>
              <a:rPr lang="fr-FR" dirty="0" smtClean="0"/>
              <a:t>et </a:t>
            </a:r>
            <a:r>
              <a:rPr lang="fr-FR" dirty="0" err="1" smtClean="0"/>
              <a:t>thermohydrauliques</a:t>
            </a:r>
            <a:endParaRPr lang="fr-FR" dirty="0" smtClean="0"/>
          </a:p>
          <a:p>
            <a:pPr lvl="1"/>
            <a:r>
              <a:rPr lang="fr-FR" dirty="0" smtClean="0"/>
              <a:t>Etude du système (1aire, 2aire, I&amp;C) : </a:t>
            </a:r>
            <a:r>
              <a:rPr lang="fr-FR" dirty="0" err="1" smtClean="0"/>
              <a:t>thermohydraulique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upload.wikimedia.org/wikipedia/commons/a/a7/Centrale_nucleaire_RE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6" r="37675" b="8487"/>
          <a:stretch/>
        </p:blipFill>
        <p:spPr bwMode="auto">
          <a:xfrm>
            <a:off x="837591" y="2708920"/>
            <a:ext cx="7334809" cy="376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36512" y="5445224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GMPP</a:t>
            </a:r>
            <a:endParaRPr lang="en-US" b="1" u="none" dirty="0"/>
          </a:p>
        </p:txBody>
      </p:sp>
      <p:sp>
        <p:nvSpPr>
          <p:cNvPr id="17" name="ZoneTexte 16"/>
          <p:cNvSpPr txBox="1"/>
          <p:nvPr/>
        </p:nvSpPr>
        <p:spPr>
          <a:xfrm>
            <a:off x="-36513" y="3982090"/>
            <a:ext cx="108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CŒUR</a:t>
            </a:r>
            <a:endParaRPr lang="en-US" b="1" u="none" dirty="0"/>
          </a:p>
        </p:txBody>
      </p:sp>
      <p:sp>
        <p:nvSpPr>
          <p:cNvPr id="18" name="ZoneTexte 17"/>
          <p:cNvSpPr txBox="1"/>
          <p:nvPr/>
        </p:nvSpPr>
        <p:spPr>
          <a:xfrm>
            <a:off x="1475656" y="3140968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PZR</a:t>
            </a:r>
            <a:endParaRPr lang="en-US" b="1" u="none" dirty="0"/>
          </a:p>
        </p:txBody>
      </p:sp>
      <p:cxnSp>
        <p:nvCxnSpPr>
          <p:cNvPr id="8" name="Connecteur droit 7"/>
          <p:cNvCxnSpPr>
            <a:stCxn id="17" idx="2"/>
          </p:cNvCxnSpPr>
          <p:nvPr/>
        </p:nvCxnSpPr>
        <p:spPr>
          <a:xfrm>
            <a:off x="503548" y="4351422"/>
            <a:ext cx="972108" cy="517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17538" y="5814556"/>
            <a:ext cx="529059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8" idx="2"/>
          </p:cNvCxnSpPr>
          <p:nvPr/>
        </p:nvCxnSpPr>
        <p:spPr>
          <a:xfrm>
            <a:off x="1929706" y="3510300"/>
            <a:ext cx="454050" cy="47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923928" y="4120349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GV</a:t>
            </a:r>
            <a:endParaRPr lang="en-US" b="1" u="none" dirty="0"/>
          </a:p>
        </p:txBody>
      </p:sp>
      <p:cxnSp>
        <p:nvCxnSpPr>
          <p:cNvPr id="26" name="Connecteur droit 25"/>
          <p:cNvCxnSpPr>
            <a:endCxn id="25" idx="1"/>
          </p:cNvCxnSpPr>
          <p:nvPr/>
        </p:nvCxnSpPr>
        <p:spPr>
          <a:xfrm>
            <a:off x="3419872" y="3982090"/>
            <a:ext cx="504056" cy="322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Rectangle 1024"/>
          <p:cNvSpPr/>
          <p:nvPr/>
        </p:nvSpPr>
        <p:spPr>
          <a:xfrm>
            <a:off x="6732240" y="5629890"/>
            <a:ext cx="1368152" cy="8449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20272" y="4305015"/>
            <a:ext cx="1152128" cy="13562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TERTIAIRE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de </a:t>
            </a:r>
            <a:r>
              <a:rPr lang="fr-FR" dirty="0" smtClean="0"/>
              <a:t>Neutronique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L’équation du transport des neutrons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Deux familles de codes</a:t>
            </a:r>
            <a:endParaRPr lang="fr-FR" dirty="0"/>
          </a:p>
          <a:p>
            <a:pPr lvl="1"/>
            <a:r>
              <a:rPr lang="fr-FR" dirty="0" smtClean="0"/>
              <a:t>Codes Déterministes: Réduction de l’équation du transport à un problème pouvant être résolu par des méthodes numériques classiques</a:t>
            </a:r>
          </a:p>
          <a:p>
            <a:pPr lvl="1"/>
            <a:r>
              <a:rPr lang="fr-FR" dirty="0" smtClean="0"/>
              <a:t>Codes Stochastiques: Traitement de l’équation du transport par une méthode strictement statistique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e 19"/>
          <p:cNvGrpSpPr/>
          <p:nvPr/>
        </p:nvGrpSpPr>
        <p:grpSpPr>
          <a:xfrm>
            <a:off x="755577" y="1772816"/>
            <a:ext cx="7220660" cy="2829002"/>
            <a:chOff x="765449" y="2428868"/>
            <a:chExt cx="7220660" cy="2829002"/>
          </a:xfrm>
        </p:grpSpPr>
        <p:graphicFrame>
          <p:nvGraphicFramePr>
            <p:cNvPr id="2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869583"/>
                </p:ext>
              </p:extLst>
            </p:nvPr>
          </p:nvGraphicFramePr>
          <p:xfrm>
            <a:off x="1200150" y="3062286"/>
            <a:ext cx="6684963" cy="1512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Équation" r:id="rId3" imgW="3924000" imgH="888840" progId="Equation.3">
                    <p:embed/>
                  </p:oleObj>
                </mc:Choice>
                <mc:Fallback>
                  <p:oleObj name="Équation" r:id="rId3" imgW="392400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150" y="3062286"/>
                          <a:ext cx="6684963" cy="1512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ccolade ouvrante 22"/>
            <p:cNvSpPr/>
            <p:nvPr/>
          </p:nvSpPr>
          <p:spPr>
            <a:xfrm rot="5400000">
              <a:off x="6462345" y="1681531"/>
              <a:ext cx="214314" cy="2709120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071802" y="2428868"/>
              <a:ext cx="1824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00B0F0"/>
                  </a:solidFill>
                  <a:latin typeface="Comic Sans MS" pitchFamily="66" charset="0"/>
                </a:rPr>
                <a:t>déplacements</a:t>
              </a:r>
              <a:endParaRPr lang="fr-FR" sz="2000" b="1" u="none" dirty="0">
                <a:solidFill>
                  <a:srgbClr val="00B0F0"/>
                </a:solidFill>
                <a:latin typeface="Comic Sans MS" pitchFamily="66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094040" y="2428868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00B0F0"/>
                  </a:solidFill>
                  <a:latin typeface="Comic Sans MS" pitchFamily="66" charset="0"/>
                </a:rPr>
                <a:t>chocs</a:t>
              </a:r>
              <a:endParaRPr lang="fr-FR" sz="2000" b="1" u="none" dirty="0">
                <a:solidFill>
                  <a:srgbClr val="00B0F0"/>
                </a:solidFill>
                <a:latin typeface="Comic Sans MS" pitchFamily="66" charset="0"/>
              </a:endParaRPr>
            </a:p>
          </p:txBody>
        </p:sp>
        <p:sp>
          <p:nvSpPr>
            <p:cNvPr id="28" name="Accolade ouvrante 27"/>
            <p:cNvSpPr/>
            <p:nvPr/>
          </p:nvSpPr>
          <p:spPr>
            <a:xfrm rot="5400000">
              <a:off x="3857620" y="1857364"/>
              <a:ext cx="214314" cy="2357454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Accolade ouvrante 28"/>
            <p:cNvSpPr/>
            <p:nvPr/>
          </p:nvSpPr>
          <p:spPr>
            <a:xfrm rot="16200000" flipV="1">
              <a:off x="3644844" y="1692611"/>
              <a:ext cx="194117" cy="5952907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2D050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928926" y="4857760"/>
              <a:ext cx="1471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92D050"/>
                  </a:solidFill>
                  <a:latin typeface="Comic Sans MS" pitchFamily="66" charset="0"/>
                </a:rPr>
                <a:t>transferts</a:t>
              </a:r>
              <a:endParaRPr lang="fr-FR" sz="2000" b="1" u="none" dirty="0">
                <a:solidFill>
                  <a:srgbClr val="92D050"/>
                </a:solidFill>
                <a:latin typeface="Comic Sans MS" pitchFamily="66" charset="0"/>
              </a:endParaRPr>
            </a:p>
          </p:txBody>
        </p:sp>
        <p:sp>
          <p:nvSpPr>
            <p:cNvPr id="32" name="Accolade ouvrante 31"/>
            <p:cNvSpPr/>
            <p:nvPr/>
          </p:nvSpPr>
          <p:spPr>
            <a:xfrm rot="16200000" flipV="1">
              <a:off x="7225930" y="4088190"/>
              <a:ext cx="214314" cy="1181950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2D050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886128" y="4786322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92D050"/>
                  </a:solidFill>
                  <a:latin typeface="Comic Sans MS" pitchFamily="66" charset="0"/>
                </a:rPr>
                <a:t>sources</a:t>
              </a:r>
              <a:endParaRPr lang="fr-FR" sz="2000" b="1" u="none" dirty="0">
                <a:solidFill>
                  <a:srgbClr val="92D050"/>
                </a:solidFill>
                <a:latin typeface="Comic Sans MS" pitchFamily="66" charset="0"/>
              </a:endParaRPr>
            </a:p>
          </p:txBody>
        </p:sp>
      </p:grp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2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Déterministes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Quelques noms connus</a:t>
            </a:r>
          </a:p>
          <a:p>
            <a:pPr lvl="1"/>
            <a:r>
              <a:rPr lang="fr-FR" dirty="0" smtClean="0"/>
              <a:t>APOLLO et CRONOS :CEA</a:t>
            </a:r>
          </a:p>
          <a:p>
            <a:pPr lvl="1"/>
            <a:r>
              <a:rPr lang="fr-FR" dirty="0" smtClean="0"/>
              <a:t>ECCO et ERANOS : CEA</a:t>
            </a:r>
          </a:p>
          <a:p>
            <a:pPr lvl="1"/>
            <a:r>
              <a:rPr lang="fr-FR" dirty="0" smtClean="0"/>
              <a:t>SMART : AREVA</a:t>
            </a:r>
          </a:p>
          <a:p>
            <a:pPr lvl="1"/>
            <a:r>
              <a:rPr lang="fr-FR" dirty="0" smtClean="0"/>
              <a:t>COCCINELLE : EDF</a:t>
            </a:r>
          </a:p>
          <a:p>
            <a:pPr lvl="1"/>
            <a:r>
              <a:rPr lang="fr-FR" dirty="0" smtClean="0"/>
              <a:t>DONJON et DRAGON : Polytechnique de </a:t>
            </a:r>
            <a:r>
              <a:rPr lang="fr-FR" dirty="0" err="1" smtClean="0"/>
              <a:t>Montreal</a:t>
            </a:r>
            <a:endParaRPr lang="fr-FR" dirty="0" smtClean="0"/>
          </a:p>
          <a:p>
            <a:pPr lvl="1"/>
            <a:r>
              <a:rPr lang="fr-FR" dirty="0" smtClean="0"/>
              <a:t>PARCS : </a:t>
            </a:r>
            <a:r>
              <a:rPr lang="fr-FR" dirty="0" err="1" smtClean="0"/>
              <a:t>Purdue</a:t>
            </a:r>
            <a:r>
              <a:rPr lang="fr-FR" dirty="0" smtClean="0"/>
              <a:t> </a:t>
            </a:r>
            <a:r>
              <a:rPr lang="fr-FR" dirty="0" err="1" smtClean="0"/>
              <a:t>Univ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A retenir: </a:t>
            </a:r>
          </a:p>
          <a:p>
            <a:pPr lvl="1"/>
            <a:r>
              <a:rPr lang="fr-FR" dirty="0" smtClean="0"/>
              <a:t>Approximations par « modélisations physiques » des différents phénomènes qui ne peuvent être résolus explicitement par méthodes numériques : autoprotection et hétérogénéité de l’assemblage</a:t>
            </a:r>
          </a:p>
          <a:p>
            <a:pPr lvl="1"/>
            <a:r>
              <a:rPr lang="fr-FR" dirty="0" smtClean="0"/>
              <a:t>Temps de calcul court</a:t>
            </a:r>
          </a:p>
          <a:p>
            <a:pPr lvl="1"/>
            <a:r>
              <a:rPr lang="fr-FR" dirty="0" smtClean="0"/>
              <a:t>Généralement bien équipés pour approfondir les études physiques</a:t>
            </a:r>
          </a:p>
          <a:p>
            <a:pPr lvl="1"/>
            <a:r>
              <a:rPr lang="fr-FR" dirty="0" smtClean="0"/>
              <a:t>Nombreux modèles physiques paramétrables = difficiles à maitriser</a:t>
            </a: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0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Stochastiques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Quelques noms connus</a:t>
            </a:r>
          </a:p>
          <a:p>
            <a:pPr lvl="1"/>
            <a:r>
              <a:rPr lang="fr-FR" dirty="0" smtClean="0"/>
              <a:t>TRIPOLI : CEA</a:t>
            </a:r>
          </a:p>
          <a:p>
            <a:pPr lvl="1"/>
            <a:r>
              <a:rPr lang="fr-FR" dirty="0" smtClean="0"/>
              <a:t>MCNP : LANL (Los </a:t>
            </a:r>
            <a:r>
              <a:rPr lang="fr-FR" dirty="0" err="1" smtClean="0"/>
              <a:t>Alamos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A retenir: </a:t>
            </a:r>
          </a:p>
          <a:p>
            <a:pPr lvl="1"/>
            <a:r>
              <a:rPr lang="fr-FR" dirty="0" smtClean="0"/>
              <a:t>Approximations réduites au minimum</a:t>
            </a:r>
          </a:p>
          <a:p>
            <a:pPr lvl="1"/>
            <a:r>
              <a:rPr lang="fr-FR" dirty="0" smtClean="0"/>
              <a:t>Temps de calcul long (à pondérer compte tenu d’une bonne propension à la </a:t>
            </a:r>
            <a:r>
              <a:rPr lang="fr-FR" dirty="0" err="1" smtClean="0"/>
              <a:t>parallélisation</a:t>
            </a:r>
            <a:r>
              <a:rPr lang="fr-FR" dirty="0" smtClean="0"/>
              <a:t> massive)</a:t>
            </a:r>
          </a:p>
          <a:p>
            <a:pPr lvl="1"/>
            <a:r>
              <a:rPr lang="fr-FR" dirty="0" smtClean="0"/>
              <a:t>Généralement moins bien équipés pour approfondir les études physiques</a:t>
            </a:r>
          </a:p>
          <a:p>
            <a:pPr lvl="1"/>
            <a:r>
              <a:rPr lang="fr-FR" dirty="0" smtClean="0"/>
              <a:t>Peu de modèles physiques paramétrables = facile à prendre en main</a:t>
            </a: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1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L’équation du transport des neutrons </a:t>
            </a:r>
            <a:r>
              <a:rPr lang="fr-FR" u="sng" dirty="0" err="1" smtClean="0"/>
              <a:t>intégro</a:t>
            </a:r>
            <a:r>
              <a:rPr lang="fr-FR" u="sng" dirty="0" smtClean="0"/>
              <a:t>-différentielle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Traitement de la variable temporelle : </a:t>
            </a:r>
            <a:r>
              <a:rPr lang="fr-FR" u="sng" dirty="0" smtClean="0"/>
              <a:t>équation stationnaire</a:t>
            </a:r>
            <a:r>
              <a:rPr lang="fr-FR" dirty="0" smtClean="0"/>
              <a:t> avec introduction de la </a:t>
            </a:r>
            <a:r>
              <a:rPr lang="fr-FR" u="sng" dirty="0" smtClean="0"/>
              <a:t>notion de criticité</a:t>
            </a:r>
            <a:endParaRPr lang="fr-FR" u="sng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709009"/>
              </p:ext>
            </p:extLst>
          </p:nvPr>
        </p:nvGraphicFramePr>
        <p:xfrm>
          <a:off x="1084263" y="1628800"/>
          <a:ext cx="6900862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Équation" r:id="rId3" imgW="4051080" imgH="888840" progId="Equation.3">
                  <p:embed/>
                </p:oleObj>
              </mc:Choice>
              <mc:Fallback>
                <p:oleObj name="Équation" r:id="rId3" imgW="4051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628800"/>
                        <a:ext cx="6900862" cy="15144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05514"/>
              </p:ext>
            </p:extLst>
          </p:nvPr>
        </p:nvGraphicFramePr>
        <p:xfrm>
          <a:off x="2033588" y="4500563"/>
          <a:ext cx="5237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Équation" r:id="rId5" imgW="3073320" imgH="469800" progId="Equation.3">
                  <p:embed/>
                </p:oleObj>
              </mc:Choice>
              <mc:Fallback>
                <p:oleObj name="Équation" r:id="rId5" imgW="307332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500563"/>
                        <a:ext cx="52371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634038"/>
              </p:ext>
            </p:extLst>
          </p:nvPr>
        </p:nvGraphicFramePr>
        <p:xfrm>
          <a:off x="1223963" y="5226050"/>
          <a:ext cx="681513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Équation" r:id="rId7" imgW="4000320" imgH="761760" progId="Equation.3">
                  <p:embed/>
                </p:oleObj>
              </mc:Choice>
              <mc:Fallback>
                <p:oleObj name="Équation" r:id="rId7" imgW="4000320" imgH="761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226050"/>
                        <a:ext cx="6815137" cy="12985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51523"/>
              </p:ext>
            </p:extLst>
          </p:nvPr>
        </p:nvGraphicFramePr>
        <p:xfrm>
          <a:off x="1043608" y="3140968"/>
          <a:ext cx="64897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Équation" r:id="rId9" imgW="3809880" imgH="507960" progId="Equation.3">
                  <p:embed/>
                </p:oleObj>
              </mc:Choice>
              <mc:Fallback>
                <p:oleObj name="Équation" r:id="rId9" imgW="380988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140968"/>
                        <a:ext cx="6489700" cy="865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2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Traitement de la variable énergétique : </a:t>
            </a:r>
            <a:r>
              <a:rPr lang="fr-FR" u="sng" dirty="0"/>
              <a:t>é</a:t>
            </a:r>
            <a:r>
              <a:rPr lang="fr-FR" u="sng" dirty="0" smtClean="0"/>
              <a:t>quation du transport stationnaire </a:t>
            </a:r>
            <a:r>
              <a:rPr lang="fr-FR" u="sng" dirty="0" err="1" smtClean="0"/>
              <a:t>multigroupe</a:t>
            </a:r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r>
              <a:rPr lang="fr-FR" dirty="0" smtClean="0"/>
              <a:t>Limite de cette approximation : le </a:t>
            </a:r>
            <a:r>
              <a:rPr lang="fr-FR" u="sng" dirty="0" smtClean="0"/>
              <a:t>phénomène physique d’autoprotection </a:t>
            </a:r>
            <a:r>
              <a:rPr lang="fr-FR" dirty="0" smtClean="0"/>
              <a:t>doit être modélisé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533502"/>
              </p:ext>
            </p:extLst>
          </p:nvPr>
        </p:nvGraphicFramePr>
        <p:xfrm>
          <a:off x="1698625" y="1916832"/>
          <a:ext cx="5908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Équation" r:id="rId3" imgW="3466800" imgH="266400" progId="Equation.3">
                  <p:embed/>
                </p:oleObj>
              </mc:Choice>
              <mc:Fallback>
                <p:oleObj name="Équation" r:id="rId3" imgW="3466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916832"/>
                        <a:ext cx="5908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404669"/>
              </p:ext>
            </p:extLst>
          </p:nvPr>
        </p:nvGraphicFramePr>
        <p:xfrm>
          <a:off x="1893888" y="2420888"/>
          <a:ext cx="5473700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Équation" r:id="rId5" imgW="3213000" imgH="761760" progId="Equation.3">
                  <p:embed/>
                </p:oleObj>
              </mc:Choice>
              <mc:Fallback>
                <p:oleObj name="Équation" r:id="rId5" imgW="32130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420888"/>
                        <a:ext cx="5473700" cy="1300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81248"/>
              </p:ext>
            </p:extLst>
          </p:nvPr>
        </p:nvGraphicFramePr>
        <p:xfrm>
          <a:off x="1897063" y="3789040"/>
          <a:ext cx="47815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Équation" r:id="rId7" imgW="2806560" imgH="444240" progId="Equation.3">
                  <p:embed/>
                </p:oleObj>
              </mc:Choice>
              <mc:Fallback>
                <p:oleObj name="Équation" r:id="rId7" imgW="2806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789040"/>
                        <a:ext cx="47815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3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877</Words>
  <Application>Microsoft Office PowerPoint</Application>
  <PresentationFormat>Affichage à l'écran (4:3)</PresentationFormat>
  <Paragraphs>240</Paragraphs>
  <Slides>19</Slides>
  <Notes>3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Thème Office</vt:lpstr>
      <vt:lpstr>Équation</vt:lpstr>
      <vt:lpstr>Réact. Nucl. - Codes</vt:lpstr>
      <vt:lpstr>Déroulement des 1ère séances</vt:lpstr>
      <vt:lpstr>L’étude des réacteurs et du cycle</vt:lpstr>
      <vt:lpstr>L’étude des réacteurs et du cycle</vt:lpstr>
      <vt:lpstr>Codes de Neutronique</vt:lpstr>
      <vt:lpstr>Codes Déterministes</vt:lpstr>
      <vt:lpstr>Codes Stochastiques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En Pratique Cas A : la sphère critique</vt:lpstr>
      <vt:lpstr>En Pratique Cas B : le milieu homogène infini</vt:lpstr>
      <vt:lpstr>En Pratique - TRIPOLI Cas A : la sphère critique</vt:lpstr>
      <vt:lpstr>En Pratique - TRIPOLI Cas B : le milieu homogène infini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RAY101: Radioactivité appliquée</dc:title>
  <dc:creator>$Galichet</dc:creator>
  <cp:lastModifiedBy>Jacquet Philippe</cp:lastModifiedBy>
  <cp:revision>182</cp:revision>
  <dcterms:created xsi:type="dcterms:W3CDTF">2008-10-04T11:36:02Z</dcterms:created>
  <dcterms:modified xsi:type="dcterms:W3CDTF">2013-10-21T07:24:36Z</dcterms:modified>
</cp:coreProperties>
</file>