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4" r:id="rId4"/>
    <p:sldId id="261" r:id="rId5"/>
    <p:sldId id="263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1584-F0D8-43D2-99F3-FFD2C75AE649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CEE8-CDCF-4E7D-B3E1-74760AA29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23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1584-F0D8-43D2-99F3-FFD2C75AE649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CEE8-CDCF-4E7D-B3E1-74760AA29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76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1584-F0D8-43D2-99F3-FFD2C75AE649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CEE8-CDCF-4E7D-B3E1-74760AA29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06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1584-F0D8-43D2-99F3-FFD2C75AE649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CEE8-CDCF-4E7D-B3E1-74760AA29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35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1584-F0D8-43D2-99F3-FFD2C75AE649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CEE8-CDCF-4E7D-B3E1-74760AA29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68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1584-F0D8-43D2-99F3-FFD2C75AE649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CEE8-CDCF-4E7D-B3E1-74760AA29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2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1584-F0D8-43D2-99F3-FFD2C75AE649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CEE8-CDCF-4E7D-B3E1-74760AA29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86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1584-F0D8-43D2-99F3-FFD2C75AE649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CEE8-CDCF-4E7D-B3E1-74760AA29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28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1584-F0D8-43D2-99F3-FFD2C75AE649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CEE8-CDCF-4E7D-B3E1-74760AA29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37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1584-F0D8-43D2-99F3-FFD2C75AE649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CEE8-CDCF-4E7D-B3E1-74760AA29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60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1584-F0D8-43D2-99F3-FFD2C75AE649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CEE8-CDCF-4E7D-B3E1-74760AA29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81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B1584-F0D8-43D2-99F3-FFD2C75AE649}" type="datetimeFigureOut">
              <a:rPr lang="fr-FR" smtClean="0"/>
              <a:t>17/07/2014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2CEE8-CDCF-4E7D-B3E1-74760AA29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3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300192" y="4481856"/>
            <a:ext cx="1184998" cy="842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148064" y="2948080"/>
            <a:ext cx="1152128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953601" y="1434614"/>
            <a:ext cx="1194463" cy="842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u="sng" dirty="0" smtClean="0"/>
              <a:t>Diagramme de décroissance du Pu238</a:t>
            </a:r>
            <a:endParaRPr lang="fr-FR" sz="32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2800" b="1" i="1"/>
                          </m:ctrlPr>
                        </m:sPrePr>
                        <m:sub>
                          <m:r>
                            <a:rPr lang="fr-FR" sz="2800" b="0" i="0"/>
                            <m:t>94</m:t>
                          </m:r>
                        </m:sub>
                        <m:sup>
                          <m:r>
                            <a:rPr lang="fr-FR" sz="2800" b="0" i="1"/>
                            <m:t>238</m:t>
                          </m:r>
                        </m:sup>
                        <m:e>
                          <m:r>
                            <a:rPr lang="fr-FR" sz="2800" b="0" i="1"/>
                            <m:t>𝑃𝑢</m:t>
                          </m:r>
                        </m:e>
                      </m:sPre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5241239" y="3086852"/>
                <a:ext cx="965777" cy="560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2800" i="1"/>
                          </m:ctrlPr>
                        </m:sPrePr>
                        <m:sub>
                          <m:r>
                            <a:rPr lang="fr-FR" sz="2800" i="1"/>
                            <m:t>92</m:t>
                          </m:r>
                        </m:sub>
                        <m:sup>
                          <m:r>
                            <a:rPr lang="fr-FR" sz="2800" i="1"/>
                            <m:t>234</m:t>
                          </m:r>
                        </m:sup>
                        <m:e>
                          <m:r>
                            <a:rPr lang="fr-FR" sz="2800" i="1"/>
                            <m:t>𝑈</m:t>
                          </m:r>
                        </m:e>
                      </m:sPre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239" y="3086852"/>
                <a:ext cx="965777" cy="5600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6325161" y="4617232"/>
                <a:ext cx="1130887" cy="57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2800" i="1"/>
                          </m:ctrlPr>
                        </m:sPrePr>
                        <m:sub>
                          <m:r>
                            <a:rPr lang="fr-FR" sz="2800" i="1"/>
                            <m:t>90</m:t>
                          </m:r>
                        </m:sub>
                        <m:sup>
                          <m:r>
                            <a:rPr lang="fr-FR" sz="2800" i="1"/>
                            <m:t>230</m:t>
                          </m:r>
                        </m:sup>
                        <m:e>
                          <m:r>
                            <a:rPr lang="fr-FR" sz="2800" i="1"/>
                            <m:t>𝑇h</m:t>
                          </m:r>
                        </m:e>
                      </m:sPre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161" y="4617232"/>
                <a:ext cx="1130887" cy="5715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/>
          <p:cNvCxnSpPr>
            <a:stCxn id="11" idx="2"/>
          </p:cNvCxnSpPr>
          <p:nvPr/>
        </p:nvCxnSpPr>
        <p:spPr>
          <a:xfrm>
            <a:off x="4550833" y="2276871"/>
            <a:ext cx="597231" cy="671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7" idx="2"/>
          </p:cNvCxnSpPr>
          <p:nvPr/>
        </p:nvCxnSpPr>
        <p:spPr>
          <a:xfrm>
            <a:off x="5724128" y="3812176"/>
            <a:ext cx="576064" cy="671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>
                <a:off x="4849448" y="241721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448" y="2417218"/>
                <a:ext cx="57606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6012160" y="3952194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952194"/>
                <a:ext cx="57606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99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300192" y="4481856"/>
            <a:ext cx="1184998" cy="842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148064" y="2948080"/>
            <a:ext cx="1152128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953601" y="1434614"/>
            <a:ext cx="1194463" cy="842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u="sng" dirty="0" smtClean="0"/>
              <a:t>Diagramme de décroissance du Pu239</a:t>
            </a:r>
            <a:endParaRPr lang="fr-FR" sz="32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2800" b="1" i="1" smtClean="0"/>
                          </m:ctrlPr>
                        </m:sPrePr>
                        <m:sub>
                          <m:r>
                            <a:rPr lang="fr-FR" sz="2800" b="0" i="0"/>
                            <m:t>94</m:t>
                          </m:r>
                        </m:sub>
                        <m:sup>
                          <m:r>
                            <a:rPr lang="fr-FR" sz="2800" b="0" i="1"/>
                            <m:t>23</m:t>
                          </m:r>
                          <m:r>
                            <a:rPr lang="fr-FR" sz="2800" b="0" i="1" smtClean="0">
                              <a:latin typeface="Cambria Math"/>
                            </a:rPr>
                            <m:t>9</m:t>
                          </m:r>
                        </m:sup>
                        <m:e>
                          <m:r>
                            <a:rPr lang="fr-FR" sz="2800" b="0" i="1"/>
                            <m:t>𝑃𝑢</m:t>
                          </m:r>
                        </m:e>
                      </m:sPre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5241239" y="3086852"/>
                <a:ext cx="965777" cy="566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2800" i="1" smtClean="0"/>
                          </m:ctrlPr>
                        </m:sPrePr>
                        <m:sub>
                          <m:r>
                            <a:rPr lang="fr-FR" sz="2800" i="1"/>
                            <m:t>92</m:t>
                          </m:r>
                        </m:sub>
                        <m:sup>
                          <m:r>
                            <a:rPr lang="fr-FR" sz="2800" i="1"/>
                            <m:t>2</m:t>
                          </m:r>
                          <m:r>
                            <a:rPr lang="fr-FR" sz="2800" b="0" i="1" smtClean="0">
                              <a:latin typeface="Cambria Math"/>
                            </a:rPr>
                            <m:t>35</m:t>
                          </m:r>
                        </m:sup>
                        <m:e>
                          <m:r>
                            <a:rPr lang="fr-FR" sz="2800" i="1"/>
                            <m:t>𝑈</m:t>
                          </m:r>
                        </m:e>
                      </m:sPre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239" y="3086852"/>
                <a:ext cx="965777" cy="56643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6325161" y="4617232"/>
                <a:ext cx="1130887" cy="57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2800" i="1" smtClean="0"/>
                          </m:ctrlPr>
                        </m:sPrePr>
                        <m:sub>
                          <m:r>
                            <a:rPr lang="fr-FR" sz="2800" i="1"/>
                            <m:t>90</m:t>
                          </m:r>
                        </m:sub>
                        <m:sup>
                          <m:r>
                            <a:rPr lang="fr-FR" sz="2800" i="1"/>
                            <m:t>2</m:t>
                          </m:r>
                          <m:r>
                            <a:rPr lang="fr-FR" sz="2800" b="0" i="1" smtClean="0">
                              <a:latin typeface="Cambria Math"/>
                            </a:rPr>
                            <m:t>31</m:t>
                          </m:r>
                        </m:sup>
                        <m:e>
                          <m:r>
                            <a:rPr lang="fr-FR" sz="2800" i="1"/>
                            <m:t>𝑇h</m:t>
                          </m:r>
                        </m:e>
                      </m:sPre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161" y="4617232"/>
                <a:ext cx="1130887" cy="5715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/>
          <p:cNvCxnSpPr>
            <a:stCxn id="11" idx="2"/>
          </p:cNvCxnSpPr>
          <p:nvPr/>
        </p:nvCxnSpPr>
        <p:spPr>
          <a:xfrm>
            <a:off x="4550833" y="2276871"/>
            <a:ext cx="597231" cy="671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7" idx="2"/>
          </p:cNvCxnSpPr>
          <p:nvPr/>
        </p:nvCxnSpPr>
        <p:spPr>
          <a:xfrm>
            <a:off x="5724128" y="3812176"/>
            <a:ext cx="576064" cy="671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>
                <a:off x="4849448" y="241721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448" y="2417218"/>
                <a:ext cx="57606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6012160" y="3952194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952194"/>
                <a:ext cx="57606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52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300192" y="4481856"/>
            <a:ext cx="1184998" cy="842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148064" y="2948080"/>
            <a:ext cx="1152128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953601" y="1434614"/>
            <a:ext cx="1194463" cy="842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u="sng" dirty="0" smtClean="0"/>
              <a:t>Diagramme de décroissance du Pu240</a:t>
            </a:r>
            <a:endParaRPr lang="fr-FR" sz="32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2800" b="1" i="1" smtClean="0"/>
                          </m:ctrlPr>
                        </m:sPrePr>
                        <m:sub>
                          <m:r>
                            <a:rPr lang="fr-FR" sz="2800" b="0" i="0"/>
                            <m:t>94</m:t>
                          </m:r>
                        </m:sub>
                        <m:sup>
                          <m:r>
                            <a:rPr lang="fr-FR" sz="2800" b="0" i="1"/>
                            <m:t>2</m:t>
                          </m:r>
                          <m:r>
                            <a:rPr lang="fr-FR" sz="2800" b="0" i="1" smtClean="0">
                              <a:latin typeface="Cambria Math"/>
                            </a:rPr>
                            <m:t>40</m:t>
                          </m:r>
                        </m:sup>
                        <m:e>
                          <m:r>
                            <a:rPr lang="fr-FR" sz="2800" b="0" i="1"/>
                            <m:t>𝑃𝑢</m:t>
                          </m:r>
                        </m:e>
                      </m:sPre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5241239" y="3086852"/>
                <a:ext cx="965777" cy="560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2800" i="1" smtClean="0"/>
                          </m:ctrlPr>
                        </m:sPrePr>
                        <m:sub>
                          <m:r>
                            <a:rPr lang="fr-FR" sz="2800" i="1"/>
                            <m:t>92</m:t>
                          </m:r>
                        </m:sub>
                        <m:sup>
                          <m:r>
                            <a:rPr lang="fr-FR" sz="2800" i="1"/>
                            <m:t>2</m:t>
                          </m:r>
                          <m:r>
                            <a:rPr lang="fr-FR" sz="2800" b="0" i="1" smtClean="0">
                              <a:latin typeface="Cambria Math"/>
                            </a:rPr>
                            <m:t>36</m:t>
                          </m:r>
                        </m:sup>
                        <m:e>
                          <m:r>
                            <a:rPr lang="fr-FR" sz="2800" i="1"/>
                            <m:t>𝑈</m:t>
                          </m:r>
                        </m:e>
                      </m:sPre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239" y="3086852"/>
                <a:ext cx="965777" cy="5600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6325161" y="4617232"/>
                <a:ext cx="1130887" cy="57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2800" i="1" smtClean="0"/>
                          </m:ctrlPr>
                        </m:sPrePr>
                        <m:sub>
                          <m:r>
                            <a:rPr lang="fr-FR" sz="2800" i="1"/>
                            <m:t>90</m:t>
                          </m:r>
                        </m:sub>
                        <m:sup>
                          <m:r>
                            <a:rPr lang="fr-FR" sz="2800" i="1"/>
                            <m:t>2</m:t>
                          </m:r>
                          <m:r>
                            <a:rPr lang="fr-FR" sz="2800" b="0" i="1" smtClean="0">
                              <a:latin typeface="Cambria Math"/>
                            </a:rPr>
                            <m:t>32</m:t>
                          </m:r>
                        </m:sup>
                        <m:e>
                          <m:r>
                            <a:rPr lang="fr-FR" sz="2800" i="1"/>
                            <m:t>𝑇h</m:t>
                          </m:r>
                        </m:e>
                      </m:sPre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161" y="4617232"/>
                <a:ext cx="1130887" cy="5715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/>
          <p:cNvCxnSpPr>
            <a:stCxn id="11" idx="2"/>
          </p:cNvCxnSpPr>
          <p:nvPr/>
        </p:nvCxnSpPr>
        <p:spPr>
          <a:xfrm>
            <a:off x="4550833" y="2276871"/>
            <a:ext cx="597231" cy="671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7" idx="2"/>
          </p:cNvCxnSpPr>
          <p:nvPr/>
        </p:nvCxnSpPr>
        <p:spPr>
          <a:xfrm>
            <a:off x="5724128" y="3812176"/>
            <a:ext cx="576064" cy="671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>
                <a:off x="4849448" y="241721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448" y="2417218"/>
                <a:ext cx="57606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6012160" y="3952194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952194"/>
                <a:ext cx="57606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09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953601" y="4522319"/>
            <a:ext cx="1184998" cy="842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801473" y="2946540"/>
            <a:ext cx="1152128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953601" y="1434614"/>
            <a:ext cx="1194463" cy="842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u="sng" dirty="0" smtClean="0"/>
              <a:t>Diagramme de décroissance du Pu241</a:t>
            </a:r>
            <a:endParaRPr lang="fr-FR" sz="32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549194"/>
                <a:ext cx="82296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2800" b="1" i="1" smtClean="0"/>
                          </m:ctrlPr>
                        </m:sPrePr>
                        <m:sub>
                          <m:r>
                            <a:rPr lang="fr-FR" sz="2800" b="0" i="0"/>
                            <m:t>94</m:t>
                          </m:r>
                        </m:sub>
                        <m:sup>
                          <m:r>
                            <a:rPr lang="fr-FR" sz="2800" b="0" i="1"/>
                            <m:t>2</m:t>
                          </m:r>
                          <m:r>
                            <a:rPr lang="fr-FR" sz="2800" b="0" i="1" smtClean="0">
                              <a:latin typeface="Cambria Math"/>
                            </a:rPr>
                            <m:t>41</m:t>
                          </m:r>
                        </m:sup>
                        <m:e>
                          <m:r>
                            <a:rPr lang="fr-FR" sz="2800" b="0" i="1"/>
                            <m:t>𝑃𝑢</m:t>
                          </m:r>
                        </m:e>
                      </m:sPre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549194"/>
                <a:ext cx="82296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2753584" y="3096908"/>
                <a:ext cx="1247906" cy="5633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2800" i="1"/>
                          </m:ctrlPr>
                        </m:sPrePr>
                        <m:sub>
                          <m:r>
                            <a:rPr lang="fr-FR" sz="2800" i="1"/>
                            <m:t>95</m:t>
                          </m:r>
                        </m:sub>
                        <m:sup>
                          <m:r>
                            <a:rPr lang="fr-FR" sz="2800" i="1"/>
                            <m:t>241</m:t>
                          </m:r>
                        </m:sup>
                        <m:e>
                          <m:r>
                            <a:rPr lang="fr-FR" sz="2800" i="1"/>
                            <m:t>𝐴𝑚</m:t>
                          </m:r>
                        </m:e>
                      </m:sPre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584" y="3096908"/>
                <a:ext cx="1247906" cy="5633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3953601" y="4636536"/>
                <a:ext cx="1182183" cy="613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2800" i="1"/>
                          </m:ctrlPr>
                        </m:sPrePr>
                        <m:sub>
                          <m:r>
                            <a:rPr lang="fr-FR" sz="2800" i="1"/>
                            <m:t>93</m:t>
                          </m:r>
                        </m:sub>
                        <m:sup>
                          <m:r>
                            <a:rPr lang="fr-FR" sz="2800" i="1"/>
                            <m:t>237</m:t>
                          </m:r>
                        </m:sup>
                        <m:e>
                          <m:r>
                            <a:rPr lang="fr-FR" sz="2800" i="1"/>
                            <m:t>𝑁𝑝</m:t>
                          </m:r>
                        </m:e>
                      </m:sPre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01" y="4636536"/>
                <a:ext cx="1182183" cy="61382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/>
          <p:cNvCxnSpPr>
            <a:stCxn id="11" idx="2"/>
          </p:cNvCxnSpPr>
          <p:nvPr/>
        </p:nvCxnSpPr>
        <p:spPr>
          <a:xfrm flipH="1">
            <a:off x="3953601" y="2276871"/>
            <a:ext cx="597232" cy="671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7" idx="2"/>
          </p:cNvCxnSpPr>
          <p:nvPr/>
        </p:nvCxnSpPr>
        <p:spPr>
          <a:xfrm>
            <a:off x="3377537" y="3810636"/>
            <a:ext cx="576064" cy="711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/>
              <p:cNvSpPr txBox="1"/>
              <p:nvPr/>
            </p:nvSpPr>
            <p:spPr>
              <a:xfrm>
                <a:off x="3651303" y="2427809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−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303" y="2427809"/>
                <a:ext cx="57606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64"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/>
              <p:cNvSpPr txBox="1"/>
              <p:nvPr/>
            </p:nvSpPr>
            <p:spPr>
              <a:xfrm>
                <a:off x="3665569" y="3981811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569" y="3981811"/>
                <a:ext cx="57606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80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300192" y="4481856"/>
            <a:ext cx="1184998" cy="842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148064" y="2948080"/>
            <a:ext cx="1152128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953601" y="1434614"/>
            <a:ext cx="1194463" cy="842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u="sng" dirty="0" smtClean="0"/>
              <a:t>Diagramme de décroissance du Pu242</a:t>
            </a:r>
            <a:endParaRPr lang="fr-FR" sz="32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2800" b="1" i="1" smtClean="0"/>
                          </m:ctrlPr>
                        </m:sPrePr>
                        <m:sub>
                          <m:r>
                            <a:rPr lang="fr-FR" sz="2800" b="0" i="0"/>
                            <m:t>94</m:t>
                          </m:r>
                        </m:sub>
                        <m:sup>
                          <m:r>
                            <a:rPr lang="fr-FR" sz="2800" b="0" i="1"/>
                            <m:t>2</m:t>
                          </m:r>
                          <m:r>
                            <a:rPr lang="fr-FR" sz="2800" b="0" i="1" smtClean="0">
                              <a:latin typeface="Cambria Math"/>
                            </a:rPr>
                            <m:t>42</m:t>
                          </m:r>
                        </m:sup>
                        <m:e>
                          <m:r>
                            <a:rPr lang="fr-FR" sz="2800" b="0" i="1"/>
                            <m:t>𝑃𝑢</m:t>
                          </m:r>
                        </m:e>
                      </m:sPre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5241239" y="3086852"/>
                <a:ext cx="965777" cy="560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2800" i="1" smtClean="0"/>
                          </m:ctrlPr>
                        </m:sPrePr>
                        <m:sub>
                          <m:r>
                            <a:rPr lang="fr-FR" sz="2800" i="1"/>
                            <m:t>92</m:t>
                          </m:r>
                        </m:sub>
                        <m:sup>
                          <m:r>
                            <a:rPr lang="fr-FR" sz="2800" i="1"/>
                            <m:t>2</m:t>
                          </m:r>
                          <m:r>
                            <a:rPr lang="fr-FR" sz="2800" b="0" i="1" smtClean="0">
                              <a:latin typeface="Cambria Math"/>
                            </a:rPr>
                            <m:t>38</m:t>
                          </m:r>
                        </m:sup>
                        <m:e>
                          <m:r>
                            <a:rPr lang="fr-FR" sz="2800" i="1"/>
                            <m:t>𝑈</m:t>
                          </m:r>
                        </m:e>
                      </m:sPre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239" y="3086852"/>
                <a:ext cx="965777" cy="5600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6325161" y="4617232"/>
                <a:ext cx="1130887" cy="57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2800" i="1" smtClean="0"/>
                          </m:ctrlPr>
                        </m:sPrePr>
                        <m:sub>
                          <m:r>
                            <a:rPr lang="fr-FR" sz="2800" i="1"/>
                            <m:t>90</m:t>
                          </m:r>
                        </m:sub>
                        <m:sup>
                          <m:r>
                            <a:rPr lang="fr-FR" sz="2800" i="1"/>
                            <m:t>2</m:t>
                          </m:r>
                          <m:r>
                            <a:rPr lang="fr-FR" sz="2800" b="0" i="1" smtClean="0">
                              <a:latin typeface="Cambria Math"/>
                            </a:rPr>
                            <m:t>34</m:t>
                          </m:r>
                        </m:sup>
                        <m:e>
                          <m:r>
                            <a:rPr lang="fr-FR" sz="2800" i="1"/>
                            <m:t>𝑇h</m:t>
                          </m:r>
                        </m:e>
                      </m:sPre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161" y="4617232"/>
                <a:ext cx="1130887" cy="5715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/>
          <p:cNvCxnSpPr>
            <a:stCxn id="11" idx="2"/>
          </p:cNvCxnSpPr>
          <p:nvPr/>
        </p:nvCxnSpPr>
        <p:spPr>
          <a:xfrm>
            <a:off x="4550833" y="2276871"/>
            <a:ext cx="597231" cy="671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7" idx="2"/>
          </p:cNvCxnSpPr>
          <p:nvPr/>
        </p:nvCxnSpPr>
        <p:spPr>
          <a:xfrm>
            <a:off x="5724128" y="3812176"/>
            <a:ext cx="576064" cy="671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>
                <a:off x="4849448" y="241721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448" y="2417218"/>
                <a:ext cx="57606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6012160" y="3952194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952194"/>
                <a:ext cx="57606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8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300192" y="4481856"/>
            <a:ext cx="1184998" cy="842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148064" y="2948080"/>
            <a:ext cx="1152128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953601" y="1434614"/>
            <a:ext cx="1194463" cy="842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u="sng" dirty="0" smtClean="0"/>
              <a:t>Diagramme de décroissance du Am241</a:t>
            </a:r>
            <a:endParaRPr lang="fr-FR" sz="32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2800" i="1" smtClean="0"/>
                          </m:ctrlPr>
                        </m:sPrePr>
                        <m:sub>
                          <m:r>
                            <a:rPr lang="fr-FR" sz="2800" b="0" i="0"/>
                            <m:t>9</m:t>
                          </m:r>
                          <m:r>
                            <a:rPr lang="fr-FR" sz="2800" b="0" i="1" smtClean="0">
                              <a:latin typeface="Cambria Math"/>
                            </a:rPr>
                            <m:t>5</m:t>
                          </m:r>
                        </m:sub>
                        <m:sup>
                          <m:r>
                            <a:rPr lang="fr-FR" sz="2800" b="0" i="1"/>
                            <m:t>2</m:t>
                          </m:r>
                          <m:r>
                            <a:rPr lang="fr-FR" sz="2800" b="0" i="1" smtClean="0">
                              <a:latin typeface="Cambria Math"/>
                            </a:rPr>
                            <m:t>41</m:t>
                          </m:r>
                        </m:sup>
                        <m:e>
                          <m:r>
                            <a:rPr lang="fr-FR" sz="2800" b="0" i="1" smtClean="0">
                              <a:latin typeface="Cambria Math"/>
                            </a:rPr>
                            <m:t>𝐴𝑚</m:t>
                          </m:r>
                        </m:e>
                      </m:sPre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5148064" y="3086852"/>
                <a:ext cx="1182183" cy="613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2800" i="1"/>
                          </m:ctrlPr>
                        </m:sPrePr>
                        <m:sub>
                          <m:r>
                            <a:rPr lang="fr-FR" sz="2800" i="1"/>
                            <m:t>93</m:t>
                          </m:r>
                        </m:sub>
                        <m:sup>
                          <m:r>
                            <a:rPr lang="fr-FR" sz="2800" i="1"/>
                            <m:t>237</m:t>
                          </m:r>
                        </m:sup>
                        <m:e>
                          <m:r>
                            <a:rPr lang="fr-FR" sz="2800" i="1"/>
                            <m:t>𝑁𝑝</m:t>
                          </m:r>
                        </m:e>
                      </m:sPre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086852"/>
                <a:ext cx="1182183" cy="61382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6325161" y="4617232"/>
                <a:ext cx="1142108" cy="560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2800" i="1"/>
                          </m:ctrlPr>
                        </m:sPrePr>
                        <m:sub>
                          <m:r>
                            <a:rPr lang="fr-FR" sz="2800" i="1"/>
                            <m:t>91</m:t>
                          </m:r>
                        </m:sub>
                        <m:sup>
                          <m:r>
                            <a:rPr lang="fr-FR" sz="2800" i="1"/>
                            <m:t>233</m:t>
                          </m:r>
                        </m:sup>
                        <m:e>
                          <m:r>
                            <a:rPr lang="fr-FR" sz="2800" i="1"/>
                            <m:t>𝑃𝑎</m:t>
                          </m:r>
                        </m:e>
                      </m:sPre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161" y="4617232"/>
                <a:ext cx="1142108" cy="5600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/>
          <p:cNvCxnSpPr>
            <a:stCxn id="11" idx="2"/>
          </p:cNvCxnSpPr>
          <p:nvPr/>
        </p:nvCxnSpPr>
        <p:spPr>
          <a:xfrm>
            <a:off x="4550833" y="2276871"/>
            <a:ext cx="597231" cy="671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7" idx="2"/>
          </p:cNvCxnSpPr>
          <p:nvPr/>
        </p:nvCxnSpPr>
        <p:spPr>
          <a:xfrm>
            <a:off x="5724128" y="3812176"/>
            <a:ext cx="576064" cy="671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>
                <a:off x="4849448" y="241721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448" y="2417218"/>
                <a:ext cx="57606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6012160" y="3952194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952194"/>
                <a:ext cx="57606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27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952482" y="4481854"/>
            <a:ext cx="1184998" cy="842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148064" y="2948080"/>
            <a:ext cx="1152128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954452" y="1434614"/>
            <a:ext cx="1194463" cy="842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u="sng" dirty="0" smtClean="0"/>
              <a:t>Diagramme de décroissance du U235</a:t>
            </a:r>
            <a:endParaRPr lang="fr-FR" sz="32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30180" y="1549194"/>
                <a:ext cx="82296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2800" i="1"/>
                          </m:ctrlPr>
                        </m:sPrePr>
                        <m:sub>
                          <m:r>
                            <a:rPr lang="en-US" sz="2800" b="0" i="1"/>
                            <m:t>92</m:t>
                          </m:r>
                        </m:sub>
                        <m:sup>
                          <m:r>
                            <a:rPr lang="en-US" sz="2800" b="0" i="1"/>
                            <m:t>235</m:t>
                          </m:r>
                        </m:sup>
                        <m:e>
                          <m:r>
                            <a:rPr lang="fr-FR" sz="2800" b="0" i="1"/>
                            <m:t>𝑈</m:t>
                          </m:r>
                        </m:e>
                      </m:sPre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0180" y="1549194"/>
                <a:ext cx="82296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5179519" y="3086851"/>
                <a:ext cx="1130887" cy="57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2800" i="1"/>
                          </m:ctrlPr>
                        </m:sPrePr>
                        <m:sub>
                          <m:r>
                            <a:rPr lang="en-US" sz="2800" i="1"/>
                            <m:t>90</m:t>
                          </m:r>
                        </m:sub>
                        <m:sup>
                          <m:r>
                            <a:rPr lang="en-US" sz="2800" i="1"/>
                            <m:t>231</m:t>
                          </m:r>
                        </m:sup>
                        <m:e>
                          <m:r>
                            <a:rPr lang="fr-FR" sz="2800" i="1"/>
                            <m:t>𝑇</m:t>
                          </m:r>
                          <m:r>
                            <a:rPr lang="en-US" sz="2800" i="1"/>
                            <m:t>h</m:t>
                          </m:r>
                        </m:e>
                      </m:sPre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519" y="3086851"/>
                <a:ext cx="1130887" cy="57150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3979537" y="4617232"/>
                <a:ext cx="1142108" cy="560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2800" i="1"/>
                          </m:ctrlPr>
                        </m:sPrePr>
                        <m:sub>
                          <m:r>
                            <a:rPr lang="en-US" sz="2800" i="1"/>
                            <m:t>91</m:t>
                          </m:r>
                        </m:sub>
                        <m:sup>
                          <m:r>
                            <a:rPr lang="en-US" sz="2800" i="1"/>
                            <m:t>231</m:t>
                          </m:r>
                        </m:sup>
                        <m:e>
                          <m:r>
                            <a:rPr lang="fr-FR" sz="2800" i="1"/>
                            <m:t>𝑃𝑎</m:t>
                          </m:r>
                        </m:e>
                      </m:sPre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537" y="4617232"/>
                <a:ext cx="1142108" cy="5600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/>
          <p:cNvCxnSpPr>
            <a:stCxn id="11" idx="2"/>
          </p:cNvCxnSpPr>
          <p:nvPr/>
        </p:nvCxnSpPr>
        <p:spPr>
          <a:xfrm>
            <a:off x="4551684" y="2276871"/>
            <a:ext cx="597231" cy="671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7" idx="2"/>
          </p:cNvCxnSpPr>
          <p:nvPr/>
        </p:nvCxnSpPr>
        <p:spPr>
          <a:xfrm flipH="1">
            <a:off x="5110424" y="3812176"/>
            <a:ext cx="613704" cy="669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>
                <a:off x="4849448" y="241721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448" y="2417218"/>
                <a:ext cx="57606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4953207" y="3952091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fr-FR" dirty="0" smtClean="0"/>
                  <a:t>-</a:t>
                </a:r>
                <a:endParaRPr lang="fr-FR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207" y="3952091"/>
                <a:ext cx="57606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8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952482" y="4476148"/>
            <a:ext cx="1184998" cy="842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148064" y="2948080"/>
            <a:ext cx="1152128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953601" y="1434614"/>
            <a:ext cx="1194463" cy="842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u="sng" dirty="0" smtClean="0"/>
              <a:t>Diagramme de décroissance du U238</a:t>
            </a:r>
            <a:endParaRPr lang="fr-FR" sz="32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2800" i="1"/>
                          </m:ctrlPr>
                        </m:sPrePr>
                        <m:sub>
                          <m:r>
                            <a:rPr lang="en-US" sz="2800" b="0" i="1"/>
                            <m:t>92</m:t>
                          </m:r>
                        </m:sub>
                        <m:sup>
                          <m:r>
                            <a:rPr lang="en-US" sz="2800" b="0" i="1"/>
                            <m:t>238</m:t>
                          </m:r>
                        </m:sup>
                        <m:e>
                          <m:r>
                            <a:rPr lang="fr-FR" sz="2800" b="0" i="1"/>
                            <m:t>𝑈</m:t>
                          </m:r>
                        </m:e>
                      </m:sPre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5137480" y="3066771"/>
                <a:ext cx="1130887" cy="57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2800" i="1"/>
                          </m:ctrlPr>
                        </m:sPrePr>
                        <m:sub>
                          <m:r>
                            <a:rPr lang="en-US" sz="2800" i="1"/>
                            <m:t>90</m:t>
                          </m:r>
                        </m:sub>
                        <m:sup>
                          <m:r>
                            <a:rPr lang="en-US" sz="2800" i="1"/>
                            <m:t>234</m:t>
                          </m:r>
                        </m:sup>
                        <m:e>
                          <m:r>
                            <a:rPr lang="fr-FR" sz="2800" i="1"/>
                            <m:t>𝑇</m:t>
                          </m:r>
                          <m:r>
                            <a:rPr lang="en-US" sz="2800" i="1"/>
                            <m:t>h</m:t>
                          </m:r>
                        </m:e>
                      </m:sPre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480" y="3066771"/>
                <a:ext cx="1130887" cy="57150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3973927" y="4617231"/>
                <a:ext cx="1142108" cy="560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2800" i="1"/>
                          </m:ctrlPr>
                        </m:sPrePr>
                        <m:sub>
                          <m:r>
                            <a:rPr lang="en-US" sz="2800" i="1"/>
                            <m:t>91</m:t>
                          </m:r>
                        </m:sub>
                        <m:sup>
                          <m:r>
                            <a:rPr lang="en-US" sz="2800" i="1"/>
                            <m:t>234</m:t>
                          </m:r>
                        </m:sup>
                        <m:e>
                          <m:r>
                            <a:rPr lang="fr-FR" sz="2800" i="1"/>
                            <m:t>𝑃𝑎</m:t>
                          </m:r>
                        </m:e>
                      </m:sPre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927" y="4617231"/>
                <a:ext cx="1142108" cy="5600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/>
          <p:cNvCxnSpPr>
            <a:stCxn id="11" idx="2"/>
          </p:cNvCxnSpPr>
          <p:nvPr/>
        </p:nvCxnSpPr>
        <p:spPr>
          <a:xfrm>
            <a:off x="4550833" y="2276871"/>
            <a:ext cx="597231" cy="671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7" idx="2"/>
          </p:cNvCxnSpPr>
          <p:nvPr/>
        </p:nvCxnSpPr>
        <p:spPr>
          <a:xfrm flipH="1">
            <a:off x="5148064" y="3812176"/>
            <a:ext cx="576064" cy="671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>
                <a:off x="4849448" y="241721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448" y="2417218"/>
                <a:ext cx="57606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4932040" y="395294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−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952942"/>
                <a:ext cx="576064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7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233</Words>
  <Application>Microsoft Office PowerPoint</Application>
  <PresentationFormat>Affichage à l'écran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Diagramme de décroissance du Pu238</vt:lpstr>
      <vt:lpstr>Diagramme de décroissance du Pu239</vt:lpstr>
      <vt:lpstr>Diagramme de décroissance du Pu240</vt:lpstr>
      <vt:lpstr>Diagramme de décroissance du Pu241</vt:lpstr>
      <vt:lpstr>Diagramme de décroissance du Pu242</vt:lpstr>
      <vt:lpstr>Diagramme de décroissance du Am241</vt:lpstr>
      <vt:lpstr>Diagramme de décroissance du U235</vt:lpstr>
      <vt:lpstr>Diagramme de décroissance du U238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imed Limaiem</dc:creator>
  <cp:lastModifiedBy>imed Limaiem</cp:lastModifiedBy>
  <cp:revision>6</cp:revision>
  <dcterms:created xsi:type="dcterms:W3CDTF">2014-07-17T13:11:11Z</dcterms:created>
  <dcterms:modified xsi:type="dcterms:W3CDTF">2014-07-18T14:58:16Z</dcterms:modified>
</cp:coreProperties>
</file>