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46"/>
  </p:notesMasterIdLst>
  <p:handoutMasterIdLst>
    <p:handoutMasterId r:id="rId47"/>
  </p:handoutMasterIdLst>
  <p:sldIdLst>
    <p:sldId id="256" r:id="rId6"/>
    <p:sldId id="277" r:id="rId7"/>
    <p:sldId id="278" r:id="rId8"/>
    <p:sldId id="279" r:id="rId9"/>
    <p:sldId id="280" r:id="rId10"/>
    <p:sldId id="281" r:id="rId11"/>
    <p:sldId id="282" r:id="rId12"/>
    <p:sldId id="283" r:id="rId13"/>
    <p:sldId id="284" r:id="rId14"/>
    <p:sldId id="285" r:id="rId15"/>
    <p:sldId id="286" r:id="rId16"/>
    <p:sldId id="288" r:id="rId17"/>
    <p:sldId id="305" r:id="rId18"/>
    <p:sldId id="306" r:id="rId19"/>
    <p:sldId id="289" r:id="rId20"/>
    <p:sldId id="290" r:id="rId21"/>
    <p:sldId id="307" r:id="rId22"/>
    <p:sldId id="287" r:id="rId23"/>
    <p:sldId id="291" r:id="rId24"/>
    <p:sldId id="292" r:id="rId25"/>
    <p:sldId id="293" r:id="rId26"/>
    <p:sldId id="311" r:id="rId27"/>
    <p:sldId id="294" r:id="rId28"/>
    <p:sldId id="308" r:id="rId29"/>
    <p:sldId id="295" r:id="rId30"/>
    <p:sldId id="312" r:id="rId31"/>
    <p:sldId id="296" r:id="rId32"/>
    <p:sldId id="313" r:id="rId33"/>
    <p:sldId id="297" r:id="rId34"/>
    <p:sldId id="314" r:id="rId35"/>
    <p:sldId id="298" r:id="rId36"/>
    <p:sldId id="309" r:id="rId37"/>
    <p:sldId id="299" r:id="rId38"/>
    <p:sldId id="310" r:id="rId39"/>
    <p:sldId id="300" r:id="rId40"/>
    <p:sldId id="315" r:id="rId41"/>
    <p:sldId id="301" r:id="rId42"/>
    <p:sldId id="302" r:id="rId43"/>
    <p:sldId id="303" r:id="rId44"/>
    <p:sldId id="304" r:id="rId45"/>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C82"/>
    <a:srgbClr val="31B363"/>
    <a:srgbClr val="3095B4"/>
    <a:srgbClr val="ADDBE9"/>
    <a:srgbClr val="000000"/>
    <a:srgbClr val="595959"/>
    <a:srgbClr val="5C7F92"/>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0" autoAdjust="0"/>
    <p:restoredTop sz="99424" autoAdjust="0"/>
  </p:normalViewPr>
  <p:slideViewPr>
    <p:cSldViewPr snapToObjects="1">
      <p:cViewPr>
        <p:scale>
          <a:sx n="100" d="100"/>
          <a:sy n="100" d="100"/>
        </p:scale>
        <p:origin x="-840"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d'U235 en fonction du temps</a:t>
            </a:r>
            <a:br>
              <a:rPr lang="fr-FR" sz="1800" b="1" i="0" u="none" strike="noStrike" kern="1200" cap="none" spc="0" baseline="0">
                <a:solidFill>
                  <a:srgbClr val="000000"/>
                </a:solidFill>
                <a:uFillTx/>
                <a:latin typeface="Calibri"/>
                <a:ea typeface=""/>
                <a:cs typeface=""/>
              </a:rPr>
            </a:br>
            <a:endParaRPr lang="fr-FR" sz="1800" b="1" i="0" u="none" strike="noStrike" kern="1200" cap="none" spc="0" baseline="0">
              <a:solidFill>
                <a:srgbClr val="000000"/>
              </a:solidFill>
              <a:uFillTx/>
              <a:latin typeface="Calibri"/>
              <a:ea typeface=""/>
              <a:cs typeface=""/>
            </a:endParaRPr>
          </a:p>
        </c:rich>
      </c:tx>
      <c:layout/>
      <c:overlay val="0"/>
      <c:spPr>
        <a:noFill/>
        <a:ln>
          <a:noFill/>
        </a:ln>
      </c:spPr>
    </c:title>
    <c:autoTitleDeleted val="0"/>
    <c:plotArea>
      <c:layout/>
      <c:scatterChart>
        <c:scatterStyle val="lineMarker"/>
        <c:varyColors val="0"/>
        <c:ser>
          <c:idx val="0"/>
          <c:order val="0"/>
          <c:spPr>
            <a:ln>
              <a:noFill/>
            </a:ln>
          </c:spPr>
          <c:trendline>
            <c:trendlineType val="linear"/>
            <c:dispRSqr val="1"/>
            <c:dispEq val="1"/>
            <c:trendlineLbl>
              <c:layout>
                <c:manualLayout>
                  <c:x val="-8.6377777308565842E-2"/>
                  <c:y val="3.6957897850250026E-3"/>
                </c:manualLayout>
              </c:layout>
              <c:numFmt formatCode="General" sourceLinked="0"/>
            </c:trendlineLbl>
          </c:trendline>
          <c:yVal>
            <c:numRef>
              <c:f>Eq_de_Bateman_avec_RK1!$T$2:$T$32</c:f>
              <c:numCache>
                <c:formatCode>0.000000000E+00</c:formatCode>
                <c:ptCount val="31"/>
                <c:pt idx="0">
                  <c:v>196.34999999999997</c:v>
                </c:pt>
                <c:pt idx="1">
                  <c:v>196.43054690148298</c:v>
                </c:pt>
                <c:pt idx="2">
                  <c:v>196.51109148720889</c:v>
                </c:pt>
                <c:pt idx="3">
                  <c:v>196.59163375724427</c:v>
                </c:pt>
                <c:pt idx="4">
                  <c:v>196.67217371165569</c:v>
                </c:pt>
                <c:pt idx="5">
                  <c:v>196.75271135050974</c:v>
                </c:pt>
                <c:pt idx="6">
                  <c:v>196.83324667387299</c:v>
                </c:pt>
                <c:pt idx="7">
                  <c:v>196.913779681812</c:v>
                </c:pt>
                <c:pt idx="8">
                  <c:v>196.99431037439334</c:v>
                </c:pt>
                <c:pt idx="9">
                  <c:v>197.07483875168359</c:v>
                </c:pt>
                <c:pt idx="10">
                  <c:v>197.15536481374929</c:v>
                </c:pt>
                <c:pt idx="11">
                  <c:v>197.23588856065697</c:v>
                </c:pt>
                <c:pt idx="12">
                  <c:v>197.31640999247327</c:v>
                </c:pt>
                <c:pt idx="13">
                  <c:v>197.39692910926468</c:v>
                </c:pt>
                <c:pt idx="14">
                  <c:v>197.47744591109779</c:v>
                </c:pt>
                <c:pt idx="15">
                  <c:v>197.55796039803914</c:v>
                </c:pt>
                <c:pt idx="16">
                  <c:v>197.6384725701553</c:v>
                </c:pt>
                <c:pt idx="17">
                  <c:v>197.7189824275128</c:v>
                </c:pt>
                <c:pt idx="18">
                  <c:v>197.7994899701782</c:v>
                </c:pt>
                <c:pt idx="19">
                  <c:v>197.87999519821804</c:v>
                </c:pt>
                <c:pt idx="20">
                  <c:v>197.96049811169885</c:v>
                </c:pt>
                <c:pt idx="21">
                  <c:v>198.04099871068721</c:v>
                </c:pt>
                <c:pt idx="22">
                  <c:v>198.1214969952496</c:v>
                </c:pt>
                <c:pt idx="23">
                  <c:v>198.20199296545263</c:v>
                </c:pt>
                <c:pt idx="24">
                  <c:v>198.28248662136278</c:v>
                </c:pt>
                <c:pt idx="25">
                  <c:v>198.3629779630466</c:v>
                </c:pt>
                <c:pt idx="26">
                  <c:v>198.44346699057064</c:v>
                </c:pt>
                <c:pt idx="27">
                  <c:v>198.52395370400143</c:v>
                </c:pt>
                <c:pt idx="28">
                  <c:v>198.60443810340547</c:v>
                </c:pt>
                <c:pt idx="29">
                  <c:v>198.6849201888493</c:v>
                </c:pt>
                <c:pt idx="30">
                  <c:v>198.76539996039946</c:v>
                </c:pt>
              </c:numCache>
            </c:numRef>
          </c:yVal>
          <c:smooth val="0"/>
        </c:ser>
        <c:dLbls>
          <c:showLegendKey val="0"/>
          <c:showVal val="0"/>
          <c:showCatName val="0"/>
          <c:showSerName val="0"/>
          <c:showPercent val="0"/>
          <c:showBubbleSize val="0"/>
        </c:dLbls>
        <c:axId val="65679744"/>
        <c:axId val="63641856"/>
      </c:scatterChart>
      <c:valAx>
        <c:axId val="63641856"/>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d'U235 (kg)</a:t>
                </a:r>
                <a:br>
                  <a:rPr lang="fr-FR" sz="1400" b="1" i="0" u="none" strike="noStrike" kern="1200" cap="none" spc="0" baseline="0">
                    <a:solidFill>
                      <a:srgbClr val="000000"/>
                    </a:solidFill>
                    <a:uFillTx/>
                    <a:latin typeface="Calibri"/>
                    <a:ea typeface=""/>
                    <a:cs typeface=""/>
                  </a:rPr>
                </a:br>
                <a:endParaRPr lang="fr-FR" sz="1400" b="1" i="0" u="none" strike="noStrike" kern="1200" cap="none" spc="0" baseline="0">
                  <a:solidFill>
                    <a:srgbClr val="000000"/>
                  </a:solidFill>
                  <a:uFillTx/>
                  <a:latin typeface="Calibri"/>
                  <a:ea typeface=""/>
                  <a:cs typeface=""/>
                </a:endParaRPr>
              </a:p>
            </c:rich>
          </c:tx>
          <c:layout/>
          <c:overlay val="0"/>
          <c:spPr>
            <a:noFill/>
            <a:ln>
              <a:noFill/>
            </a:ln>
          </c:spPr>
        </c:title>
        <c:numFmt formatCode="0.0000E+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65679744"/>
        <c:crosses val="autoZero"/>
        <c:crossBetween val="midCat"/>
      </c:valAx>
      <c:valAx>
        <c:axId val="65679744"/>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manualLayout>
              <c:xMode val="edge"/>
              <c:yMode val="edge"/>
              <c:x val="0.45960778345723519"/>
              <c:y val="0.91728531908705113"/>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63641856"/>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d'U235 en fonction du temps</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8.0675790545236571E-4"/>
                  <c:y val="-0.11034731803569958"/>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flux.xlsm]Eq_de_Bateman_avec_RK1'!$W$2:$W$182</c:f>
              <c:numCache>
                <c:formatCode>0.00</c:formatCode>
                <c:ptCount val="181"/>
                <c:pt idx="0">
                  <c:v>138.97314965789133</c:v>
                </c:pt>
                <c:pt idx="1">
                  <c:v>136.25503709258092</c:v>
                </c:pt>
                <c:pt idx="2">
                  <c:v>133.59023618509309</c:v>
                </c:pt>
                <c:pt idx="3">
                  <c:v>130.97770092408416</c:v>
                </c:pt>
                <c:pt idx="4">
                  <c:v>128.41640582252401</c:v>
                </c:pt>
                <c:pt idx="5">
                  <c:v>125.90534551497896</c:v>
                </c:pt>
                <c:pt idx="6">
                  <c:v>123.44353436279641</c:v>
                </c:pt>
                <c:pt idx="7">
                  <c:v>121.03000606703648</c:v>
                </c:pt>
                <c:pt idx="8">
                  <c:v>118.66381328899823</c:v>
                </c:pt>
                <c:pt idx="9">
                  <c:v>116.34402727819177</c:v>
                </c:pt>
                <c:pt idx="10">
                  <c:v>114.06973750761007</c:v>
                </c:pt>
                <c:pt idx="11">
                  <c:v>111.84005131615716</c:v>
                </c:pt>
                <c:pt idx="12">
                  <c:v>109.65409355809237</c:v>
                </c:pt>
                <c:pt idx="13">
                  <c:v>107.51100625935302</c:v>
                </c:pt>
                <c:pt idx="14">
                  <c:v>105.40994828062044</c:v>
                </c:pt>
                <c:pt idx="15">
                  <c:v>103.35009498699714</c:v>
                </c:pt>
                <c:pt idx="16">
                  <c:v>101.33063792416529</c:v>
                </c:pt>
                <c:pt idx="17">
                  <c:v>99.350784500899522</c:v>
                </c:pt>
                <c:pt idx="18">
                  <c:v>97.409757677809168</c:v>
                </c:pt>
                <c:pt idx="19">
                  <c:v>95.506795662187841</c:v>
                </c:pt>
                <c:pt idx="20">
                  <c:v>93.641151608850436</c:v>
                </c:pt>
                <c:pt idx="21">
                  <c:v>91.812093326840198</c:v>
                </c:pt>
                <c:pt idx="22">
                  <c:v>90.018902991890542</c:v>
                </c:pt>
                <c:pt idx="23">
                  <c:v>88.260876864528768</c:v>
                </c:pt>
                <c:pt idx="24">
                  <c:v>86.537325013710998</c:v>
                </c:pt>
                <c:pt idx="25">
                  <c:v>84.847571045879732</c:v>
                </c:pt>
                <c:pt idx="26">
                  <c:v>83.190951839337728</c:v>
                </c:pt>
                <c:pt idx="27">
                  <c:v>81.566817283833785</c:v>
                </c:pt>
                <c:pt idx="28">
                  <c:v>79.974530025258261</c:v>
                </c:pt>
                <c:pt idx="29">
                  <c:v>78.413465215347941</c:v>
                </c:pt>
                <c:pt idx="30">
                  <c:v>76.883010266302165</c:v>
                </c:pt>
                <c:pt idx="31">
                  <c:v>75.382564610213592</c:v>
                </c:pt>
                <c:pt idx="32">
                  <c:v>73.911539463219398</c:v>
                </c:pt>
                <c:pt idx="33">
                  <c:v>72.469357594280055</c:v>
                </c:pt>
                <c:pt idx="34">
                  <c:v>71.055453098495093</c:v>
                </c:pt>
                <c:pt idx="35">
                  <c:v>69.669271174866637</c:v>
                </c:pt>
                <c:pt idx="36">
                  <c:v>68.310267908423583</c:v>
                </c:pt>
                <c:pt idx="37">
                  <c:v>66.977910056620814</c:v>
                </c:pt>
                <c:pt idx="38">
                  <c:v>65.671674839929537</c:v>
                </c:pt>
                <c:pt idx="39">
                  <c:v>64.391049736536559</c:v>
                </c:pt>
                <c:pt idx="40">
                  <c:v>63.135532281071868</c:v>
                </c:pt>
                <c:pt idx="41">
                  <c:v>61.904629867285408</c:v>
                </c:pt>
                <c:pt idx="42">
                  <c:v>60.697859554595702</c:v>
                </c:pt>
                <c:pt idx="43">
                  <c:v>59.514747878434193</c:v>
                </c:pt>
                <c:pt idx="44">
                  <c:v>58.354830664310953</c:v>
                </c:pt>
                <c:pt idx="45">
                  <c:v>57.217652845528661</c:v>
                </c:pt>
                <c:pt idx="46">
                  <c:v>56.102768284473335</c:v>
                </c:pt>
                <c:pt idx="47">
                  <c:v>55.009739597411532</c:v>
                </c:pt>
                <c:pt idx="48">
                  <c:v>53.938137982725351</c:v>
                </c:pt>
                <c:pt idx="49">
                  <c:v>52.887543052517678</c:v>
                </c:pt>
                <c:pt idx="50">
                  <c:v>51.857542667521599</c:v>
                </c:pt>
                <c:pt idx="51">
                  <c:v>50.847732775249106</c:v>
                </c:pt>
                <c:pt idx="52">
                  <c:v>49.857717251315599</c:v>
                </c:pt>
                <c:pt idx="53">
                  <c:v>48.887107743877792</c:v>
                </c:pt>
                <c:pt idx="54">
                  <c:v>47.935523521124018</c:v>
                </c:pt>
                <c:pt idx="55">
                  <c:v>47.002591321756974</c:v>
                </c:pt>
                <c:pt idx="56">
                  <c:v>46.087945208410233</c:v>
                </c:pt>
                <c:pt idx="57">
                  <c:v>45.191226423940904</c:v>
                </c:pt>
                <c:pt idx="58">
                  <c:v>44.312083250542102</c:v>
                </c:pt>
                <c:pt idx="59">
                  <c:v>43.450170871619775</c:v>
                </c:pt>
                <c:pt idx="60">
                  <c:v>42.605151236379783</c:v>
                </c:pt>
                <c:pt idx="61">
                  <c:v>41.776692927071913</c:v>
                </c:pt>
                <c:pt idx="62">
                  <c:v>40.964471028838823</c:v>
                </c:pt>
                <c:pt idx="63">
                  <c:v>40.168167002118707</c:v>
                </c:pt>
                <c:pt idx="64">
                  <c:v>39.387468557551614</c:v>
                </c:pt>
                <c:pt idx="65">
                  <c:v>38.62206953334033</c:v>
                </c:pt>
                <c:pt idx="66">
                  <c:v>37.871669775017573</c:v>
                </c:pt>
                <c:pt idx="67">
                  <c:v>37.135975017572378</c:v>
                </c:pt>
                <c:pt idx="68">
                  <c:v>36.414696769889318</c:v>
                </c:pt>
                <c:pt idx="69">
                  <c:v>35.707552201455222</c:v>
                </c:pt>
                <c:pt idx="70">
                  <c:v>35.01426403128886</c:v>
                </c:pt>
                <c:pt idx="71">
                  <c:v>34.33456041905</c:v>
                </c:pt>
                <c:pt idx="72">
                  <c:v>33.668174858285091</c:v>
                </c:pt>
                <c:pt idx="73">
                  <c:v>33.014846071767614</c:v>
                </c:pt>
                <c:pt idx="74">
                  <c:v>32.374317908892017</c:v>
                </c:pt>
                <c:pt idx="75">
                  <c:v>31.746339245080932</c:v>
                </c:pt>
                <c:pt idx="76">
                  <c:v>31.130663883166193</c:v>
                </c:pt>
                <c:pt idx="77">
                  <c:v>30.527050456704906</c:v>
                </c:pt>
                <c:pt idx="78">
                  <c:v>29.935262335192601</c:v>
                </c:pt>
                <c:pt idx="79">
                  <c:v>29.355067531136253</c:v>
                </c:pt>
                <c:pt idx="80">
                  <c:v>28.786238608950676</c:v>
                </c:pt>
                <c:pt idx="81">
                  <c:v>28.228552595642508</c:v>
                </c:pt>
                <c:pt idx="82">
                  <c:v>27.681790893246724</c:v>
                </c:pt>
                <c:pt idx="83">
                  <c:v>27.145739192981271</c:v>
                </c:pt>
                <c:pt idx="84">
                  <c:v>26.62018739108613</c:v>
                </c:pt>
                <c:pt idx="85">
                  <c:v>26.104929506313741</c:v>
                </c:pt>
                <c:pt idx="86">
                  <c:v>25.599763599038411</c:v>
                </c:pt>
                <c:pt idx="87">
                  <c:v>25.104491691952902</c:v>
                </c:pt>
                <c:pt idx="88">
                  <c:v>24.618919692321096</c:v>
                </c:pt>
                <c:pt idx="89">
                  <c:v>24.142857315756174</c:v>
                </c:pt>
                <c:pt idx="90">
                  <c:v>23.676118011494395</c:v>
                </c:pt>
                <c:pt idx="91">
                  <c:v>23.218518889135119</c:v>
                </c:pt>
                <c:pt idx="92">
                  <c:v>22.769880646818301</c:v>
                </c:pt>
                <c:pt idx="93">
                  <c:v>22.330027500811269</c:v>
                </c:pt>
                <c:pt idx="94">
                  <c:v>21.89878711647712</c:v>
                </c:pt>
                <c:pt idx="95">
                  <c:v>21.475990540597621</c:v>
                </c:pt>
                <c:pt idx="96">
                  <c:v>21.06147213502404</c:v>
                </c:pt>
                <c:pt idx="97">
                  <c:v>20.655069511629865</c:v>
                </c:pt>
                <c:pt idx="98">
                  <c:v>20.256623468539857</c:v>
                </c:pt>
                <c:pt idx="99">
                  <c:v>19.865977927610373</c:v>
                </c:pt>
                <c:pt idx="100">
                  <c:v>19.482979873136451</c:v>
                </c:pt>
                <c:pt idx="101">
                  <c:v>19.107479291761535</c:v>
                </c:pt>
                <c:pt idx="102">
                  <c:v>18.739329113566303</c:v>
                </c:pt>
                <c:pt idx="103">
                  <c:v>18.378385154313388</c:v>
                </c:pt>
                <c:pt idx="104">
                  <c:v>18.024506058825384</c:v>
                </c:pt>
                <c:pt idx="105">
                  <c:v>17.677553245473849</c:v>
                </c:pt>
                <c:pt idx="106">
                  <c:v>17.33739085175754</c:v>
                </c:pt>
                <c:pt idx="107">
                  <c:v>17.003885680948475</c:v>
                </c:pt>
                <c:pt idx="108">
                  <c:v>16.676907149784896</c:v>
                </c:pt>
                <c:pt idx="109">
                  <c:v>16.356327237190591</c:v>
                </c:pt>
                <c:pt idx="110">
                  <c:v>16.042020434000406</c:v>
                </c:pt>
                <c:pt idx="111">
                  <c:v>15.73386369367225</c:v>
                </c:pt>
                <c:pt idx="112">
                  <c:v>15.431736383966188</c:v>
                </c:pt>
                <c:pt idx="113">
                  <c:v>15.135520239571688</c:v>
                </c:pt>
                <c:pt idx="114">
                  <c:v>14.845099315664397</c:v>
                </c:pt>
                <c:pt idx="115">
                  <c:v>14.560359942374202</c:v>
                </c:pt>
                <c:pt idx="116">
                  <c:v>14.281190680146711</c:v>
                </c:pt>
                <c:pt idx="117">
                  <c:v>14.007482275980616</c:v>
                </c:pt>
                <c:pt idx="118">
                  <c:v>13.73912762052375</c:v>
                </c:pt>
                <c:pt idx="119">
                  <c:v>13.476021706010989</c:v>
                </c:pt>
                <c:pt idx="120">
                  <c:v>13.218061585027492</c:v>
                </c:pt>
                <c:pt idx="121">
                  <c:v>12.965146330081062</c:v>
                </c:pt>
                <c:pt idx="122">
                  <c:v>12.717176993967779</c:v>
                </c:pt>
                <c:pt idx="123">
                  <c:v>12.474056570915319</c:v>
                </c:pt>
                <c:pt idx="124">
                  <c:v>12.235689958488708</c:v>
                </c:pt>
                <c:pt idx="125">
                  <c:v>12.001983920243545</c:v>
                </c:pt>
                <c:pt idx="126">
                  <c:v>11.772847049112043</c:v>
                </c:pt>
                <c:pt idx="127">
                  <c:v>11.54818973150749</c:v>
                </c:pt>
                <c:pt idx="128">
                  <c:v>11.327924112133045</c:v>
                </c:pt>
                <c:pt idx="129">
                  <c:v>11.111964059481041</c:v>
                </c:pt>
                <c:pt idx="130">
                  <c:v>10.900225132009256</c:v>
                </c:pt>
                <c:pt idx="131">
                  <c:v>10.692624544980863</c:v>
                </c:pt>
                <c:pt idx="132">
                  <c:v>10.489081137955031</c:v>
                </c:pt>
                <c:pt idx="133">
                  <c:v>10.289515342915424</c:v>
                </c:pt>
                <c:pt idx="134">
                  <c:v>10.09384915302407</c:v>
                </c:pt>
                <c:pt idx="135">
                  <c:v>9.9020060919883353</c:v>
                </c:pt>
                <c:pt idx="136">
                  <c:v>9.713911184028964</c:v>
                </c:pt>
                <c:pt idx="137">
                  <c:v>9.5294909244374111</c:v>
                </c:pt>
                <c:pt idx="138">
                  <c:v>9.3486732507108741</c:v>
                </c:pt>
                <c:pt idx="139">
                  <c:v>9.1713875142537216</c:v>
                </c:pt>
                <c:pt idx="140">
                  <c:v>8.997564452634176</c:v>
                </c:pt>
                <c:pt idx="141">
                  <c:v>8.827136162385381</c:v>
                </c:pt>
                <c:pt idx="142">
                  <c:v>8.6600360723401462</c:v>
                </c:pt>
                <c:pt idx="143">
                  <c:v>8.4961989174889236</c:v>
                </c:pt>
                <c:pt idx="144">
                  <c:v>8.3355607133507252</c:v>
                </c:pt>
                <c:pt idx="145">
                  <c:v>8.178058730846935</c:v>
                </c:pt>
                <c:pt idx="146">
                  <c:v>8.0236314716681409</c:v>
                </c:pt>
                <c:pt idx="147">
                  <c:v>7.8722186441243096</c:v>
                </c:pt>
                <c:pt idx="148">
                  <c:v>7.7237611394688237</c:v>
                </c:pt>
                <c:pt idx="149">
                  <c:v>7.5782010086870857</c:v>
                </c:pt>
                <c:pt idx="150">
                  <c:v>7.4354814397405695</c:v>
                </c:pt>
                <c:pt idx="151">
                  <c:v>7.2955467352573828</c:v>
                </c:pt>
                <c:pt idx="152">
                  <c:v>7.1583422906605829</c:v>
                </c:pt>
                <c:pt idx="153">
                  <c:v>7.0238145727256489</c:v>
                </c:pt>
                <c:pt idx="154">
                  <c:v>6.8919110985587011</c:v>
                </c:pt>
                <c:pt idx="155">
                  <c:v>6.7625804149872</c:v>
                </c:pt>
                <c:pt idx="156">
                  <c:v>6.6357720783550382</c:v>
                </c:pt>
                <c:pt idx="157">
                  <c:v>6.5114366347140891</c:v>
                </c:pt>
                <c:pt idx="158">
                  <c:v>6.3895256004044336</c:v>
                </c:pt>
                <c:pt idx="159">
                  <c:v>6.2699914430156349</c:v>
                </c:pt>
                <c:pt idx="160">
                  <c:v>6.1527875627215902</c:v>
                </c:pt>
                <c:pt idx="161">
                  <c:v>6.0378682739816254</c:v>
                </c:pt>
                <c:pt idx="162">
                  <c:v>5.9251887876006464</c:v>
                </c:pt>
                <c:pt idx="163">
                  <c:v>5.814705193141303</c:v>
                </c:pt>
                <c:pt idx="164">
                  <c:v>5.706374441681259</c:v>
                </c:pt>
                <c:pt idx="165">
                  <c:v>5.6001543289087943</c:v>
                </c:pt>
                <c:pt idx="166">
                  <c:v>5.4960034785501017</c:v>
                </c:pt>
                <c:pt idx="167">
                  <c:v>5.3938813261217744</c:v>
                </c:pt>
                <c:pt idx="168">
                  <c:v>5.293748103002093</c:v>
                </c:pt>
                <c:pt idx="169">
                  <c:v>5.1955648208148659</c:v>
                </c:pt>
                <c:pt idx="170">
                  <c:v>5.0992932561196902</c:v>
                </c:pt>
                <c:pt idx="171">
                  <c:v>5.0048959354026108</c:v>
                </c:pt>
                <c:pt idx="172">
                  <c:v>4.9123361203612976</c:v>
                </c:pt>
                <c:pt idx="173">
                  <c:v>4.8215777934789488</c:v>
                </c:pt>
                <c:pt idx="174">
                  <c:v>4.7325856438812623</c:v>
                </c:pt>
                <c:pt idx="175">
                  <c:v>4.6453250534709234</c:v>
                </c:pt>
                <c:pt idx="176">
                  <c:v>4.5597620833341512</c:v>
                </c:pt>
                <c:pt idx="177">
                  <c:v>4.475863460413982</c:v>
                </c:pt>
                <c:pt idx="178">
                  <c:v>4.3935965644450414</c:v>
                </c:pt>
                <c:pt idx="179">
                  <c:v>4.3129294151446844</c:v>
                </c:pt>
                <c:pt idx="180">
                  <c:v>4.2338306596554656</c:v>
                </c:pt>
              </c:numCache>
            </c:numRef>
          </c:yVal>
          <c:smooth val="0"/>
        </c:ser>
        <c:dLbls>
          <c:showLegendKey val="0"/>
          <c:showVal val="0"/>
          <c:showCatName val="0"/>
          <c:showSerName val="0"/>
          <c:showPercent val="0"/>
          <c:showBubbleSize val="0"/>
        </c:dLbls>
        <c:axId val="33987200"/>
        <c:axId val="33993472"/>
      </c:scatterChart>
      <c:valAx>
        <c:axId val="33987200"/>
        <c:scaling>
          <c:orientation val="minMax"/>
        </c:scaling>
        <c:delete val="0"/>
        <c:axPos val="b"/>
        <c:title>
          <c:tx>
            <c:rich>
              <a:bodyPr/>
              <a:lstStyle/>
              <a:p>
                <a:pPr>
                  <a:defRPr sz="1400"/>
                </a:pPr>
                <a:r>
                  <a:rPr lang="fr-FR" sz="1400" dirty="0" smtClean="0"/>
                  <a:t>Temps(y</a:t>
                </a:r>
                <a:r>
                  <a:rPr lang="fr-FR" sz="1400" dirty="0"/>
                  <a:t>)</a:t>
                </a:r>
              </a:p>
            </c:rich>
          </c:tx>
          <c:overlay val="0"/>
        </c:title>
        <c:numFmt formatCode="General" sourceLinked="1"/>
        <c:majorTickMark val="out"/>
        <c:minorTickMark val="none"/>
        <c:tickLblPos val="nextTo"/>
        <c:crossAx val="33993472"/>
        <c:crosses val="autoZero"/>
        <c:crossBetween val="midCat"/>
      </c:valAx>
      <c:valAx>
        <c:axId val="33993472"/>
        <c:scaling>
          <c:orientation val="minMax"/>
        </c:scaling>
        <c:delete val="0"/>
        <c:axPos val="l"/>
        <c:majorGridlines/>
        <c:title>
          <c:tx>
            <c:rich>
              <a:bodyPr rot="-5400000" vert="horz"/>
              <a:lstStyle/>
              <a:p>
                <a:pPr>
                  <a:defRPr/>
                </a:pPr>
                <a:r>
                  <a:rPr lang="fr-FR" sz="1400"/>
                  <a:t>Masse U235 (kg)</a:t>
                </a:r>
              </a:p>
            </c:rich>
          </c:tx>
          <c:overlay val="0"/>
        </c:title>
        <c:numFmt formatCode="0.00" sourceLinked="1"/>
        <c:majorTickMark val="out"/>
        <c:minorTickMark val="none"/>
        <c:tickLblPos val="nextTo"/>
        <c:crossAx val="33987200"/>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d'U238 en fonction du temps </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2.1544556643464736E-2"/>
                  <c:y val="6.8538424708170967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flux.xlsm]Eq_de_Bateman_avec_RK1'!$Y$2:$Y$182</c:f>
              <c:numCache>
                <c:formatCode>0.00</c:formatCode>
                <c:ptCount val="181"/>
                <c:pt idx="0">
                  <c:v>26586.632553782751</c:v>
                </c:pt>
                <c:pt idx="1">
                  <c:v>26517.132987106386</c:v>
                </c:pt>
                <c:pt idx="2">
                  <c:v>26447.815097904404</c:v>
                </c:pt>
                <c:pt idx="3">
                  <c:v>26378.678411255631</c:v>
                </c:pt>
                <c:pt idx="4">
                  <c:v>26309.722453480434</c:v>
                </c:pt>
                <c:pt idx="5">
                  <c:v>26240.946752137475</c:v>
                </c:pt>
                <c:pt idx="6">
                  <c:v>26172.350836020476</c:v>
                </c:pt>
                <c:pt idx="7">
                  <c:v>26103.934235154982</c:v>
                </c:pt>
                <c:pt idx="8">
                  <c:v>26035.696480795141</c:v>
                </c:pt>
                <c:pt idx="9">
                  <c:v>25967.63710542049</c:v>
                </c:pt>
                <c:pt idx="10">
                  <c:v>25899.755642732758</c:v>
                </c:pt>
                <c:pt idx="11">
                  <c:v>25832.051627652658</c:v>
                </c:pt>
                <c:pt idx="12">
                  <c:v>25764.524596316704</c:v>
                </c:pt>
                <c:pt idx="13">
                  <c:v>25697.174086074032</c:v>
                </c:pt>
                <c:pt idx="14">
                  <c:v>25629.999635483233</c:v>
                </c:pt>
                <c:pt idx="15">
                  <c:v>25563.000784309181</c:v>
                </c:pt>
                <c:pt idx="16">
                  <c:v>25496.177073519881</c:v>
                </c:pt>
                <c:pt idx="17">
                  <c:v>25429.528045283325</c:v>
                </c:pt>
                <c:pt idx="18">
                  <c:v>25363.053242964354</c:v>
                </c:pt>
                <c:pt idx="19">
                  <c:v>25296.752211121526</c:v>
                </c:pt>
                <c:pt idx="20">
                  <c:v>25230.624495503998</c:v>
                </c:pt>
                <c:pt idx="21">
                  <c:v>25164.669643048408</c:v>
                </c:pt>
                <c:pt idx="22">
                  <c:v>25098.887201875768</c:v>
                </c:pt>
                <c:pt idx="23">
                  <c:v>25033.276721288374</c:v>
                </c:pt>
                <c:pt idx="24">
                  <c:v>24967.83775176671</c:v>
                </c:pt>
                <c:pt idx="25">
                  <c:v>24902.56984496638</c:v>
                </c:pt>
                <c:pt idx="26">
                  <c:v>24837.472553715012</c:v>
                </c:pt>
                <c:pt idx="27">
                  <c:v>24772.545432009214</c:v>
                </c:pt>
                <c:pt idx="28">
                  <c:v>24707.788035011512</c:v>
                </c:pt>
                <c:pt idx="29">
                  <c:v>24643.199919047292</c:v>
                </c:pt>
                <c:pt idx="30">
                  <c:v>24578.780641601774</c:v>
                </c:pt>
                <c:pt idx="31">
                  <c:v>24514.529761316968</c:v>
                </c:pt>
                <c:pt idx="32">
                  <c:v>24450.446837988653</c:v>
                </c:pt>
                <c:pt idx="33">
                  <c:v>24386.531432563359</c:v>
                </c:pt>
                <c:pt idx="34">
                  <c:v>24322.783107135361</c:v>
                </c:pt>
                <c:pt idx="35">
                  <c:v>24259.201424943676</c:v>
                </c:pt>
                <c:pt idx="36">
                  <c:v>24195.785950369071</c:v>
                </c:pt>
                <c:pt idx="37">
                  <c:v>24132.536248931072</c:v>
                </c:pt>
                <c:pt idx="38">
                  <c:v>24069.451887284999</c:v>
                </c:pt>
                <c:pt idx="39">
                  <c:v>24006.532433218978</c:v>
                </c:pt>
                <c:pt idx="40">
                  <c:v>23943.777455650998</c:v>
                </c:pt>
                <c:pt idx="41">
                  <c:v>23881.186524625944</c:v>
                </c:pt>
                <c:pt idx="42">
                  <c:v>23818.759211312656</c:v>
                </c:pt>
                <c:pt idx="43">
                  <c:v>23756.495088000989</c:v>
                </c:pt>
                <c:pt idx="44">
                  <c:v>23694.393728098879</c:v>
                </c:pt>
                <c:pt idx="45">
                  <c:v>23632.454706129429</c:v>
                </c:pt>
                <c:pt idx="46">
                  <c:v>23570.677597727983</c:v>
                </c:pt>
                <c:pt idx="47">
                  <c:v>23509.06197963922</c:v>
                </c:pt>
                <c:pt idx="48">
                  <c:v>23447.607429714259</c:v>
                </c:pt>
                <c:pt idx="49">
                  <c:v>23386.313526907761</c:v>
                </c:pt>
                <c:pt idx="50">
                  <c:v>23325.17985127505</c:v>
                </c:pt>
                <c:pt idx="51">
                  <c:v>23264.205983969223</c:v>
                </c:pt>
                <c:pt idx="52">
                  <c:v>23203.391507238295</c:v>
                </c:pt>
                <c:pt idx="53">
                  <c:v>23142.736004422324</c:v>
                </c:pt>
                <c:pt idx="54">
                  <c:v>23082.239059950563</c:v>
                </c:pt>
                <c:pt idx="55">
                  <c:v>23021.900259338614</c:v>
                </c:pt>
                <c:pt idx="56">
                  <c:v>22961.719189185576</c:v>
                </c:pt>
                <c:pt idx="57">
                  <c:v>22901.695437171227</c:v>
                </c:pt>
                <c:pt idx="58">
                  <c:v>22841.828592053189</c:v>
                </c:pt>
                <c:pt idx="59">
                  <c:v>22782.11824366411</c:v>
                </c:pt>
                <c:pt idx="60">
                  <c:v>22722.563982908865</c:v>
                </c:pt>
                <c:pt idx="61">
                  <c:v>22663.16540176174</c:v>
                </c:pt>
                <c:pt idx="62">
                  <c:v>22603.922093263638</c:v>
                </c:pt>
                <c:pt idx="63">
                  <c:v>22544.833651519297</c:v>
                </c:pt>
                <c:pt idx="64">
                  <c:v>22485.8996716945</c:v>
                </c:pt>
                <c:pt idx="65">
                  <c:v>22427.119750013309</c:v>
                </c:pt>
                <c:pt idx="66">
                  <c:v>22368.493483755294</c:v>
                </c:pt>
                <c:pt idx="67">
                  <c:v>22310.020471252774</c:v>
                </c:pt>
                <c:pt idx="68">
                  <c:v>22251.700311888068</c:v>
                </c:pt>
                <c:pt idx="69">
                  <c:v>22193.532606090743</c:v>
                </c:pt>
                <c:pt idx="70">
                  <c:v>22135.516955334886</c:v>
                </c:pt>
                <c:pt idx="71">
                  <c:v>22077.652962136362</c:v>
                </c:pt>
                <c:pt idx="72">
                  <c:v>22019.940230050099</c:v>
                </c:pt>
                <c:pt idx="73">
                  <c:v>21962.378363667365</c:v>
                </c:pt>
                <c:pt idx="74">
                  <c:v>21904.966968613069</c:v>
                </c:pt>
                <c:pt idx="75">
                  <c:v>21847.705651543045</c:v>
                </c:pt>
                <c:pt idx="76">
                  <c:v>21790.594020141369</c:v>
                </c:pt>
                <c:pt idx="77">
                  <c:v>21733.631683117666</c:v>
                </c:pt>
                <c:pt idx="78">
                  <c:v>21676.818250204426</c:v>
                </c:pt>
                <c:pt idx="79">
                  <c:v>21620.153332154336</c:v>
                </c:pt>
                <c:pt idx="80">
                  <c:v>21563.636540737603</c:v>
                </c:pt>
                <c:pt idx="81">
                  <c:v>21507.267488739311</c:v>
                </c:pt>
                <c:pt idx="82">
                  <c:v>21451.045789956748</c:v>
                </c:pt>
                <c:pt idx="83">
                  <c:v>21394.971059196778</c:v>
                </c:pt>
                <c:pt idx="84">
                  <c:v>21339.042912273184</c:v>
                </c:pt>
                <c:pt idx="85">
                  <c:v>21283.260966004054</c:v>
                </c:pt>
                <c:pt idx="86">
                  <c:v>21227.62483820914</c:v>
                </c:pt>
                <c:pt idx="87">
                  <c:v>21172.134147707249</c:v>
                </c:pt>
                <c:pt idx="88">
                  <c:v>21116.788514313626</c:v>
                </c:pt>
                <c:pt idx="89">
                  <c:v>21061.587558837349</c:v>
                </c:pt>
                <c:pt idx="90">
                  <c:v>21006.530903078739</c:v>
                </c:pt>
                <c:pt idx="91">
                  <c:v>20951.618169826761</c:v>
                </c:pt>
                <c:pt idx="92">
                  <c:v>20896.848982856438</c:v>
                </c:pt>
                <c:pt idx="93">
                  <c:v>20842.222966926282</c:v>
                </c:pt>
                <c:pt idx="94">
                  <c:v>20787.739747775708</c:v>
                </c:pt>
                <c:pt idx="95">
                  <c:v>20733.39895212249</c:v>
                </c:pt>
                <c:pt idx="96">
                  <c:v>20679.200207660186</c:v>
                </c:pt>
                <c:pt idx="97">
                  <c:v>20625.143143055597</c:v>
                </c:pt>
                <c:pt idx="98">
                  <c:v>20571.227387946215</c:v>
                </c:pt>
                <c:pt idx="99">
                  <c:v>20517.452572937695</c:v>
                </c:pt>
                <c:pt idx="100">
                  <c:v>20463.818329601316</c:v>
                </c:pt>
                <c:pt idx="101">
                  <c:v>20410.324290471461</c:v>
                </c:pt>
                <c:pt idx="102">
                  <c:v>20356.970089043098</c:v>
                </c:pt>
                <c:pt idx="103">
                  <c:v>20303.755359769268</c:v>
                </c:pt>
                <c:pt idx="104">
                  <c:v>20250.679738058581</c:v>
                </c:pt>
                <c:pt idx="105">
                  <c:v>20197.742860272723</c:v>
                </c:pt>
                <c:pt idx="106">
                  <c:v>20144.944363723953</c:v>
                </c:pt>
                <c:pt idx="107">
                  <c:v>20092.283886672627</c:v>
                </c:pt>
                <c:pt idx="108">
                  <c:v>20039.761068324719</c:v>
                </c:pt>
                <c:pt idx="109">
                  <c:v>19987.375548829346</c:v>
                </c:pt>
                <c:pt idx="110">
                  <c:v>19935.126969276305</c:v>
                </c:pt>
                <c:pt idx="111">
                  <c:v>19883.01497169361</c:v>
                </c:pt>
                <c:pt idx="112">
                  <c:v>19831.039199045048</c:v>
                </c:pt>
                <c:pt idx="113">
                  <c:v>19779.199295227721</c:v>
                </c:pt>
                <c:pt idx="114">
                  <c:v>19727.49490506962</c:v>
                </c:pt>
                <c:pt idx="115">
                  <c:v>19675.925674327173</c:v>
                </c:pt>
                <c:pt idx="116">
                  <c:v>19624.491249682833</c:v>
                </c:pt>
                <c:pt idx="117">
                  <c:v>19573.191278742659</c:v>
                </c:pt>
                <c:pt idx="118">
                  <c:v>19522.025410033886</c:v>
                </c:pt>
                <c:pt idx="119">
                  <c:v>19470.993293002535</c:v>
                </c:pt>
                <c:pt idx="120">
                  <c:v>19420.094578010998</c:v>
                </c:pt>
                <c:pt idx="121">
                  <c:v>19369.328916335646</c:v>
                </c:pt>
                <c:pt idx="122">
                  <c:v>19318.695960164445</c:v>
                </c:pt>
                <c:pt idx="123">
                  <c:v>19268.195362594564</c:v>
                </c:pt>
                <c:pt idx="124">
                  <c:v>19217.826777630005</c:v>
                </c:pt>
                <c:pt idx="125">
                  <c:v>19167.589860179236</c:v>
                </c:pt>
                <c:pt idx="126">
                  <c:v>19117.484266052812</c:v>
                </c:pt>
                <c:pt idx="127">
                  <c:v>19067.509651961031</c:v>
                </c:pt>
                <c:pt idx="128">
                  <c:v>19017.665675511576</c:v>
                </c:pt>
                <c:pt idx="129">
                  <c:v>18967.951995207175</c:v>
                </c:pt>
                <c:pt idx="130">
                  <c:v>18918.368270443247</c:v>
                </c:pt>
                <c:pt idx="131">
                  <c:v>18868.914161505585</c:v>
                </c:pt>
                <c:pt idx="132">
                  <c:v>18819.589329568018</c:v>
                </c:pt>
                <c:pt idx="133">
                  <c:v>18770.393436690094</c:v>
                </c:pt>
                <c:pt idx="134">
                  <c:v>18721.326145814764</c:v>
                </c:pt>
                <c:pt idx="135">
                  <c:v>18672.387120766074</c:v>
                </c:pt>
                <c:pt idx="136">
                  <c:v>18623.576026246854</c:v>
                </c:pt>
                <c:pt idx="137">
                  <c:v>18574.89252783643</c:v>
                </c:pt>
                <c:pt idx="138">
                  <c:v>18526.336291988333</c:v>
                </c:pt>
                <c:pt idx="139">
                  <c:v>18477.906986028007</c:v>
                </c:pt>
                <c:pt idx="140">
                  <c:v>18429.604278150531</c:v>
                </c:pt>
                <c:pt idx="141">
                  <c:v>18381.427837418352</c:v>
                </c:pt>
                <c:pt idx="142">
                  <c:v>18333.37733375901</c:v>
                </c:pt>
                <c:pt idx="143">
                  <c:v>18285.452437962882</c:v>
                </c:pt>
                <c:pt idx="144">
                  <c:v>18237.65282168092</c:v>
                </c:pt>
                <c:pt idx="145">
                  <c:v>18189.978157422414</c:v>
                </c:pt>
                <c:pt idx="146">
                  <c:v>18142.428118552732</c:v>
                </c:pt>
                <c:pt idx="147">
                  <c:v>18095.002379291094</c:v>
                </c:pt>
                <c:pt idx="148">
                  <c:v>18047.700614708334</c:v>
                </c:pt>
                <c:pt idx="149">
                  <c:v>18000.522500724681</c:v>
                </c:pt>
                <c:pt idx="150">
                  <c:v>17953.467714107526</c:v>
                </c:pt>
                <c:pt idx="151">
                  <c:v>17906.535932469218</c:v>
                </c:pt>
                <c:pt idx="152">
                  <c:v>17859.726834264857</c:v>
                </c:pt>
                <c:pt idx="153">
                  <c:v>17813.040098790076</c:v>
                </c:pt>
                <c:pt idx="154">
                  <c:v>17766.475406178863</c:v>
                </c:pt>
                <c:pt idx="155">
                  <c:v>17720.032437401358</c:v>
                </c:pt>
                <c:pt idx="156">
                  <c:v>17673.710874261669</c:v>
                </c:pt>
                <c:pt idx="157">
                  <c:v>17627.510399395691</c:v>
                </c:pt>
                <c:pt idx="158">
                  <c:v>17581.430696268933</c:v>
                </c:pt>
                <c:pt idx="159">
                  <c:v>17535.471449174354</c:v>
                </c:pt>
                <c:pt idx="160">
                  <c:v>17489.632343230191</c:v>
                </c:pt>
                <c:pt idx="161">
                  <c:v>17443.913064377808</c:v>
                </c:pt>
                <c:pt idx="162">
                  <c:v>17398.313299379541</c:v>
                </c:pt>
                <c:pt idx="163">
                  <c:v>17352.832735816555</c:v>
                </c:pt>
                <c:pt idx="164">
                  <c:v>17307.471062086704</c:v>
                </c:pt>
                <c:pt idx="165">
                  <c:v>17262.227967402392</c:v>
                </c:pt>
                <c:pt idx="166">
                  <c:v>17217.103141788441</c:v>
                </c:pt>
                <c:pt idx="167">
                  <c:v>17172.096276079981</c:v>
                </c:pt>
                <c:pt idx="168">
                  <c:v>17127.207061920315</c:v>
                </c:pt>
                <c:pt idx="169">
                  <c:v>17082.435191758817</c:v>
                </c:pt>
                <c:pt idx="170">
                  <c:v>17037.780358848824</c:v>
                </c:pt>
                <c:pt idx="171">
                  <c:v>16993.242257245533</c:v>
                </c:pt>
                <c:pt idx="172">
                  <c:v>16948.820581803899</c:v>
                </c:pt>
                <c:pt idx="173">
                  <c:v>16904.515028176553</c:v>
                </c:pt>
                <c:pt idx="174">
                  <c:v>16860.325292811714</c:v>
                </c:pt>
                <c:pt idx="175">
                  <c:v>16816.251072951109</c:v>
                </c:pt>
                <c:pt idx="176">
                  <c:v>16772.292066627895</c:v>
                </c:pt>
                <c:pt idx="177">
                  <c:v>16728.447972664599</c:v>
                </c:pt>
                <c:pt idx="178">
                  <c:v>16684.718490671046</c:v>
                </c:pt>
                <c:pt idx="179">
                  <c:v>16641.103321042305</c:v>
                </c:pt>
                <c:pt idx="180">
                  <c:v>16597.602164956632</c:v>
                </c:pt>
              </c:numCache>
            </c:numRef>
          </c:yVal>
          <c:smooth val="0"/>
        </c:ser>
        <c:dLbls>
          <c:showLegendKey val="0"/>
          <c:showVal val="0"/>
          <c:showCatName val="0"/>
          <c:showSerName val="0"/>
          <c:showPercent val="0"/>
          <c:showBubbleSize val="0"/>
        </c:dLbls>
        <c:axId val="34031872"/>
        <c:axId val="34038144"/>
      </c:scatterChart>
      <c:valAx>
        <c:axId val="34031872"/>
        <c:scaling>
          <c:orientation val="minMax"/>
        </c:scaling>
        <c:delete val="0"/>
        <c:axPos val="b"/>
        <c:title>
          <c:tx>
            <c:rich>
              <a:bodyPr/>
              <a:lstStyle/>
              <a:p>
                <a:pPr>
                  <a:defRPr sz="1400"/>
                </a:pPr>
                <a:r>
                  <a:rPr lang="fr-FR" sz="1400" dirty="0" smtClean="0"/>
                  <a:t>Temps (y</a:t>
                </a:r>
                <a:r>
                  <a:rPr lang="fr-FR" sz="1400" dirty="0"/>
                  <a:t>)</a:t>
                </a:r>
              </a:p>
            </c:rich>
          </c:tx>
          <c:overlay val="0"/>
        </c:title>
        <c:numFmt formatCode="General" sourceLinked="1"/>
        <c:majorTickMark val="out"/>
        <c:minorTickMark val="none"/>
        <c:tickLblPos val="nextTo"/>
        <c:crossAx val="34038144"/>
        <c:crosses val="autoZero"/>
        <c:crossBetween val="midCat"/>
      </c:valAx>
      <c:valAx>
        <c:axId val="34038144"/>
        <c:scaling>
          <c:orientation val="minMax"/>
        </c:scaling>
        <c:delete val="0"/>
        <c:axPos val="l"/>
        <c:majorGridlines/>
        <c:title>
          <c:tx>
            <c:rich>
              <a:bodyPr rot="-5400000" vert="horz"/>
              <a:lstStyle/>
              <a:p>
                <a:pPr>
                  <a:defRPr/>
                </a:pPr>
                <a:r>
                  <a:rPr lang="fr-FR" sz="1400"/>
                  <a:t>Masse U238 (kg)</a:t>
                </a:r>
              </a:p>
            </c:rich>
          </c:tx>
          <c:overlay val="0"/>
        </c:title>
        <c:numFmt formatCode="0.00" sourceLinked="1"/>
        <c:majorTickMark val="out"/>
        <c:minorTickMark val="none"/>
        <c:tickLblPos val="nextTo"/>
        <c:crossAx val="34031872"/>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de Pu239 en fonction du temps</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0.13872747201530453"/>
                  <c:y val="1.8262173471180983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flux.xlsm]Eq_de_Bateman_avec_RK1'!$K$2:$K$182</c:f>
              <c:numCache>
                <c:formatCode>0.00</c:formatCode>
                <c:ptCount val="181"/>
                <c:pt idx="0">
                  <c:v>3461.5820803761339</c:v>
                </c:pt>
                <c:pt idx="1">
                  <c:v>3456.2096630413403</c:v>
                </c:pt>
                <c:pt idx="2">
                  <c:v>3450.7823416090964</c:v>
                </c:pt>
                <c:pt idx="3">
                  <c:v>3445.3015491823753</c:v>
                </c:pt>
                <c:pt idx="4">
                  <c:v>3439.7686910504649</c:v>
                </c:pt>
                <c:pt idx="5">
                  <c:v>3434.1851452100532</c:v>
                </c:pt>
                <c:pt idx="6">
                  <c:v>3428.5522628766116</c:v>
                </c:pt>
                <c:pt idx="7">
                  <c:v>3422.8713689862557</c:v>
                </c:pt>
                <c:pt idx="8">
                  <c:v>3417.1437626882571</c:v>
                </c:pt>
                <c:pt idx="9">
                  <c:v>3411.3707178283858</c:v>
                </c:pt>
                <c:pt idx="10">
                  <c:v>3405.5534834232494</c:v>
                </c:pt>
                <c:pt idx="11">
                  <c:v>3399.6932841257981</c:v>
                </c:pt>
                <c:pt idx="12">
                  <c:v>3393.7913206821572</c:v>
                </c:pt>
                <c:pt idx="13">
                  <c:v>3387.8487703799547</c:v>
                </c:pt>
                <c:pt idx="14">
                  <c:v>3381.8667874882931</c:v>
                </c:pt>
                <c:pt idx="15">
                  <c:v>3375.8465036895295</c:v>
                </c:pt>
                <c:pt idx="16">
                  <c:v>3369.7890285030103</c:v>
                </c:pt>
                <c:pt idx="17">
                  <c:v>3363.695449700911</c:v>
                </c:pt>
                <c:pt idx="18">
                  <c:v>3357.5668337163315</c:v>
                </c:pt>
                <c:pt idx="19">
                  <c:v>3351.4042260437868</c:v>
                </c:pt>
                <c:pt idx="20">
                  <c:v>3345.2086516322356</c:v>
                </c:pt>
                <c:pt idx="21">
                  <c:v>3338.981115270788</c:v>
                </c:pt>
                <c:pt idx="22">
                  <c:v>3332.7226019672235</c:v>
                </c:pt>
                <c:pt idx="23">
                  <c:v>3326.4340773194576</c:v>
                </c:pt>
                <c:pt idx="24">
                  <c:v>3320.1164878800864</c:v>
                </c:pt>
                <c:pt idx="25">
                  <c:v>3313.7707615141376</c:v>
                </c:pt>
                <c:pt idx="26">
                  <c:v>3307.3978077501538</c:v>
                </c:pt>
                <c:pt idx="27">
                  <c:v>3300.9985181247334</c:v>
                </c:pt>
                <c:pt idx="28">
                  <c:v>3294.5737665206511</c:v>
                </c:pt>
                <c:pt idx="29">
                  <c:v>3288.1244094986737</c:v>
                </c:pt>
                <c:pt idx="30">
                  <c:v>3281.6512866231951</c:v>
                </c:pt>
                <c:pt idx="31">
                  <c:v>3275.1552207817972</c:v>
                </c:pt>
                <c:pt idx="32">
                  <c:v>3268.6370184988568</c:v>
                </c:pt>
                <c:pt idx="33">
                  <c:v>3262.0974702433068</c:v>
                </c:pt>
                <c:pt idx="34">
                  <c:v>3255.5373507306576</c:v>
                </c:pt>
                <c:pt idx="35">
                  <c:v>3248.95741921939</c:v>
                </c:pt>
                <c:pt idx="36">
                  <c:v>3242.3584198018202</c:v>
                </c:pt>
                <c:pt idx="37">
                  <c:v>3235.7410816895444</c:v>
                </c:pt>
                <c:pt idx="38">
                  <c:v>3229.1061194935592</c:v>
                </c:pt>
                <c:pt idx="39">
                  <c:v>3222.4542334991579</c:v>
                </c:pt>
                <c:pt idx="40">
                  <c:v>3215.7861099357037</c:v>
                </c:pt>
                <c:pt idx="41">
                  <c:v>3209.1024212413695</c:v>
                </c:pt>
                <c:pt idx="42">
                  <c:v>3202.4038263229404</c:v>
                </c:pt>
                <c:pt idx="43">
                  <c:v>3195.6909708107737</c:v>
                </c:pt>
                <c:pt idx="44">
                  <c:v>3188.9644873090006</c:v>
                </c:pt>
                <c:pt idx="45">
                  <c:v>3182.2249956410624</c:v>
                </c:pt>
                <c:pt idx="46">
                  <c:v>3175.4731030906673</c:v>
                </c:pt>
                <c:pt idx="47">
                  <c:v>3168.7094046382513</c:v>
                </c:pt>
                <c:pt idx="48">
                  <c:v>3161.9344831930289</c:v>
                </c:pt>
                <c:pt idx="49">
                  <c:v>3155.1489098207144</c:v>
                </c:pt>
                <c:pt idx="50">
                  <c:v>3148.3532439669953</c:v>
                </c:pt>
                <c:pt idx="51">
                  <c:v>3141.5480336768351</c:v>
                </c:pt>
                <c:pt idx="52">
                  <c:v>3134.733815809685</c:v>
                </c:pt>
                <c:pt idx="53">
                  <c:v>3127.9111162506802</c:v>
                </c:pt>
                <c:pt idx="54">
                  <c:v>3121.0804501178945</c:v>
                </c:pt>
                <c:pt idx="55">
                  <c:v>3114.2423219657271</c:v>
                </c:pt>
                <c:pt idx="56">
                  <c:v>3107.397225984495</c:v>
                </c:pt>
                <c:pt idx="57">
                  <c:v>3100.5456461962981</c:v>
                </c:pt>
                <c:pt idx="58">
                  <c:v>3093.6880566472314</c:v>
                </c:pt>
                <c:pt idx="59">
                  <c:v>3086.8249215960068</c:v>
                </c:pt>
                <c:pt idx="60">
                  <c:v>3079.9566956990561</c:v>
                </c:pt>
                <c:pt idx="61">
                  <c:v>3073.0838241921761</c:v>
                </c:pt>
                <c:pt idx="62">
                  <c:v>3066.2067430687857</c:v>
                </c:pt>
                <c:pt idx="63">
                  <c:v>3059.3258792548527</c:v>
                </c:pt>
                <c:pt idx="64">
                  <c:v>3052.4416507805549</c:v>
                </c:pt>
                <c:pt idx="65">
                  <c:v>3045.5544669487367</c:v>
                </c:pt>
                <c:pt idx="66">
                  <c:v>3038.6647285002196</c:v>
                </c:pt>
                <c:pt idx="67">
                  <c:v>3031.7728277760257</c:v>
                </c:pt>
                <c:pt idx="68">
                  <c:v>3024.8791488765714</c:v>
                </c:pt>
                <c:pt idx="69">
                  <c:v>3017.9840678178884</c:v>
                </c:pt>
                <c:pt idx="70">
                  <c:v>3011.0879526849267</c:v>
                </c:pt>
                <c:pt idx="71">
                  <c:v>3004.1911637819931</c:v>
                </c:pt>
                <c:pt idx="72">
                  <c:v>2997.2940537803815</c:v>
                </c:pt>
                <c:pt idx="73">
                  <c:v>2990.3969678632434</c:v>
                </c:pt>
                <c:pt idx="74">
                  <c:v>2983.5002438677525</c:v>
                </c:pt>
                <c:pt idx="75">
                  <c:v>2976.6042124246133</c:v>
                </c:pt>
                <c:pt idx="76">
                  <c:v>2969.7091970949637</c:v>
                </c:pt>
                <c:pt idx="77">
                  <c:v>2962.8155145047172</c:v>
                </c:pt>
                <c:pt idx="78">
                  <c:v>2955.9234744763962</c:v>
                </c:pt>
                <c:pt idx="79">
                  <c:v>2949.033380158503</c:v>
                </c:pt>
                <c:pt idx="80">
                  <c:v>2942.1455281524682</c:v>
                </c:pt>
                <c:pt idx="81">
                  <c:v>2935.2602086372317</c:v>
                </c:pt>
                <c:pt idx="82">
                  <c:v>2928.3777054914913</c:v>
                </c:pt>
                <c:pt idx="83">
                  <c:v>2921.4982964136666</c:v>
                </c:pt>
                <c:pt idx="84">
                  <c:v>2914.6222530396217</c:v>
                </c:pt>
                <c:pt idx="85">
                  <c:v>2907.7498410581848</c:v>
                </c:pt>
                <c:pt idx="86">
                  <c:v>2900.8813203245086</c:v>
                </c:pt>
                <c:pt idx="87">
                  <c:v>2894.0169449713126</c:v>
                </c:pt>
                <c:pt idx="88">
                  <c:v>2887.1569635180417</c:v>
                </c:pt>
                <c:pt idx="89">
                  <c:v>2880.3016189779864</c:v>
                </c:pt>
                <c:pt idx="90">
                  <c:v>2873.4511489633965</c:v>
                </c:pt>
                <c:pt idx="91">
                  <c:v>2866.6057857886317</c:v>
                </c:pt>
                <c:pt idx="92">
                  <c:v>2859.7657565713812</c:v>
                </c:pt>
                <c:pt idx="93">
                  <c:v>2852.9312833319877</c:v>
                </c:pt>
                <c:pt idx="94">
                  <c:v>2846.1025830909171</c:v>
                </c:pt>
                <c:pt idx="95">
                  <c:v>2839.2798679644006</c:v>
                </c:pt>
                <c:pt idx="96">
                  <c:v>2832.4633452582893</c:v>
                </c:pt>
                <c:pt idx="97">
                  <c:v>2825.6532175601519</c:v>
                </c:pt>
                <c:pt idx="98">
                  <c:v>2818.8496828296484</c:v>
                </c:pt>
                <c:pt idx="99">
                  <c:v>2812.0529344872111</c:v>
                </c:pt>
                <c:pt idx="100">
                  <c:v>2805.2631615010691</c:v>
                </c:pt>
                <c:pt idx="101">
                  <c:v>2798.4805484726394</c:v>
                </c:pt>
                <c:pt idx="102">
                  <c:v>2791.705275720321</c:v>
                </c:pt>
                <c:pt idx="103">
                  <c:v>2784.9375193617216</c:v>
                </c:pt>
                <c:pt idx="104">
                  <c:v>2778.1774513943424</c:v>
                </c:pt>
                <c:pt idx="105">
                  <c:v>2771.4252397747514</c:v>
                </c:pt>
                <c:pt idx="106">
                  <c:v>2764.6810484962766</c:v>
                </c:pt>
                <c:pt idx="107">
                  <c:v>2757.9450376652412</c:v>
                </c:pt>
                <c:pt idx="108">
                  <c:v>2751.2173635757717</c:v>
                </c:pt>
                <c:pt idx="109">
                  <c:v>2744.4981787832048</c:v>
                </c:pt>
                <c:pt idx="110">
                  <c:v>2737.7876321761191</c:v>
                </c:pt>
                <c:pt idx="111">
                  <c:v>2731.085869047015</c:v>
                </c:pt>
                <c:pt idx="112">
                  <c:v>2724.3930311616728</c:v>
                </c:pt>
                <c:pt idx="113">
                  <c:v>2717.7092568272092</c:v>
                </c:pt>
                <c:pt idx="114">
                  <c:v>2711.0346809588586</c:v>
                </c:pt>
                <c:pt idx="115">
                  <c:v>2704.3694351455019</c:v>
                </c:pt>
                <c:pt idx="116">
                  <c:v>2697.7136477139684</c:v>
                </c:pt>
                <c:pt idx="117">
                  <c:v>2691.0674437921289</c:v>
                </c:pt>
                <c:pt idx="118">
                  <c:v>2684.4309453708102</c:v>
                </c:pt>
                <c:pt idx="119">
                  <c:v>2677.8042713645441</c:v>
                </c:pt>
                <c:pt idx="120">
                  <c:v>2671.1875376711791</c:v>
                </c:pt>
                <c:pt idx="121">
                  <c:v>2664.580857230374</c:v>
                </c:pt>
                <c:pt idx="122">
                  <c:v>2657.9843400809932</c:v>
                </c:pt>
                <c:pt idx="123">
                  <c:v>2651.398093417426</c:v>
                </c:pt>
                <c:pt idx="124">
                  <c:v>2644.8222216448476</c:v>
                </c:pt>
                <c:pt idx="125">
                  <c:v>2638.2568264334454</c:v>
                </c:pt>
                <c:pt idx="126">
                  <c:v>2631.7020067716257</c:v>
                </c:pt>
                <c:pt idx="127">
                  <c:v>2625.1578590182216</c:v>
                </c:pt>
                <c:pt idx="128">
                  <c:v>2618.624476953722</c:v>
                </c:pt>
                <c:pt idx="129">
                  <c:v>2612.101951830537</c:v>
                </c:pt>
                <c:pt idx="130">
                  <c:v>2605.5903724223208</c:v>
                </c:pt>
                <c:pt idx="131">
                  <c:v>2599.0898250723685</c:v>
                </c:pt>
                <c:pt idx="132">
                  <c:v>2592.6003937411019</c:v>
                </c:pt>
                <c:pt idx="133">
                  <c:v>2586.1221600526655</c:v>
                </c:pt>
                <c:pt idx="134">
                  <c:v>2579.6552033406451</c:v>
                </c:pt>
                <c:pt idx="135">
                  <c:v>2573.1996006929289</c:v>
                </c:pt>
                <c:pt idx="136">
                  <c:v>2566.7554269957245</c:v>
                </c:pt>
                <c:pt idx="137">
                  <c:v>2560.3227549767494</c:v>
                </c:pt>
                <c:pt idx="138">
                  <c:v>2553.9016552476082</c:v>
                </c:pt>
                <c:pt idx="139">
                  <c:v>2547.4921963453749</c:v>
                </c:pt>
                <c:pt idx="140">
                  <c:v>2541.0944447733909</c:v>
                </c:pt>
                <c:pt idx="141">
                  <c:v>2534.708465041299</c:v>
                </c:pt>
                <c:pt idx="142">
                  <c:v>2528.3343197043214</c:v>
                </c:pt>
                <c:pt idx="143">
                  <c:v>2521.9720694017997</c:v>
                </c:pt>
                <c:pt idx="144">
                  <c:v>2515.6217728950105</c:v>
                </c:pt>
                <c:pt idx="145">
                  <c:v>2509.2834871042687</c:v>
                </c:pt>
                <c:pt idx="146">
                  <c:v>2502.9572671453329</c:v>
                </c:pt>
                <c:pt idx="147">
                  <c:v>2496.6431663651256</c:v>
                </c:pt>
                <c:pt idx="148">
                  <c:v>2490.3412363767789</c:v>
                </c:pt>
                <c:pt idx="149">
                  <c:v>2484.0515270940236</c:v>
                </c:pt>
                <c:pt idx="150">
                  <c:v>2477.7740867649291</c:v>
                </c:pt>
                <c:pt idx="151">
                  <c:v>2471.5089620050067</c:v>
                </c:pt>
                <c:pt idx="152">
                  <c:v>2465.2561978296908</c:v>
                </c:pt>
                <c:pt idx="153">
                  <c:v>2459.0158376862078</c:v>
                </c:pt>
                <c:pt idx="154">
                  <c:v>2452.7879234848438</c:v>
                </c:pt>
                <c:pt idx="155">
                  <c:v>2446.5724956296235</c:v>
                </c:pt>
                <c:pt idx="156">
                  <c:v>2440.3695930484105</c:v>
                </c:pt>
                <c:pt idx="157">
                  <c:v>2434.1792532224395</c:v>
                </c:pt>
                <c:pt idx="158">
                  <c:v>2428.0015122152931</c:v>
                </c:pt>
                <c:pt idx="159">
                  <c:v>2421.836404701331</c:v>
                </c:pt>
                <c:pt idx="160">
                  <c:v>2415.6839639935824</c:v>
                </c:pt>
                <c:pt idx="161">
                  <c:v>2409.5442220711129</c:v>
                </c:pt>
                <c:pt idx="162">
                  <c:v>2403.4172096058742</c:v>
                </c:pt>
                <c:pt idx="163">
                  <c:v>2397.3029559890479</c:v>
                </c:pt>
                <c:pt idx="164">
                  <c:v>2391.2014893568908</c:v>
                </c:pt>
                <c:pt idx="165">
                  <c:v>2385.1128366160942</c:v>
                </c:pt>
                <c:pt idx="166">
                  <c:v>2379.0370234686607</c:v>
                </c:pt>
                <c:pt idx="167">
                  <c:v>2372.9740744363139</c:v>
                </c:pt>
                <c:pt idx="168">
                  <c:v>2366.9240128844472</c:v>
                </c:pt>
                <c:pt idx="169">
                  <c:v>2360.8868610456166</c:v>
                </c:pt>
                <c:pt idx="170">
                  <c:v>2354.8626400425928</c:v>
                </c:pt>
                <c:pt idx="171">
                  <c:v>2348.8513699109767</c:v>
                </c:pt>
                <c:pt idx="172">
                  <c:v>2342.8530696213852</c:v>
                </c:pt>
                <c:pt idx="173">
                  <c:v>2336.8677571012204</c:v>
                </c:pt>
                <c:pt idx="174">
                  <c:v>2330.8954492560238</c:v>
                </c:pt>
                <c:pt idx="175">
                  <c:v>2324.9361619904294</c:v>
                </c:pt>
                <c:pt idx="176">
                  <c:v>2318.9899102287172</c:v>
                </c:pt>
                <c:pt idx="177">
                  <c:v>2313.0567079349803</c:v>
                </c:pt>
                <c:pt idx="178">
                  <c:v>2307.1365681329075</c:v>
                </c:pt>
                <c:pt idx="179">
                  <c:v>2301.2295029251932</c:v>
                </c:pt>
                <c:pt idx="180">
                  <c:v>2295.3355235125787</c:v>
                </c:pt>
              </c:numCache>
            </c:numRef>
          </c:yVal>
          <c:smooth val="0"/>
        </c:ser>
        <c:dLbls>
          <c:showLegendKey val="0"/>
          <c:showVal val="0"/>
          <c:showCatName val="0"/>
          <c:showSerName val="0"/>
          <c:showPercent val="0"/>
          <c:showBubbleSize val="0"/>
        </c:dLbls>
        <c:axId val="33643520"/>
        <c:axId val="33645696"/>
      </c:scatterChart>
      <c:valAx>
        <c:axId val="33643520"/>
        <c:scaling>
          <c:orientation val="minMax"/>
        </c:scaling>
        <c:delete val="0"/>
        <c:axPos val="b"/>
        <c:title>
          <c:tx>
            <c:rich>
              <a:bodyPr/>
              <a:lstStyle/>
              <a:p>
                <a:pPr>
                  <a:defRPr/>
                </a:pPr>
                <a:r>
                  <a:rPr lang="fr-FR" sz="1400" dirty="0" smtClean="0"/>
                  <a:t>Temps</a:t>
                </a:r>
                <a:r>
                  <a:rPr lang="fr-FR" dirty="0" smtClean="0"/>
                  <a:t> (y</a:t>
                </a:r>
                <a:r>
                  <a:rPr lang="fr-FR" dirty="0"/>
                  <a:t>)</a:t>
                </a:r>
              </a:p>
            </c:rich>
          </c:tx>
          <c:layout>
            <c:manualLayout>
              <c:xMode val="edge"/>
              <c:yMode val="edge"/>
              <c:x val="0.46574447860464036"/>
              <c:y val="0.92614103725898056"/>
            </c:manualLayout>
          </c:layout>
          <c:overlay val="0"/>
        </c:title>
        <c:numFmt formatCode="General" sourceLinked="1"/>
        <c:majorTickMark val="out"/>
        <c:minorTickMark val="none"/>
        <c:tickLblPos val="nextTo"/>
        <c:crossAx val="33645696"/>
        <c:crosses val="autoZero"/>
        <c:crossBetween val="midCat"/>
      </c:valAx>
      <c:valAx>
        <c:axId val="33645696"/>
        <c:scaling>
          <c:orientation val="minMax"/>
        </c:scaling>
        <c:delete val="0"/>
        <c:axPos val="l"/>
        <c:majorGridlines/>
        <c:title>
          <c:tx>
            <c:rich>
              <a:bodyPr rot="-5400000" vert="horz"/>
              <a:lstStyle/>
              <a:p>
                <a:pPr>
                  <a:defRPr/>
                </a:pPr>
                <a:r>
                  <a:rPr lang="fr-FR" sz="1400"/>
                  <a:t>Masse Pu239 (kg)</a:t>
                </a:r>
              </a:p>
            </c:rich>
          </c:tx>
          <c:overlay val="0"/>
        </c:title>
        <c:numFmt formatCode="0.00" sourceLinked="1"/>
        <c:majorTickMark val="out"/>
        <c:minorTickMark val="none"/>
        <c:tickLblPos val="nextTo"/>
        <c:crossAx val="33643520"/>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Pu240 en fonction du temps</a:t>
            </a:r>
          </a:p>
        </c:rich>
      </c:tx>
      <c:overlay val="0"/>
    </c:title>
    <c:autoTitleDeleted val="0"/>
    <c:plotArea>
      <c:layout/>
      <c:scatterChart>
        <c:scatterStyle val="lineMarker"/>
        <c:varyColors val="0"/>
        <c:ser>
          <c:idx val="0"/>
          <c:order val="0"/>
          <c:spPr>
            <a:ln w="12700"/>
          </c:spPr>
          <c:marker>
            <c:symbol val="circle"/>
            <c:size val="3"/>
          </c:marker>
          <c:trendline>
            <c:spPr>
              <a:ln w="25400">
                <a:solidFill>
                  <a:schemeClr val="tx1">
                    <a:shade val="95000"/>
                    <a:satMod val="105000"/>
                    <a:alpha val="89000"/>
                  </a:schemeClr>
                </a:solidFill>
                <a:prstDash val="sysDot"/>
              </a:ln>
            </c:spPr>
            <c:trendlineType val="poly"/>
            <c:order val="2"/>
            <c:dispRSqr val="1"/>
            <c:dispEq val="1"/>
            <c:trendlineLbl>
              <c:layout>
                <c:manualLayout>
                  <c:x val="-2.0346595476319625E-2"/>
                  <c:y val="6.6701469145427419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flux.xlsm]Eq_de_Bateman_avec_RK1'!$M$2:$M$182</c:f>
              <c:numCache>
                <c:formatCode>0.00</c:formatCode>
                <c:ptCount val="181"/>
                <c:pt idx="0">
                  <c:v>1154.5288235649409</c:v>
                </c:pt>
                <c:pt idx="1">
                  <c:v>1159.4273122240702</c:v>
                </c:pt>
                <c:pt idx="2">
                  <c:v>1164.2697147419174</c:v>
                </c:pt>
                <c:pt idx="3">
                  <c:v>1169.056227166305</c:v>
                </c:pt>
                <c:pt idx="4">
                  <c:v>1173.7870496161356</c:v>
                </c:pt>
                <c:pt idx="5">
                  <c:v>1178.462386145304</c:v>
                </c:pt>
                <c:pt idx="6">
                  <c:v>1183.0824446095935</c:v>
                </c:pt>
                <c:pt idx="7">
                  <c:v>1187.6474365364954</c:v>
                </c:pt>
                <c:pt idx="8">
                  <c:v>1192.1575769978961</c:v>
                </c:pt>
                <c:pt idx="9">
                  <c:v>1196.6130844855725</c:v>
                </c:pt>
                <c:pt idx="10">
                  <c:v>1201.014180789444</c:v>
                </c:pt>
                <c:pt idx="11">
                  <c:v>1205.3610908785229</c:v>
                </c:pt>
                <c:pt idx="12">
                  <c:v>1209.6540427845123</c:v>
                </c:pt>
                <c:pt idx="13">
                  <c:v>1213.8932674879975</c:v>
                </c:pt>
                <c:pt idx="14">
                  <c:v>1218.0789988071806</c:v>
                </c:pt>
                <c:pt idx="15">
                  <c:v>1222.2114732891077</c:v>
                </c:pt>
                <c:pt idx="16">
                  <c:v>1226.290930103338</c:v>
                </c:pt>
                <c:pt idx="17">
                  <c:v>1230.3176109380088</c:v>
                </c:pt>
                <c:pt idx="18">
                  <c:v>1234.2917598982451</c:v>
                </c:pt>
                <c:pt idx="19">
                  <c:v>1238.2136234068719</c:v>
                </c:pt>
                <c:pt idx="20">
                  <c:v>1242.083450107378</c:v>
                </c:pt>
                <c:pt idx="21">
                  <c:v>1245.9014907690919</c:v>
                </c:pt>
                <c:pt idx="22">
                  <c:v>1249.6679981945204</c:v>
                </c:pt>
                <c:pt idx="23">
                  <c:v>1253.3832271288106</c:v>
                </c:pt>
                <c:pt idx="24">
                  <c:v>1257.047434171292</c:v>
                </c:pt>
                <c:pt idx="25">
                  <c:v>1260.660877689055</c:v>
                </c:pt>
                <c:pt idx="26">
                  <c:v>1264.2238177325276</c:v>
                </c:pt>
                <c:pt idx="27">
                  <c:v>1267.7365159530098</c:v>
                </c:pt>
                <c:pt idx="28">
                  <c:v>1271.1992355221246</c:v>
                </c:pt>
                <c:pt idx="29">
                  <c:v>1274.6122410531495</c:v>
                </c:pt>
                <c:pt idx="30">
                  <c:v>1277.9757985241897</c:v>
                </c:pt>
                <c:pt idx="31">
                  <c:v>1281.2901752031548</c:v>
                </c:pt>
                <c:pt idx="32">
                  <c:v>1284.555639574505</c:v>
                </c:pt>
                <c:pt idx="33">
                  <c:v>1287.7724612677289</c:v>
                </c:pt>
                <c:pt idx="34">
                  <c:v>1290.9409109875203</c:v>
                </c:pt>
                <c:pt idx="35">
                  <c:v>1294.0612604456169</c:v>
                </c:pt>
                <c:pt idx="36">
                  <c:v>1297.1337822942698</c:v>
                </c:pt>
                <c:pt idx="37">
                  <c:v>1300.1587500613093</c:v>
                </c:pt>
                <c:pt idx="38">
                  <c:v>1303.1364380867753</c:v>
                </c:pt>
                <c:pt idx="39">
                  <c:v>1306.0671214610804</c:v>
                </c:pt>
                <c:pt idx="40">
                  <c:v>1308.9510759646739</c:v>
                </c:pt>
                <c:pt idx="41">
                  <c:v>1311.7885780091783</c:v>
                </c:pt>
                <c:pt idx="42">
                  <c:v>1314.5799045799654</c:v>
                </c:pt>
                <c:pt idx="43">
                  <c:v>1317.3253331801445</c:v>
                </c:pt>
                <c:pt idx="44">
                  <c:v>1320.0251417759346</c:v>
                </c:pt>
                <c:pt idx="45">
                  <c:v>1322.6796087433895</c:v>
                </c:pt>
                <c:pt idx="46">
                  <c:v>1325.2890128164518</c:v>
                </c:pt>
                <c:pt idx="47">
                  <c:v>1327.8536330363047</c:v>
                </c:pt>
                <c:pt idx="48">
                  <c:v>1330.3737487019991</c:v>
                </c:pt>
                <c:pt idx="49">
                  <c:v>1332.8496393223259</c:v>
                </c:pt>
                <c:pt idx="50">
                  <c:v>1335.2815845689104</c:v>
                </c:pt>
                <c:pt idx="51">
                  <c:v>1337.6698642305039</c:v>
                </c:pt>
                <c:pt idx="52">
                  <c:v>1340.0147581684455</c:v>
                </c:pt>
                <c:pt idx="53">
                  <c:v>1342.3165462732723</c:v>
                </c:pt>
                <c:pt idx="54">
                  <c:v>1344.5755084224525</c:v>
                </c:pt>
                <c:pt idx="55">
                  <c:v>1346.7919244392203</c:v>
                </c:pt>
                <c:pt idx="56">
                  <c:v>1348.9660740524878</c:v>
                </c:pt>
                <c:pt idx="57">
                  <c:v>1351.0982368578111</c:v>
                </c:pt>
                <c:pt idx="58">
                  <c:v>1353.1886922793926</c:v>
                </c:pt>
                <c:pt idx="59">
                  <c:v>1355.2377195330926</c:v>
                </c:pt>
                <c:pt idx="60">
                  <c:v>1357.2455975904331</c:v>
                </c:pt>
                <c:pt idx="61">
                  <c:v>1359.2126051435719</c:v>
                </c:pt>
                <c:pt idx="62">
                  <c:v>1361.1390205712255</c:v>
                </c:pt>
                <c:pt idx="63">
                  <c:v>1363.0251219055233</c:v>
                </c:pt>
                <c:pt idx="64">
                  <c:v>1364.8711867997717</c:v>
                </c:pt>
                <c:pt idx="65">
                  <c:v>1366.6774924971101</c:v>
                </c:pt>
                <c:pt idx="66">
                  <c:v>1368.4443158000379</c:v>
                </c:pt>
                <c:pt idx="67">
                  <c:v>1370.1719330407991</c:v>
                </c:pt>
                <c:pt idx="68">
                  <c:v>1371.8606200525999</c:v>
                </c:pt>
                <c:pt idx="69">
                  <c:v>1373.5106521416465</c:v>
                </c:pt>
                <c:pt idx="70">
                  <c:v>1375.1223040599839</c:v>
                </c:pt>
                <c:pt idx="71">
                  <c:v>1376.6958499791197</c:v>
                </c:pt>
                <c:pt idx="72">
                  <c:v>1378.2315634644142</c:v>
                </c:pt>
                <c:pt idx="73">
                  <c:v>1379.7297174502226</c:v>
                </c:pt>
                <c:pt idx="74">
                  <c:v>1381.1905842157726</c:v>
                </c:pt>
                <c:pt idx="75">
                  <c:v>1382.6144353617613</c:v>
                </c:pt>
                <c:pt idx="76">
                  <c:v>1384.0015417876566</c:v>
                </c:pt>
                <c:pt idx="77">
                  <c:v>1385.3521736696878</c:v>
                </c:pt>
                <c:pt idx="78">
                  <c:v>1386.6666004395092</c:v>
                </c:pt>
                <c:pt idx="79">
                  <c:v>1387.945090763526</c:v>
                </c:pt>
                <c:pt idx="80">
                  <c:v>1389.1879125228631</c:v>
                </c:pt>
                <c:pt idx="81">
                  <c:v>1390.3953327939678</c:v>
                </c:pt>
                <c:pt idx="82">
                  <c:v>1391.5676178298288</c:v>
                </c:pt>
                <c:pt idx="83">
                  <c:v>1392.7050330418008</c:v>
                </c:pt>
                <c:pt idx="84">
                  <c:v>1393.80784298202</c:v>
                </c:pt>
                <c:pt idx="85">
                  <c:v>1394.8763113263988</c:v>
                </c:pt>
                <c:pt idx="86">
                  <c:v>1395.910700858185</c:v>
                </c:pt>
                <c:pt idx="87">
                  <c:v>1396.9112734520768</c:v>
                </c:pt>
                <c:pt idx="88">
                  <c:v>1397.8782900588767</c:v>
                </c:pt>
                <c:pt idx="89">
                  <c:v>1398.812010690677</c:v>
                </c:pt>
                <c:pt idx="90">
                  <c:v>1399.7126944065617</c:v>
                </c:pt>
                <c:pt idx="91">
                  <c:v>1400.580599298816</c:v>
                </c:pt>
                <c:pt idx="92">
                  <c:v>1401.41598247963</c:v>
                </c:pt>
                <c:pt idx="93">
                  <c:v>1402.2191000682872</c:v>
                </c:pt>
                <c:pt idx="94">
                  <c:v>1402.9902071788263</c:v>
                </c:pt>
                <c:pt idx="95">
                  <c:v>1403.729557908166</c:v>
                </c:pt>
                <c:pt idx="96">
                  <c:v>1404.4374053246827</c:v>
                </c:pt>
                <c:pt idx="97">
                  <c:v>1405.1140014572293</c:v>
                </c:pt>
                <c:pt idx="98">
                  <c:v>1405.7595972845886</c:v>
                </c:pt>
                <c:pt idx="99">
                  <c:v>1406.3744427253475</c:v>
                </c:pt>
                <c:pt idx="100">
                  <c:v>1406.9587866281861</c:v>
                </c:pt>
                <c:pt idx="101">
                  <c:v>1407.5128767625686</c:v>
                </c:pt>
                <c:pt idx="102">
                  <c:v>1408.0369598098312</c:v>
                </c:pt>
                <c:pt idx="103">
                  <c:v>1408.5312813546541</c:v>
                </c:pt>
                <c:pt idx="104">
                  <c:v>1408.9960858769109</c:v>
                </c:pt>
                <c:pt idx="105">
                  <c:v>1409.4316167438865</c:v>
                </c:pt>
                <c:pt idx="106">
                  <c:v>1409.8381162028538</c:v>
                </c:pt>
                <c:pt idx="107">
                  <c:v>1410.2158253740038</c:v>
                </c:pt>
                <c:pt idx="108">
                  <c:v>1410.5649842437172</c:v>
                </c:pt>
                <c:pt idx="109">
                  <c:v>1410.885831658172</c:v>
                </c:pt>
                <c:pt idx="110">
                  <c:v>1411.1786053172798</c:v>
                </c:pt>
                <c:pt idx="111">
                  <c:v>1411.4435417689401</c:v>
                </c:pt>
                <c:pt idx="112">
                  <c:v>1411.6808764036089</c:v>
                </c:pt>
                <c:pt idx="113">
                  <c:v>1411.8908434491714</c:v>
                </c:pt>
                <c:pt idx="114">
                  <c:v>1412.0736759661133</c:v>
                </c:pt>
                <c:pt idx="115">
                  <c:v>1412.2296058429824</c:v>
                </c:pt>
                <c:pt idx="116">
                  <c:v>1412.3588637921343</c:v>
                </c:pt>
                <c:pt idx="117">
                  <c:v>1412.4616793457558</c:v>
                </c:pt>
                <c:pt idx="118">
                  <c:v>1412.5382808521588</c:v>
                </c:pt>
                <c:pt idx="119">
                  <c:v>1412.5888954723378</c:v>
                </c:pt>
                <c:pt idx="120">
                  <c:v>1412.6137491767856</c:v>
                </c:pt>
                <c:pt idx="121">
                  <c:v>1412.6130667425605</c:v>
                </c:pt>
                <c:pt idx="122">
                  <c:v>1412.5870717505984</c:v>
                </c:pt>
                <c:pt idx="123">
                  <c:v>1412.5359865832654</c:v>
                </c:pt>
                <c:pt idx="124">
                  <c:v>1412.4600324221428</c:v>
                </c:pt>
                <c:pt idx="125">
                  <c:v>1412.3594292460405</c:v>
                </c:pt>
                <c:pt idx="126">
                  <c:v>1412.2343958292327</c:v>
                </c:pt>
                <c:pt idx="127">
                  <c:v>1412.0851497399096</c:v>
                </c:pt>
                <c:pt idx="128">
                  <c:v>1411.9119073388415</c:v>
                </c:pt>
                <c:pt idx="129">
                  <c:v>1411.7148837782479</c:v>
                </c:pt>
                <c:pt idx="130">
                  <c:v>1411.4942930008679</c:v>
                </c:pt>
                <c:pt idx="131">
                  <c:v>1411.2503477392258</c:v>
                </c:pt>
                <c:pt idx="132">
                  <c:v>1410.9832595150888</c:v>
                </c:pt>
                <c:pt idx="133">
                  <c:v>1410.6932386391086</c:v>
                </c:pt>
                <c:pt idx="134">
                  <c:v>1410.3804942106465</c:v>
                </c:pt>
                <c:pt idx="135">
                  <c:v>1410.0452341177727</c:v>
                </c:pt>
                <c:pt idx="136">
                  <c:v>1409.6876650374393</c:v>
                </c:pt>
                <c:pt idx="137">
                  <c:v>1409.3079924358192</c:v>
                </c:pt>
                <c:pt idx="138">
                  <c:v>1408.9064205688096</c:v>
                </c:pt>
                <c:pt idx="139">
                  <c:v>1408.4831524826932</c:v>
                </c:pt>
                <c:pt idx="140">
                  <c:v>1408.0383900149541</c:v>
                </c:pt>
                <c:pt idx="141">
                  <c:v>1407.572333795244</c:v>
                </c:pt>
                <c:pt idx="142">
                  <c:v>1407.0851832464962</c:v>
                </c:pt>
                <c:pt idx="143">
                  <c:v>1406.5771365861797</c:v>
                </c:pt>
                <c:pt idx="144">
                  <c:v>1406.0483908276935</c:v>
                </c:pt>
                <c:pt idx="145">
                  <c:v>1405.4991417818958</c:v>
                </c:pt>
                <c:pt idx="146">
                  <c:v>1404.9295840587629</c:v>
                </c:pt>
                <c:pt idx="147">
                  <c:v>1404.3399110691776</c:v>
                </c:pt>
                <c:pt idx="148">
                  <c:v>1403.7303150268397</c:v>
                </c:pt>
                <c:pt idx="149">
                  <c:v>1403.100986950298</c:v>
                </c:pt>
                <c:pt idx="150">
                  <c:v>1402.4521166650991</c:v>
                </c:pt>
                <c:pt idx="151">
                  <c:v>1401.7838928060494</c:v>
                </c:pt>
                <c:pt idx="152">
                  <c:v>1401.0965028195887</c:v>
                </c:pt>
                <c:pt idx="153">
                  <c:v>1400.3901329662701</c:v>
                </c:pt>
                <c:pt idx="154">
                  <c:v>1399.6649683233445</c:v>
                </c:pt>
                <c:pt idx="155">
                  <c:v>1398.9211927874455</c:v>
                </c:pt>
                <c:pt idx="156">
                  <c:v>1398.1589890773739</c:v>
                </c:pt>
                <c:pt idx="157">
                  <c:v>1397.3785387369758</c:v>
                </c:pt>
                <c:pt idx="158">
                  <c:v>1396.5800221381137</c:v>
                </c:pt>
                <c:pt idx="159">
                  <c:v>1395.7636184837272</c:v>
                </c:pt>
                <c:pt idx="160">
                  <c:v>1394.9295058109803</c:v>
                </c:pt>
                <c:pt idx="161">
                  <c:v>1394.077860994493</c:v>
                </c:pt>
                <c:pt idx="162">
                  <c:v>1393.2088597496536</c:v>
                </c:pt>
                <c:pt idx="163">
                  <c:v>1392.322676636011</c:v>
                </c:pt>
                <c:pt idx="164">
                  <c:v>1391.4194850607425</c:v>
                </c:pt>
                <c:pt idx="165">
                  <c:v>1390.4994572821963</c:v>
                </c:pt>
                <c:pt idx="166">
                  <c:v>1389.5627644135041</c:v>
                </c:pt>
                <c:pt idx="167">
                  <c:v>1388.6095764262643</c:v>
                </c:pt>
                <c:pt idx="168">
                  <c:v>1387.6400621542923</c:v>
                </c:pt>
                <c:pt idx="169">
                  <c:v>1386.6543892974332</c:v>
                </c:pt>
                <c:pt idx="170">
                  <c:v>1385.6527244254394</c:v>
                </c:pt>
                <c:pt idx="171">
                  <c:v>1384.6352329819067</c:v>
                </c:pt>
                <c:pt idx="172">
                  <c:v>1383.6020792882698</c:v>
                </c:pt>
                <c:pt idx="173">
                  <c:v>1382.5534265478527</c:v>
                </c:pt>
                <c:pt idx="174">
                  <c:v>1381.4894368499743</c:v>
                </c:pt>
                <c:pt idx="175">
                  <c:v>1380.4102711741048</c:v>
                </c:pt>
                <c:pt idx="176">
                  <c:v>1379.3160893940735</c:v>
                </c:pt>
                <c:pt idx="177">
                  <c:v>1378.2070502823246</c:v>
                </c:pt>
                <c:pt idx="178">
                  <c:v>1377.0833115142188</c:v>
                </c:pt>
                <c:pt idx="179">
                  <c:v>1375.9450296723796</c:v>
                </c:pt>
                <c:pt idx="180">
                  <c:v>1374.7923602510837</c:v>
                </c:pt>
              </c:numCache>
            </c:numRef>
          </c:yVal>
          <c:smooth val="0"/>
        </c:ser>
        <c:dLbls>
          <c:showLegendKey val="0"/>
          <c:showVal val="0"/>
          <c:showCatName val="0"/>
          <c:showSerName val="0"/>
          <c:showPercent val="0"/>
          <c:showBubbleSize val="0"/>
        </c:dLbls>
        <c:axId val="33667712"/>
        <c:axId val="33690368"/>
      </c:scatterChart>
      <c:valAx>
        <c:axId val="33667712"/>
        <c:scaling>
          <c:orientation val="minMax"/>
        </c:scaling>
        <c:delete val="0"/>
        <c:axPos val="b"/>
        <c:title>
          <c:tx>
            <c:rich>
              <a:bodyPr/>
              <a:lstStyle/>
              <a:p>
                <a:pPr>
                  <a:defRPr/>
                </a:pPr>
                <a:r>
                  <a:rPr lang="fr-FR" b="1" dirty="0" smtClean="0"/>
                  <a:t>Temps</a:t>
                </a:r>
                <a:r>
                  <a:rPr lang="fr-FR" dirty="0" smtClean="0"/>
                  <a:t> (y</a:t>
                </a:r>
                <a:r>
                  <a:rPr lang="fr-FR" dirty="0"/>
                  <a:t>)</a:t>
                </a:r>
              </a:p>
            </c:rich>
          </c:tx>
          <c:overlay val="0"/>
        </c:title>
        <c:numFmt formatCode="General" sourceLinked="1"/>
        <c:majorTickMark val="out"/>
        <c:minorTickMark val="none"/>
        <c:tickLblPos val="nextTo"/>
        <c:crossAx val="33690368"/>
        <c:crosses val="autoZero"/>
        <c:crossBetween val="midCat"/>
      </c:valAx>
      <c:valAx>
        <c:axId val="33690368"/>
        <c:scaling>
          <c:orientation val="minMax"/>
        </c:scaling>
        <c:delete val="0"/>
        <c:axPos val="l"/>
        <c:majorGridlines/>
        <c:title>
          <c:tx>
            <c:rich>
              <a:bodyPr rot="-5400000" vert="horz"/>
              <a:lstStyle/>
              <a:p>
                <a:pPr>
                  <a:defRPr/>
                </a:pPr>
                <a:r>
                  <a:rPr lang="fr-FR" sz="1400"/>
                  <a:t>Masse Pu240(kg)</a:t>
                </a:r>
              </a:p>
            </c:rich>
          </c:tx>
          <c:overlay val="0"/>
        </c:title>
        <c:numFmt formatCode="0.00" sourceLinked="1"/>
        <c:majorTickMark val="out"/>
        <c:minorTickMark val="none"/>
        <c:tickLblPos val="nextTo"/>
        <c:crossAx val="33667712"/>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Pu241 en fonction du temps</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poly"/>
            <c:order val="3"/>
            <c:dispRSqr val="1"/>
            <c:dispEq val="1"/>
            <c:trendlineLbl>
              <c:layout>
                <c:manualLayout>
                  <c:x val="4.9372986334851682E-2"/>
                  <c:y val="0.11885123066210529"/>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flux.xlsm]Eq_de_Bateman_avec_RK1'!$O$2:$O$182</c:f>
              <c:numCache>
                <c:formatCode>0.00</c:formatCode>
                <c:ptCount val="181"/>
                <c:pt idx="0">
                  <c:v>241.52903340204062</c:v>
                </c:pt>
                <c:pt idx="1">
                  <c:v>239.13606682510991</c:v>
                </c:pt>
                <c:pt idx="2">
                  <c:v>236.82893777726181</c:v>
                </c:pt>
                <c:pt idx="3">
                  <c:v>234.60502213411706</c:v>
                </c:pt>
                <c:pt idx="4">
                  <c:v>232.46177021797669</c:v>
                </c:pt>
                <c:pt idx="5">
                  <c:v>230.39670472239567</c:v>
                </c:pt>
                <c:pt idx="6">
                  <c:v>228.40741869452955</c:v>
                </c:pt>
                <c:pt idx="7">
                  <c:v>226.4915735736426</c:v>
                </c:pt>
                <c:pt idx="8">
                  <c:v>224.64689728421124</c:v>
                </c:pt>
                <c:pt idx="9">
                  <c:v>222.87118238210053</c:v>
                </c:pt>
                <c:pt idx="10">
                  <c:v>221.16228425233359</c:v>
                </c:pt>
                <c:pt idx="11">
                  <c:v>219.51811935701539</c:v>
                </c:pt>
                <c:pt idx="12">
                  <c:v>217.9366635320126</c:v>
                </c:pt>
                <c:pt idx="13">
                  <c:v>216.41595033103025</c:v>
                </c:pt>
                <c:pt idx="14">
                  <c:v>214.95406941576371</c:v>
                </c:pt>
                <c:pt idx="15">
                  <c:v>213.54916499084192</c:v>
                </c:pt>
                <c:pt idx="16">
                  <c:v>212.19943428231281</c:v>
                </c:pt>
                <c:pt idx="17">
                  <c:v>210.90312605845784</c:v>
                </c:pt>
                <c:pt idx="18">
                  <c:v>209.65853919175564</c:v>
                </c:pt>
                <c:pt idx="19">
                  <c:v>208.46402126084777</c:v>
                </c:pt>
                <c:pt idx="20">
                  <c:v>207.31796719139234</c:v>
                </c:pt>
                <c:pt idx="21">
                  <c:v>206.21881793472136</c:v>
                </c:pt>
                <c:pt idx="22">
                  <c:v>205.16505918324884</c:v>
                </c:pt>
                <c:pt idx="23">
                  <c:v>204.15522012160537</c:v>
                </c:pt>
                <c:pt idx="24">
                  <c:v>203.1878722125042</c:v>
                </c:pt>
                <c:pt idx="25">
                  <c:v>202.26162801637091</c:v>
                </c:pt>
                <c:pt idx="26">
                  <c:v>201.37514004379634</c:v>
                </c:pt>
                <c:pt idx="27">
                  <c:v>200.52709963989849</c:v>
                </c:pt>
                <c:pt idx="28">
                  <c:v>199.71623589970457</c:v>
                </c:pt>
                <c:pt idx="29">
                  <c:v>198.94131461368926</c:v>
                </c:pt>
                <c:pt idx="30">
                  <c:v>198.20113724262941</c:v>
                </c:pt>
                <c:pt idx="31">
                  <c:v>197.49453992095891</c:v>
                </c:pt>
                <c:pt idx="32">
                  <c:v>196.82039248782982</c:v>
                </c:pt>
                <c:pt idx="33">
                  <c:v>196.1775975451086</c:v>
                </c:pt>
                <c:pt idx="34">
                  <c:v>195.56508954155748</c:v>
                </c:pt>
                <c:pt idx="35">
                  <c:v>194.98183388247202</c:v>
                </c:pt>
                <c:pt idx="36">
                  <c:v>194.42682606406598</c:v>
                </c:pt>
                <c:pt idx="37">
                  <c:v>193.89909083191495</c:v>
                </c:pt>
                <c:pt idx="38">
                  <c:v>193.39768136278906</c:v>
                </c:pt>
                <c:pt idx="39">
                  <c:v>192.92167846922351</c:v>
                </c:pt>
                <c:pt idx="40">
                  <c:v>192.47018982619463</c:v>
                </c:pt>
                <c:pt idx="41">
                  <c:v>192.0423492192858</c:v>
                </c:pt>
                <c:pt idx="42">
                  <c:v>191.63731581374569</c:v>
                </c:pt>
                <c:pt idx="43">
                  <c:v>191.25427344385722</c:v>
                </c:pt>
                <c:pt idx="44">
                  <c:v>190.89242992205243</c:v>
                </c:pt>
                <c:pt idx="45">
                  <c:v>190.55101636722361</c:v>
                </c:pt>
                <c:pt idx="46">
                  <c:v>190.22928655169702</c:v>
                </c:pt>
                <c:pt idx="47">
                  <c:v>189.92651626634989</c:v>
                </c:pt>
                <c:pt idx="48">
                  <c:v>189.64200270336613</c:v>
                </c:pt>
                <c:pt idx="49">
                  <c:v>189.37506385614017</c:v>
                </c:pt>
                <c:pt idx="50">
                  <c:v>189.12503793585208</c:v>
                </c:pt>
                <c:pt idx="51">
                  <c:v>188.89128280425041</c:v>
                </c:pt>
                <c:pt idx="52">
                  <c:v>188.673175422192</c:v>
                </c:pt>
                <c:pt idx="53">
                  <c:v>188.47011131350075</c:v>
                </c:pt>
                <c:pt idx="54">
                  <c:v>188.28150404371942</c:v>
                </c:pt>
                <c:pt idx="55">
                  <c:v>188.10678471334049</c:v>
                </c:pt>
                <c:pt idx="56">
                  <c:v>187.94540146511355</c:v>
                </c:pt>
                <c:pt idx="57">
                  <c:v>187.79681900503795</c:v>
                </c:pt>
                <c:pt idx="58">
                  <c:v>187.66051813666056</c:v>
                </c:pt>
                <c:pt idx="59">
                  <c:v>187.53599530830854</c:v>
                </c:pt>
                <c:pt idx="60">
                  <c:v>187.42276217289796</c:v>
                </c:pt>
                <c:pt idx="61">
                  <c:v>187.32034515996878</c:v>
                </c:pt>
                <c:pt idx="62">
                  <c:v>187.22828505960632</c:v>
                </c:pt>
                <c:pt idx="63">
                  <c:v>187.14613661791924</c:v>
                </c:pt>
                <c:pt idx="64">
                  <c:v>187.07346814375273</c:v>
                </c:pt>
                <c:pt idx="65">
                  <c:v>187.00986112632518</c:v>
                </c:pt>
                <c:pt idx="66">
                  <c:v>186.95490986348443</c:v>
                </c:pt>
                <c:pt idx="67">
                  <c:v>186.90822110028907</c:v>
                </c:pt>
                <c:pt idx="68">
                  <c:v>186.86941367762796</c:v>
                </c:pt>
                <c:pt idx="69">
                  <c:v>186.83811819059906</c:v>
                </c:pt>
                <c:pt idx="70">
                  <c:v>186.81397665637672</c:v>
                </c:pt>
                <c:pt idx="71">
                  <c:v>186.79664219130396</c:v>
                </c:pt>
                <c:pt idx="72">
                  <c:v>186.78577869695357</c:v>
                </c:pt>
                <c:pt idx="73">
                  <c:v>186.78106055490929</c:v>
                </c:pt>
                <c:pt idx="74">
                  <c:v>186.78217233002454</c:v>
                </c:pt>
                <c:pt idx="75">
                  <c:v>186.78880848192389</c:v>
                </c:pt>
                <c:pt idx="76">
                  <c:v>186.80067308451831</c:v>
                </c:pt>
                <c:pt idx="77">
                  <c:v>186.81747955331159</c:v>
                </c:pt>
                <c:pt idx="78">
                  <c:v>186.83895038028214</c:v>
                </c:pt>
                <c:pt idx="79">
                  <c:v>186.86481687612968</c:v>
                </c:pt>
                <c:pt idx="80">
                  <c:v>186.89481891968245</c:v>
                </c:pt>
                <c:pt idx="81">
                  <c:v>186.92870471426664</c:v>
                </c:pt>
                <c:pt idx="82">
                  <c:v>186.96623055084441</c:v>
                </c:pt>
                <c:pt idx="83">
                  <c:v>187.00716057773312</c:v>
                </c:pt>
                <c:pt idx="84">
                  <c:v>187.05126657672304</c:v>
                </c:pt>
                <c:pt idx="85">
                  <c:v>187.09832774541621</c:v>
                </c:pt>
                <c:pt idx="86">
                  <c:v>187.14813048561382</c:v>
                </c:pt>
                <c:pt idx="87">
                  <c:v>187.2004681975844</c:v>
                </c:pt>
                <c:pt idx="88">
                  <c:v>187.25514108004981</c:v>
                </c:pt>
                <c:pt idx="89">
                  <c:v>187.31195593573045</c:v>
                </c:pt>
                <c:pt idx="90">
                  <c:v>187.37072598229554</c:v>
                </c:pt>
                <c:pt idx="91">
                  <c:v>187.43127066856874</c:v>
                </c:pt>
                <c:pt idx="92">
                  <c:v>187.49341549584341</c:v>
                </c:pt>
                <c:pt idx="93">
                  <c:v>187.55699184416565</c:v>
                </c:pt>
                <c:pt idx="94">
                  <c:v>187.62183680344791</c:v>
                </c:pt>
                <c:pt idx="95">
                  <c:v>187.68779300927872</c:v>
                </c:pt>
                <c:pt idx="96">
                  <c:v>187.754708483299</c:v>
                </c:pt>
                <c:pt idx="97">
                  <c:v>187.82243647801783</c:v>
                </c:pt>
                <c:pt idx="98">
                  <c:v>187.89083532594523</c:v>
                </c:pt>
                <c:pt idx="99">
                  <c:v>187.95976829292189</c:v>
                </c:pt>
                <c:pt idx="100">
                  <c:v>188.02910343552989</c:v>
                </c:pt>
                <c:pt idx="101">
                  <c:v>188.0987134624711</c:v>
                </c:pt>
                <c:pt idx="102">
                  <c:v>188.16847559980374</c:v>
                </c:pt>
                <c:pt idx="103">
                  <c:v>188.23827145992982</c:v>
                </c:pt>
                <c:pt idx="104">
                  <c:v>188.30798691422982</c:v>
                </c:pt>
                <c:pt idx="105">
                  <c:v>188.37751196924353</c:v>
                </c:pt>
                <c:pt idx="106">
                  <c:v>188.44674064629893</c:v>
                </c:pt>
                <c:pt idx="107">
                  <c:v>188.51557086449364</c:v>
                </c:pt>
                <c:pt idx="108">
                  <c:v>188.58390432693579</c:v>
                </c:pt>
                <c:pt idx="109">
                  <c:v>188.65164641015474</c:v>
                </c:pt>
                <c:pt idx="110">
                  <c:v>188.71870605659313</c:v>
                </c:pt>
                <c:pt idx="111">
                  <c:v>188.78499567009561</c:v>
                </c:pt>
                <c:pt idx="112">
                  <c:v>188.8504310143108</c:v>
                </c:pt>
                <c:pt idx="113">
                  <c:v>188.91493111392631</c:v>
                </c:pt>
                <c:pt idx="114">
                  <c:v>188.97841815865795</c:v>
                </c:pt>
                <c:pt idx="115">
                  <c:v>189.04081740991722</c:v>
                </c:pt>
                <c:pt idx="116">
                  <c:v>189.10205711008302</c:v>
                </c:pt>
                <c:pt idx="117">
                  <c:v>189.16206839430507</c:v>
                </c:pt>
                <c:pt idx="118">
                  <c:v>189.22078520476958</c:v>
                </c:pt>
                <c:pt idx="119">
                  <c:v>189.27814420735865</c:v>
                </c:pt>
                <c:pt idx="120">
                  <c:v>189.3340847106372</c:v>
                </c:pt>
                <c:pt idx="121">
                  <c:v>189.38854858710326</c:v>
                </c:pt>
                <c:pt idx="122">
                  <c:v>189.44148019663879</c:v>
                </c:pt>
                <c:pt idx="123">
                  <c:v>189.49282631210025</c:v>
                </c:pt>
                <c:pt idx="124">
                  <c:v>189.54253604698977</c:v>
                </c:pt>
                <c:pt idx="125">
                  <c:v>189.59056078514925</c:v>
                </c:pt>
                <c:pt idx="126">
                  <c:v>189.63685411242153</c:v>
                </c:pt>
                <c:pt idx="127">
                  <c:v>189.68137175022432</c:v>
                </c:pt>
                <c:pt idx="128">
                  <c:v>189.7240714909837</c:v>
                </c:pt>
                <c:pt idx="129">
                  <c:v>189.7649131353761</c:v>
                </c:pt>
                <c:pt idx="130">
                  <c:v>189.80385843132856</c:v>
                </c:pt>
                <c:pt idx="131">
                  <c:v>189.84087101472863</c:v>
                </c:pt>
                <c:pt idx="132">
                  <c:v>189.87591635179686</c:v>
                </c:pt>
                <c:pt idx="133">
                  <c:v>189.90896168307552</c:v>
                </c:pt>
                <c:pt idx="134">
                  <c:v>189.93997596898927</c:v>
                </c:pt>
                <c:pt idx="135">
                  <c:v>189.96892983693414</c:v>
                </c:pt>
                <c:pt idx="136">
                  <c:v>189.99579552985242</c:v>
                </c:pt>
                <c:pt idx="137">
                  <c:v>190.02054685625271</c:v>
                </c:pt>
                <c:pt idx="138">
                  <c:v>190.04315914163487</c:v>
                </c:pt>
                <c:pt idx="139">
                  <c:v>190.06360918128127</c:v>
                </c:pt>
                <c:pt idx="140">
                  <c:v>190.08187519437627</c:v>
                </c:pt>
                <c:pt idx="141">
                  <c:v>190.09793677941764</c:v>
                </c:pt>
                <c:pt idx="142">
                  <c:v>190.11177487088386</c:v>
                </c:pt>
                <c:pt idx="143">
                  <c:v>190.12337169712262</c:v>
                </c:pt>
                <c:pt idx="144">
                  <c:v>190.13271073942698</c:v>
                </c:pt>
                <c:pt idx="145">
                  <c:v>190.13977669226608</c:v>
                </c:pt>
                <c:pt idx="146">
                  <c:v>190.14455542463875</c:v>
                </c:pt>
                <c:pt idx="147">
                  <c:v>190.14703394251879</c:v>
                </c:pt>
                <c:pt idx="148">
                  <c:v>190.14720035236178</c:v>
                </c:pt>
                <c:pt idx="149">
                  <c:v>190.14504382564417</c:v>
                </c:pt>
                <c:pt idx="150">
                  <c:v>190.14055456440596</c:v>
                </c:pt>
                <c:pt idx="151">
                  <c:v>190.13372376776945</c:v>
                </c:pt>
                <c:pt idx="152">
                  <c:v>190.12454359940691</c:v>
                </c:pt>
                <c:pt idx="153">
                  <c:v>190.11300715593077</c:v>
                </c:pt>
                <c:pt idx="154">
                  <c:v>190.09910843618144</c:v>
                </c:pt>
                <c:pt idx="155">
                  <c:v>190.08284231138714</c:v>
                </c:pt>
                <c:pt idx="156">
                  <c:v>190.06420449617227</c:v>
                </c:pt>
                <c:pt idx="157">
                  <c:v>190.04319152039051</c:v>
                </c:pt>
                <c:pt idx="158">
                  <c:v>190.01980070176009</c:v>
                </c:pt>
                <c:pt idx="159">
                  <c:v>189.99403011927876</c:v>
                </c:pt>
                <c:pt idx="160">
                  <c:v>189.96587858739721</c:v>
                </c:pt>
                <c:pt idx="161">
                  <c:v>189.93534563092976</c:v>
                </c:pt>
                <c:pt idx="162">
                  <c:v>189.90243146068192</c:v>
                </c:pt>
                <c:pt idx="163">
                  <c:v>189.86713694977527</c:v>
                </c:pt>
                <c:pt idx="164">
                  <c:v>189.82946361064998</c:v>
                </c:pt>
                <c:pt idx="165">
                  <c:v>189.78941357272652</c:v>
                </c:pt>
                <c:pt idx="166">
                  <c:v>189.74698956070824</c:v>
                </c:pt>
                <c:pt idx="167">
                  <c:v>189.7021948735071</c:v>
                </c:pt>
                <c:pt idx="168">
                  <c:v>189.65503336377515</c:v>
                </c:pt>
                <c:pt idx="169">
                  <c:v>189.60550941802538</c:v>
                </c:pt>
                <c:pt idx="170">
                  <c:v>189.55362793732519</c:v>
                </c:pt>
                <c:pt idx="171">
                  <c:v>189.49939431854702</c:v>
                </c:pt>
                <c:pt idx="172">
                  <c:v>189.44281443616038</c:v>
                </c:pt>
                <c:pt idx="173">
                  <c:v>189.38389462455058</c:v>
                </c:pt>
                <c:pt idx="174">
                  <c:v>189.32264166084943</c:v>
                </c:pt>
                <c:pt idx="175">
                  <c:v>189.25906274826377</c:v>
                </c:pt>
                <c:pt idx="176">
                  <c:v>189.19316549988801</c:v>
                </c:pt>
                <c:pt idx="177">
                  <c:v>189.12495792298733</c:v>
                </c:pt>
                <c:pt idx="178">
                  <c:v>189.05444840373855</c:v>
                </c:pt>
                <c:pt idx="179">
                  <c:v>188.98164569241578</c:v>
                </c:pt>
                <c:pt idx="180">
                  <c:v>188.90655888900883</c:v>
                </c:pt>
              </c:numCache>
            </c:numRef>
          </c:yVal>
          <c:smooth val="0"/>
        </c:ser>
        <c:dLbls>
          <c:showLegendKey val="0"/>
          <c:showVal val="0"/>
          <c:showCatName val="0"/>
          <c:showSerName val="0"/>
          <c:showPercent val="0"/>
          <c:showBubbleSize val="0"/>
        </c:dLbls>
        <c:axId val="33736960"/>
        <c:axId val="33743232"/>
      </c:scatterChart>
      <c:valAx>
        <c:axId val="33736960"/>
        <c:scaling>
          <c:orientation val="minMax"/>
        </c:scaling>
        <c:delete val="0"/>
        <c:axPos val="b"/>
        <c:title>
          <c:tx>
            <c:rich>
              <a:bodyPr/>
              <a:lstStyle/>
              <a:p>
                <a:pPr>
                  <a:defRPr sz="1400"/>
                </a:pPr>
                <a:r>
                  <a:rPr lang="fr-FR" sz="1400" dirty="0" smtClean="0"/>
                  <a:t>Temps (y</a:t>
                </a:r>
                <a:r>
                  <a:rPr lang="fr-FR" sz="1400" dirty="0"/>
                  <a:t>)</a:t>
                </a:r>
              </a:p>
            </c:rich>
          </c:tx>
          <c:overlay val="0"/>
        </c:title>
        <c:numFmt formatCode="General" sourceLinked="1"/>
        <c:majorTickMark val="out"/>
        <c:minorTickMark val="none"/>
        <c:tickLblPos val="nextTo"/>
        <c:crossAx val="33743232"/>
        <c:crosses val="autoZero"/>
        <c:crossBetween val="midCat"/>
      </c:valAx>
      <c:valAx>
        <c:axId val="33743232"/>
        <c:scaling>
          <c:orientation val="minMax"/>
        </c:scaling>
        <c:delete val="0"/>
        <c:axPos val="l"/>
        <c:majorGridlines/>
        <c:title>
          <c:tx>
            <c:rich>
              <a:bodyPr rot="-5400000" vert="horz"/>
              <a:lstStyle/>
              <a:p>
                <a:pPr>
                  <a:defRPr/>
                </a:pPr>
                <a:r>
                  <a:rPr lang="fr-FR" sz="1400"/>
                  <a:t>Masse Pu241 (kg)</a:t>
                </a:r>
              </a:p>
            </c:rich>
          </c:tx>
          <c:overlay val="0"/>
        </c:title>
        <c:numFmt formatCode="0.00" sourceLinked="1"/>
        <c:majorTickMark val="out"/>
        <c:minorTickMark val="none"/>
        <c:tickLblPos val="nextTo"/>
        <c:crossAx val="33736960"/>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Pu242 en fonction du temps</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4.6719955092708998E-4"/>
                  <c:y val="0.13642710209650086"/>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flux.xlsm]Eq_de_Bateman_avec_RK1'!$Q$2:$Q$182</c:f>
              <c:numCache>
                <c:formatCode>0.00</c:formatCode>
                <c:ptCount val="181"/>
                <c:pt idx="0">
                  <c:v>82.180003066254471</c:v>
                </c:pt>
                <c:pt idx="1">
                  <c:v>82.572351898549726</c:v>
                </c:pt>
                <c:pt idx="2">
                  <c:v>82.953295984375515</c:v>
                </c:pt>
                <c:pt idx="3">
                  <c:v>83.323227790595112</c:v>
                </c:pt>
                <c:pt idx="4">
                  <c:v>83.682527513046196</c:v>
                </c:pt>
                <c:pt idx="5">
                  <c:v>84.031563431753412</c:v>
                </c:pt>
                <c:pt idx="6">
                  <c:v>84.370692256156588</c:v>
                </c:pt>
                <c:pt idx="7">
                  <c:v>84.700259460633049</c:v>
                </c:pt>
                <c:pt idx="8">
                  <c:v>85.020599610584924</c:v>
                </c:pt>
                <c:pt idx="9">
                  <c:v>85.332036679354502</c:v>
                </c:pt>
                <c:pt idx="10">
                  <c:v>85.634884356223708</c:v>
                </c:pt>
                <c:pt idx="11">
                  <c:v>85.929446345746186</c:v>
                </c:pt>
                <c:pt idx="12">
                  <c:v>86.216016658654027</c:v>
                </c:pt>
                <c:pt idx="13">
                  <c:v>86.494879894574098</c:v>
                </c:pt>
                <c:pt idx="14">
                  <c:v>86.766311516782352</c:v>
                </c:pt>
                <c:pt idx="15">
                  <c:v>87.030578119218546</c:v>
                </c:pt>
                <c:pt idx="16">
                  <c:v>87.287937685976942</c:v>
                </c:pt>
                <c:pt idx="17">
                  <c:v>87.538639843483267</c:v>
                </c:pt>
                <c:pt idx="18">
                  <c:v>87.782926105561714</c:v>
                </c:pt>
                <c:pt idx="19">
                  <c:v>88.021030111590505</c:v>
                </c:pt>
                <c:pt idx="20">
                  <c:v>88.253177857938852</c:v>
                </c:pt>
                <c:pt idx="21">
                  <c:v>88.47958792287271</c:v>
                </c:pt>
                <c:pt idx="22">
                  <c:v>88.700471685111708</c:v>
                </c:pt>
                <c:pt idx="23">
                  <c:v>88.916033536214243</c:v>
                </c:pt>
                <c:pt idx="24">
                  <c:v>89.126471086963136</c:v>
                </c:pt>
                <c:pt idx="25">
                  <c:v>89.331975367919171</c:v>
                </c:pt>
                <c:pt idx="26">
                  <c:v>89.532731024305278</c:v>
                </c:pt>
                <c:pt idx="27">
                  <c:v>89.728916505379701</c:v>
                </c:pt>
                <c:pt idx="28">
                  <c:v>89.920704248451784</c:v>
                </c:pt>
                <c:pt idx="29">
                  <c:v>90.108260857690084</c:v>
                </c:pt>
                <c:pt idx="30">
                  <c:v>90.291747277868069</c:v>
                </c:pt>
                <c:pt idx="31">
                  <c:v>90.471318963188736</c:v>
                </c:pt>
                <c:pt idx="32">
                  <c:v>90.647126041325507</c:v>
                </c:pt>
                <c:pt idx="33">
                  <c:v>90.81931347281305</c:v>
                </c:pt>
                <c:pt idx="34">
                  <c:v>90.98802120591769</c:v>
                </c:pt>
                <c:pt idx="35">
                  <c:v>91.153384327113812</c:v>
                </c:pt>
                <c:pt idx="36">
                  <c:v>91.315533207288738</c:v>
                </c:pt>
                <c:pt idx="37">
                  <c:v>91.474593643795529</c:v>
                </c:pt>
                <c:pt idx="38">
                  <c:v>91.630686998469628</c:v>
                </c:pt>
                <c:pt idx="39">
                  <c:v>91.783930331722004</c:v>
                </c:pt>
                <c:pt idx="40">
                  <c:v>91.934436532818424</c:v>
                </c:pt>
                <c:pt idx="41">
                  <c:v>92.08231444645142</c:v>
                </c:pt>
                <c:pt idx="42">
                  <c:v>92.227668995708441</c:v>
                </c:pt>
                <c:pt idx="43">
                  <c:v>92.370601301536979</c:v>
                </c:pt>
                <c:pt idx="44">
                  <c:v>92.511208798804404</c:v>
                </c:pt>
                <c:pt idx="45">
                  <c:v>92.649585349047797</c:v>
                </c:pt>
                <c:pt idx="46">
                  <c:v>92.785821350006202</c:v>
                </c:pt>
                <c:pt idx="47">
                  <c:v>92.920003842025281</c:v>
                </c:pt>
                <c:pt idx="48">
                  <c:v>93.052216611421684</c:v>
                </c:pt>
                <c:pt idx="49">
                  <c:v>93.182540290892277</c:v>
                </c:pt>
                <c:pt idx="50">
                  <c:v>93.311052457050735</c:v>
                </c:pt>
                <c:pt idx="51">
                  <c:v>93.437827725171886</c:v>
                </c:pt>
                <c:pt idx="52">
                  <c:v>93.562937841221796</c:v>
                </c:pt>
                <c:pt idx="53">
                  <c:v>93.686451771249679</c:v>
                </c:pt>
                <c:pt idx="54">
                  <c:v>93.808435788215235</c:v>
                </c:pt>
                <c:pt idx="55">
                  <c:v>93.928953556323293</c:v>
                </c:pt>
                <c:pt idx="56">
                  <c:v>94.048066212935439</c:v>
                </c:pt>
                <c:pt idx="57">
                  <c:v>94.165832448126494</c:v>
                </c:pt>
                <c:pt idx="58">
                  <c:v>94.282308581951668</c:v>
                </c:pt>
                <c:pt idx="59">
                  <c:v>94.397548639488605</c:v>
                </c:pt>
                <c:pt idx="60">
                  <c:v>94.511604423716435</c:v>
                </c:pt>
                <c:pt idx="61">
                  <c:v>94.624525586292592</c:v>
                </c:pt>
                <c:pt idx="62">
                  <c:v>94.736359696286144</c:v>
                </c:pt>
                <c:pt idx="63">
                  <c:v>94.847152306924897</c:v>
                </c:pt>
                <c:pt idx="64">
                  <c:v>94.956947020412017</c:v>
                </c:pt>
                <c:pt idx="65">
                  <c:v>95.065785550866082</c:v>
                </c:pt>
                <c:pt idx="66">
                  <c:v>95.173707785437372</c:v>
                </c:pt>
                <c:pt idx="67">
                  <c:v>95.280751843651331</c:v>
                </c:pt>
                <c:pt idx="68">
                  <c:v>95.386954135029072</c:v>
                </c:pt>
                <c:pt idx="69">
                  <c:v>95.492349415033104</c:v>
                </c:pt>
                <c:pt idx="70">
                  <c:v>95.596970839385335</c:v>
                </c:pt>
                <c:pt idx="71">
                  <c:v>95.700850016803045</c:v>
                </c:pt>
                <c:pt idx="72">
                  <c:v>95.804017060197197</c:v>
                </c:pt>
                <c:pt idx="73">
                  <c:v>95.906500636376165</c:v>
                </c:pt>
                <c:pt idx="74">
                  <c:v>96.008328014297021</c:v>
                </c:pt>
                <c:pt idx="75">
                  <c:v>96.109525111905015</c:v>
                </c:pt>
                <c:pt idx="76">
                  <c:v>96.210116541600996</c:v>
                </c:pt>
                <c:pt idx="77">
                  <c:v>96.31012565437527</c:v>
                </c:pt>
                <c:pt idx="78">
                  <c:v>96.409574582645448</c:v>
                </c:pt>
                <c:pt idx="79">
                  <c:v>96.508484281834669</c:v>
                </c:pt>
                <c:pt idx="80">
                  <c:v>96.606874570725623</c:v>
                </c:pt>
                <c:pt idx="81">
                  <c:v>96.704764170624884</c:v>
                </c:pt>
                <c:pt idx="82">
                  <c:v>96.80217074337088</c:v>
                </c:pt>
                <c:pt idx="83">
                  <c:v>96.899110928218249</c:v>
                </c:pt>
                <c:pt idx="84">
                  <c:v>96.995600377630083</c:v>
                </c:pt>
                <c:pt idx="85">
                  <c:v>97.091653792008856</c:v>
                </c:pt>
                <c:pt idx="86">
                  <c:v>97.187284953395974</c:v>
                </c:pt>
                <c:pt idx="87">
                  <c:v>97.282506758168978</c:v>
                </c:pt>
                <c:pt idx="88">
                  <c:v>97.377331248764676</c:v>
                </c:pt>
                <c:pt idx="89">
                  <c:v>97.471769644455733</c:v>
                </c:pt>
                <c:pt idx="90">
                  <c:v>97.565832371207378</c:v>
                </c:pt>
                <c:pt idx="91">
                  <c:v>97.659529090640163</c:v>
                </c:pt>
                <c:pt idx="92">
                  <c:v>97.752868728124156</c:v>
                </c:pt>
                <c:pt idx="93">
                  <c:v>97.845859500028936</c:v>
                </c:pt>
                <c:pt idx="94">
                  <c:v>97.938508940153412</c:v>
                </c:pt>
                <c:pt idx="95">
                  <c:v>98.030823925358575</c:v>
                </c:pt>
                <c:pt idx="96">
                  <c:v>98.122810700425717</c:v>
                </c:pt>
                <c:pt idx="97">
                  <c:v>98.21447490216211</c:v>
                </c:pt>
                <c:pt idx="98">
                  <c:v>98.305821582775437</c:v>
                </c:pt>
                <c:pt idx="99">
                  <c:v>98.396855232537661</c:v>
                </c:pt>
                <c:pt idx="100">
                  <c:v>98.487579801758443</c:v>
                </c:pt>
                <c:pt idx="101">
                  <c:v>98.57799872208787</c:v>
                </c:pt>
                <c:pt idx="102">
                  <c:v>98.668114927167281</c:v>
                </c:pt>
                <c:pt idx="103">
                  <c:v>98.757930872646881</c:v>
                </c:pt>
                <c:pt idx="104">
                  <c:v>98.847448555588073</c:v>
                </c:pt>
                <c:pt idx="105">
                  <c:v>98.936669533267946</c:v>
                </c:pt>
                <c:pt idx="106">
                  <c:v>99.025594941403057</c:v>
                </c:pt>
                <c:pt idx="107">
                  <c:v>99.114225511808883</c:v>
                </c:pt>
                <c:pt idx="108">
                  <c:v>99.202561589511106</c:v>
                </c:pt>
                <c:pt idx="109">
                  <c:v>99.29060314932434</c:v>
                </c:pt>
                <c:pt idx="110">
                  <c:v>99.378349811913438</c:v>
                </c:pt>
                <c:pt idx="111">
                  <c:v>99.465800859352214</c:v>
                </c:pt>
                <c:pt idx="112">
                  <c:v>99.552955250193875</c:v>
                </c:pt>
                <c:pt idx="113">
                  <c:v>99.639811634067172</c:v>
                </c:pt>
                <c:pt idx="114">
                  <c:v>99.726368365811709</c:v>
                </c:pt>
                <c:pt idx="115">
                  <c:v>99.812623519165754</c:v>
                </c:pt>
                <c:pt idx="116">
                  <c:v>99.898574900019298</c:v>
                </c:pt>
                <c:pt idx="117">
                  <c:v>99.984220059244748</c:v>
                </c:pt>
                <c:pt idx="118">
                  <c:v>100.0695563051175</c:v>
                </c:pt>
                <c:pt idx="119">
                  <c:v>100.15458071533811</c:v>
                </c:pt>
                <c:pt idx="120">
                  <c:v>100.23929014866742</c:v>
                </c:pt>
                <c:pt idx="121">
                  <c:v>100.32368125618594</c:v>
                </c:pt>
                <c:pt idx="122">
                  <c:v>100.40775049218814</c:v>
                </c:pt>
                <c:pt idx="123">
                  <c:v>100.49149412472231</c:v>
                </c:pt>
                <c:pt idx="124">
                  <c:v>100.57490824578601</c:v>
                </c:pt>
                <c:pt idx="125">
                  <c:v>100.6579887811873</c:v>
                </c:pt>
                <c:pt idx="126">
                  <c:v>100.74073150008122</c:v>
                </c:pt>
                <c:pt idx="127">
                  <c:v>100.82313202419097</c:v>
                </c:pt>
                <c:pt idx="128">
                  <c:v>100.90518583672285</c:v>
                </c:pt>
                <c:pt idx="129">
                  <c:v>100.98688829098404</c:v>
                </c:pt>
                <c:pt idx="130">
                  <c:v>101.06823461871154</c:v>
                </c:pt>
                <c:pt idx="131">
                  <c:v>101.14921993812091</c:v>
                </c:pt>
                <c:pt idx="132">
                  <c:v>101.22983926168281</c:v>
                </c:pt>
                <c:pt idx="133">
                  <c:v>101.31008750363536</c:v>
                </c:pt>
                <c:pt idx="134">
                  <c:v>101.38995948723984</c:v>
                </c:pt>
                <c:pt idx="135">
                  <c:v>101.46944995178752</c:v>
                </c:pt>
                <c:pt idx="136">
                  <c:v>101.54855355936462</c:v>
                </c:pt>
                <c:pt idx="137">
                  <c:v>101.62726490138249</c:v>
                </c:pt>
                <c:pt idx="138">
                  <c:v>101.70557850488009</c:v>
                </c:pt>
                <c:pt idx="139">
                  <c:v>101.78348883860529</c:v>
                </c:pt>
                <c:pt idx="140">
                  <c:v>101.86099031888143</c:v>
                </c:pt>
                <c:pt idx="141">
                  <c:v>101.93807731526566</c:v>
                </c:pt>
                <c:pt idx="142">
                  <c:v>102.01474415600491</c:v>
                </c:pt>
                <c:pt idx="143">
                  <c:v>102.0909851332958</c:v>
                </c:pt>
                <c:pt idx="144">
                  <c:v>102.16679450835393</c:v>
                </c:pt>
                <c:pt idx="145">
                  <c:v>102.24216651629844</c:v>
                </c:pt>
                <c:pt idx="146">
                  <c:v>102.3170953708572</c:v>
                </c:pt>
                <c:pt idx="147">
                  <c:v>102.39157526889801</c:v>
                </c:pt>
                <c:pt idx="148">
                  <c:v>102.46560039479087</c:v>
                </c:pt>
                <c:pt idx="149">
                  <c:v>102.53916492460651</c:v>
                </c:pt>
                <c:pt idx="150">
                  <c:v>102.61226303015594</c:v>
                </c:pt>
                <c:pt idx="151">
                  <c:v>102.68488888287582</c:v>
                </c:pt>
                <c:pt idx="152">
                  <c:v>102.75703665756423</c:v>
                </c:pt>
                <c:pt idx="153">
                  <c:v>102.82870053597139</c:v>
                </c:pt>
                <c:pt idx="154">
                  <c:v>102.89987471024965</c:v>
                </c:pt>
                <c:pt idx="155">
                  <c:v>102.97055338626693</c:v>
                </c:pt>
                <c:pt idx="156">
                  <c:v>103.04073078678783</c:v>
                </c:pt>
                <c:pt idx="157">
                  <c:v>103.1104011545264</c:v>
                </c:pt>
                <c:pt idx="158">
                  <c:v>103.17955875507428</c:v>
                </c:pt>
                <c:pt idx="159">
                  <c:v>103.24819787970833</c:v>
                </c:pt>
                <c:pt idx="160">
                  <c:v>103.31631284808103</c:v>
                </c:pt>
                <c:pt idx="161">
                  <c:v>103.38389801079758</c:v>
                </c:pt>
                <c:pt idx="162">
                  <c:v>103.45094775188288</c:v>
                </c:pt>
                <c:pt idx="163">
                  <c:v>103.51745649114191</c:v>
                </c:pt>
                <c:pt idx="164">
                  <c:v>103.58341868641681</c:v>
                </c:pt>
                <c:pt idx="165">
                  <c:v>103.64882883574367</c:v>
                </c:pt>
                <c:pt idx="166">
                  <c:v>103.7136814794124</c:v>
                </c:pt>
                <c:pt idx="167">
                  <c:v>103.77797120193236</c:v>
                </c:pt>
                <c:pt idx="168">
                  <c:v>103.84169263390694</c:v>
                </c:pt>
                <c:pt idx="169">
                  <c:v>103.9048404538198</c:v>
                </c:pt>
                <c:pt idx="170">
                  <c:v>103.96740938973545</c:v>
                </c:pt>
                <c:pt idx="171">
                  <c:v>104.02939422091711</c:v>
                </c:pt>
                <c:pt idx="172">
                  <c:v>104.09078977936417</c:v>
                </c:pt>
                <c:pt idx="173">
                  <c:v>104.1515909512719</c:v>
                </c:pt>
                <c:pt idx="174">
                  <c:v>104.21179267841589</c:v>
                </c:pt>
                <c:pt idx="175">
                  <c:v>104.27138995946359</c:v>
                </c:pt>
                <c:pt idx="176">
                  <c:v>104.33037785121519</c:v>
                </c:pt>
                <c:pt idx="177">
                  <c:v>104.38875146977622</c:v>
                </c:pt>
                <c:pt idx="178">
                  <c:v>104.44650599166398</c:v>
                </c:pt>
                <c:pt idx="179">
                  <c:v>104.50363665484991</c:v>
                </c:pt>
                <c:pt idx="180">
                  <c:v>104.56013875974003</c:v>
                </c:pt>
              </c:numCache>
            </c:numRef>
          </c:yVal>
          <c:smooth val="0"/>
        </c:ser>
        <c:dLbls>
          <c:showLegendKey val="0"/>
          <c:showVal val="0"/>
          <c:showCatName val="0"/>
          <c:showSerName val="0"/>
          <c:showPercent val="0"/>
          <c:showBubbleSize val="0"/>
        </c:dLbls>
        <c:axId val="33793920"/>
        <c:axId val="33796096"/>
      </c:scatterChart>
      <c:valAx>
        <c:axId val="33793920"/>
        <c:scaling>
          <c:orientation val="minMax"/>
        </c:scaling>
        <c:delete val="0"/>
        <c:axPos val="b"/>
        <c:title>
          <c:tx>
            <c:rich>
              <a:bodyPr/>
              <a:lstStyle/>
              <a:p>
                <a:pPr>
                  <a:defRPr sz="1400"/>
                </a:pPr>
                <a:r>
                  <a:rPr lang="fr-FR" sz="1400" dirty="0" smtClean="0"/>
                  <a:t>Temps(y</a:t>
                </a:r>
                <a:r>
                  <a:rPr lang="fr-FR" sz="1400" dirty="0"/>
                  <a:t>)</a:t>
                </a:r>
              </a:p>
            </c:rich>
          </c:tx>
          <c:overlay val="0"/>
        </c:title>
        <c:numFmt formatCode="General" sourceLinked="1"/>
        <c:majorTickMark val="out"/>
        <c:minorTickMark val="none"/>
        <c:tickLblPos val="nextTo"/>
        <c:crossAx val="33796096"/>
        <c:crosses val="autoZero"/>
        <c:crossBetween val="midCat"/>
      </c:valAx>
      <c:valAx>
        <c:axId val="33796096"/>
        <c:scaling>
          <c:orientation val="minMax"/>
        </c:scaling>
        <c:delete val="0"/>
        <c:axPos val="l"/>
        <c:majorGridlines/>
        <c:title>
          <c:tx>
            <c:rich>
              <a:bodyPr rot="-5400000" vert="horz"/>
              <a:lstStyle/>
              <a:p>
                <a:pPr>
                  <a:defRPr/>
                </a:pPr>
                <a:r>
                  <a:rPr lang="fr-FR" sz="1400"/>
                  <a:t>Masse Pu242 (kg)</a:t>
                </a:r>
              </a:p>
            </c:rich>
          </c:tx>
          <c:overlay val="0"/>
        </c:title>
        <c:numFmt formatCode="0.00" sourceLinked="1"/>
        <c:majorTickMark val="out"/>
        <c:minorTickMark val="none"/>
        <c:tickLblPos val="nextTo"/>
        <c:crossAx val="33793920"/>
        <c:crosses val="autoZero"/>
        <c:crossBetween val="midCat"/>
      </c:valAx>
      <c:spPr>
        <a:noFill/>
        <a:ln>
          <a:noFill/>
        </a:ln>
        <a:effectLst>
          <a:glow>
            <a:schemeClr val="accent1">
              <a:alpha val="40000"/>
            </a:schemeClr>
          </a:glow>
        </a:effectLst>
      </c:spPr>
    </c:plotArea>
    <c:plotVisOnly val="1"/>
    <c:dispBlanksAs val="gap"/>
    <c:showDLblsOverMax val="0"/>
  </c:chart>
  <c:spPr>
    <a:ln>
      <a:solidFill>
        <a:schemeClr val="tx2">
          <a:lumMod val="40000"/>
          <a:lumOff val="60000"/>
        </a:schemeClr>
      </a:solid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de Pu238 en fonction du temps</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3.3373742786749184E-3"/>
                  <c:y val="-0.17067793121025768"/>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flux.xlsm]Eq_de_Bateman_avec_RK1'!$I$2:$I$182</c:f>
              <c:numCache>
                <c:formatCode>0.00</c:formatCode>
                <c:ptCount val="181"/>
                <c:pt idx="0">
                  <c:v>19.041708027546772</c:v>
                </c:pt>
                <c:pt idx="1">
                  <c:v>18.750445451453256</c:v>
                </c:pt>
                <c:pt idx="2">
                  <c:v>18.463638037055841</c:v>
                </c:pt>
                <c:pt idx="3">
                  <c:v>18.181217638058474</c:v>
                </c:pt>
                <c:pt idx="4">
                  <c:v>17.903117150533038</c:v>
                </c:pt>
                <c:pt idx="5">
                  <c:v>17.629270496975245</c:v>
                </c:pt>
                <c:pt idx="6">
                  <c:v>17.35961261060443</c:v>
                </c:pt>
                <c:pt idx="7">
                  <c:v>17.094079419903494</c:v>
                </c:pt>
                <c:pt idx="8">
                  <c:v>16.832607833395311</c:v>
                </c:pt>
                <c:pt idx="9">
                  <c:v>16.575135724652014</c:v>
                </c:pt>
                <c:pt idx="10">
                  <c:v>16.32160191753357</c:v>
                </c:pt>
                <c:pt idx="11">
                  <c:v>16.071946171652137</c:v>
                </c:pt>
                <c:pt idx="12">
                  <c:v>15.826109168058776</c:v>
                </c:pt>
                <c:pt idx="13">
                  <c:v>15.584032495149099</c:v>
                </c:pt>
                <c:pt idx="14">
                  <c:v>15.345658634784485</c:v>
                </c:pt>
                <c:pt idx="15">
                  <c:v>15.110930948625604</c:v>
                </c:pt>
                <c:pt idx="16">
                  <c:v>14.879793664674983</c:v>
                </c:pt>
                <c:pt idx="17">
                  <c:v>14.652191864025403</c:v>
                </c:pt>
                <c:pt idx="18">
                  <c:v>14.428071467811014</c:v>
                </c:pt>
                <c:pt idx="19">
                  <c:v>14.20737922435803</c:v>
                </c:pt>
                <c:pt idx="20">
                  <c:v>13.990062696531973</c:v>
                </c:pt>
                <c:pt idx="21">
                  <c:v>13.776070249278455</c:v>
                </c:pt>
                <c:pt idx="22">
                  <c:v>13.565351037354532</c:v>
                </c:pt>
                <c:pt idx="23">
                  <c:v>13.357854993247727</c:v>
                </c:pt>
                <c:pt idx="24">
                  <c:v>13.15353281527984</c:v>
                </c:pt>
                <c:pt idx="25">
                  <c:v>12.952335955892716</c:v>
                </c:pt>
                <c:pt idx="26">
                  <c:v>12.754216610113208</c:v>
                </c:pt>
                <c:pt idx="27">
                  <c:v>12.559127704194568</c:v>
                </c:pt>
                <c:pt idx="28">
                  <c:v>12.367022884431588</c:v>
                </c:pt>
                <c:pt idx="29">
                  <c:v>12.177856506146821</c:v>
                </c:pt>
                <c:pt idx="30">
                  <c:v>11.991583622845265</c:v>
                </c:pt>
                <c:pt idx="31">
                  <c:v>11.80815997553495</c:v>
                </c:pt>
                <c:pt idx="32">
                  <c:v>11.627541982210865</c:v>
                </c:pt>
                <c:pt idx="33">
                  <c:v>11.449686727499738</c:v>
                </c:pt>
                <c:pt idx="34">
                  <c:v>11.274551952463229</c:v>
                </c:pt>
                <c:pt idx="35">
                  <c:v>11.102096044557069</c:v>
                </c:pt>
                <c:pt idx="36">
                  <c:v>10.932278027743799</c:v>
                </c:pt>
                <c:pt idx="37">
                  <c:v>10.765057552756744</c:v>
                </c:pt>
                <c:pt idx="38">
                  <c:v>10.600394887512904</c:v>
                </c:pt>
                <c:pt idx="39">
                  <c:v>10.438250907672492</c:v>
                </c:pt>
                <c:pt idx="40">
                  <c:v>10.27858708734288</c:v>
                </c:pt>
                <c:pt idx="41">
                  <c:v>10.121365489924724</c:v>
                </c:pt>
                <c:pt idx="42">
                  <c:v>9.9665487590981208</c:v>
                </c:pt>
                <c:pt idx="43">
                  <c:v>9.814100109946633</c:v>
                </c:pt>
                <c:pt idx="44">
                  <c:v>9.6639833202170831</c:v>
                </c:pt>
                <c:pt idx="45">
                  <c:v>9.5161627217130409</c:v>
                </c:pt>
                <c:pt idx="46">
                  <c:v>9.3706031918199493</c:v>
                </c:pt>
                <c:pt idx="47">
                  <c:v>9.2272701451598902</c:v>
                </c:pt>
                <c:pt idx="48">
                  <c:v>9.0861295253739929</c:v>
                </c:pt>
                <c:pt idx="49">
                  <c:v>8.947147797030544</c:v>
                </c:pt>
                <c:pt idx="50">
                  <c:v>8.8102919376568671</c:v>
                </c:pt>
                <c:pt idx="51">
                  <c:v>8.6755294298930892</c:v>
                </c:pt>
                <c:pt idx="52">
                  <c:v>8.5428282537659115</c:v>
                </c:pt>
                <c:pt idx="53">
                  <c:v>8.4121568790805767</c:v>
                </c:pt>
                <c:pt idx="54">
                  <c:v>8.2834842579291923</c:v>
                </c:pt>
                <c:pt idx="55">
                  <c:v>8.1567798173136641</c:v>
                </c:pt>
                <c:pt idx="56">
                  <c:v>8.0320134518814523</c:v>
                </c:pt>
                <c:pt idx="57">
                  <c:v>7.9091555167724579</c:v>
                </c:pt>
                <c:pt idx="58">
                  <c:v>7.788176820575309</c:v>
                </c:pt>
                <c:pt idx="59">
                  <c:v>7.6690486183913995</c:v>
                </c:pt>
                <c:pt idx="60">
                  <c:v>7.5517426050050114</c:v>
                </c:pt>
                <c:pt idx="61">
                  <c:v>7.4362309081579143</c:v>
                </c:pt>
                <c:pt idx="62">
                  <c:v>7.3224860819268329</c:v>
                </c:pt>
                <c:pt idx="63">
                  <c:v>7.2104811002022133</c:v>
                </c:pt>
                <c:pt idx="64">
                  <c:v>7.1001893502667395</c:v>
                </c:pt>
                <c:pt idx="65">
                  <c:v>6.9915846264720711</c:v>
                </c:pt>
                <c:pt idx="66">
                  <c:v>6.8846411240123064</c:v>
                </c:pt>
                <c:pt idx="67">
                  <c:v>6.7793334327926802</c:v>
                </c:pt>
                <c:pt idx="68">
                  <c:v>6.6756365313920512</c:v>
                </c:pt>
                <c:pt idx="69">
                  <c:v>6.5735257811177368</c:v>
                </c:pt>
                <c:pt idx="70">
                  <c:v>6.4729769201512894</c:v>
                </c:pt>
                <c:pt idx="71">
                  <c:v>6.3739660577838118</c:v>
                </c:pt>
                <c:pt idx="72">
                  <c:v>6.2764696687394554</c:v>
                </c:pt>
                <c:pt idx="73">
                  <c:v>6.180464587585746</c:v>
                </c:pt>
                <c:pt idx="74">
                  <c:v>6.0859280032294061</c:v>
                </c:pt>
                <c:pt idx="75">
                  <c:v>5.9928374534963718</c:v>
                </c:pt>
                <c:pt idx="76">
                  <c:v>5.9011708197947135</c:v>
                </c:pt>
                <c:pt idx="77">
                  <c:v>5.8109063218591928</c:v>
                </c:pt>
                <c:pt idx="78">
                  <c:v>5.7220225125762054</c:v>
                </c:pt>
                <c:pt idx="79">
                  <c:v>5.6344982728878845</c:v>
                </c:pt>
                <c:pt idx="80">
                  <c:v>5.5483128067741481</c:v>
                </c:pt>
                <c:pt idx="81">
                  <c:v>5.4634456363115058</c:v>
                </c:pt>
                <c:pt idx="82">
                  <c:v>5.3798765968074385</c:v>
                </c:pt>
                <c:pt idx="83">
                  <c:v>5.2975858320092124</c:v>
                </c:pt>
                <c:pt idx="84">
                  <c:v>5.2165537893859701</c:v>
                </c:pt>
                <c:pt idx="85">
                  <c:v>5.1367612154829922</c:v>
                </c:pt>
                <c:pt idx="86">
                  <c:v>5.0581891513470216</c:v>
                </c:pt>
                <c:pt idx="87">
                  <c:v>4.9808189280215558</c:v>
                </c:pt>
                <c:pt idx="88">
                  <c:v>4.9046321621110502</c:v>
                </c:pt>
                <c:pt idx="89">
                  <c:v>4.8296107514129671</c:v>
                </c:pt>
                <c:pt idx="90">
                  <c:v>4.755736870616639</c:v>
                </c:pt>
                <c:pt idx="91">
                  <c:v>4.6829929670679205</c:v>
                </c:pt>
                <c:pt idx="92">
                  <c:v>4.6113617565986278</c:v>
                </c:pt>
                <c:pt idx="93">
                  <c:v>4.5408262194197668</c:v>
                </c:pt>
                <c:pt idx="94">
                  <c:v>4.4713695960775812</c:v>
                </c:pt>
                <c:pt idx="95">
                  <c:v>4.4029753834714569</c:v>
                </c:pt>
                <c:pt idx="96">
                  <c:v>4.3356273309327342</c:v>
                </c:pt>
                <c:pt idx="97">
                  <c:v>4.2693094363635034</c:v>
                </c:pt>
                <c:pt idx="98">
                  <c:v>4.2040059424344562</c:v>
                </c:pt>
                <c:pt idx="99">
                  <c:v>4.1397013328408985</c:v>
                </c:pt>
                <c:pt idx="100">
                  <c:v>4.0763803286160298</c:v>
                </c:pt>
                <c:pt idx="101">
                  <c:v>4.0140278845006163</c:v>
                </c:pt>
                <c:pt idx="102">
                  <c:v>3.9526291853681901</c:v>
                </c:pt>
                <c:pt idx="103">
                  <c:v>3.8921696427049328</c:v>
                </c:pt>
                <c:pt idx="104">
                  <c:v>3.8326348911434014</c:v>
                </c:pt>
                <c:pt idx="105">
                  <c:v>3.7740107850492732</c:v>
                </c:pt>
                <c:pt idx="106">
                  <c:v>3.7162833951603012</c:v>
                </c:pt>
                <c:pt idx="107">
                  <c:v>3.6594390052766803</c:v>
                </c:pt>
                <c:pt idx="108">
                  <c:v>3.603464109002037</c:v>
                </c:pt>
                <c:pt idx="109">
                  <c:v>3.5483454065342692</c:v>
                </c:pt>
                <c:pt idx="110">
                  <c:v>3.4940698015054741</c:v>
                </c:pt>
                <c:pt idx="111">
                  <c:v>3.4406243978702125</c:v>
                </c:pt>
                <c:pt idx="112">
                  <c:v>3.3879964968413683</c:v>
                </c:pt>
                <c:pt idx="113">
                  <c:v>3.3361735938728811</c:v>
                </c:pt>
                <c:pt idx="114">
                  <c:v>3.285143375688627</c:v>
                </c:pt>
                <c:pt idx="115">
                  <c:v>3.2348937173567482</c:v>
                </c:pt>
                <c:pt idx="116">
                  <c:v>3.1854126794087336</c:v>
                </c:pt>
                <c:pt idx="117">
                  <c:v>3.1366885050025646</c:v>
                </c:pt>
                <c:pt idx="118">
                  <c:v>3.088709617129255</c:v>
                </c:pt>
                <c:pt idx="119">
                  <c:v>3.041464615862119</c:v>
                </c:pt>
                <c:pt idx="120">
                  <c:v>2.9949422756481145</c:v>
                </c:pt>
                <c:pt idx="121">
                  <c:v>2.9491315426406182</c:v>
                </c:pt>
                <c:pt idx="122">
                  <c:v>2.9040215320729992</c:v>
                </c:pt>
                <c:pt idx="123">
                  <c:v>2.8596015256723657</c:v>
                </c:pt>
                <c:pt idx="124">
                  <c:v>2.8158609691128715</c:v>
                </c:pt>
                <c:pt idx="125">
                  <c:v>2.7727894695079769</c:v>
                </c:pt>
                <c:pt idx="126">
                  <c:v>2.7303767929410672</c:v>
                </c:pt>
                <c:pt idx="127">
                  <c:v>2.6886128620338448</c:v>
                </c:pt>
                <c:pt idx="128">
                  <c:v>2.6474877535519128</c:v>
                </c:pt>
                <c:pt idx="129">
                  <c:v>2.6069916960469857</c:v>
                </c:pt>
                <c:pt idx="130">
                  <c:v>2.5671150675351644</c:v>
                </c:pt>
                <c:pt idx="131">
                  <c:v>2.5278483932107236</c:v>
                </c:pt>
                <c:pt idx="132">
                  <c:v>2.4891823431948699</c:v>
                </c:pt>
                <c:pt idx="133">
                  <c:v>2.4511077303189346</c:v>
                </c:pt>
                <c:pt idx="134">
                  <c:v>2.4136155079414761</c:v>
                </c:pt>
                <c:pt idx="135">
                  <c:v>2.3766967677987694</c:v>
                </c:pt>
                <c:pt idx="136">
                  <c:v>2.3403427378881769</c:v>
                </c:pt>
                <c:pt idx="137">
                  <c:v>2.3045447803838952</c:v>
                </c:pt>
                <c:pt idx="138">
                  <c:v>2.2692943895845801</c:v>
                </c:pt>
                <c:pt idx="139">
                  <c:v>2.2345831898923683</c:v>
                </c:pt>
                <c:pt idx="140">
                  <c:v>2.2004029338228097</c:v>
                </c:pt>
                <c:pt idx="141">
                  <c:v>2.1667455000452405</c:v>
                </c:pt>
                <c:pt idx="142">
                  <c:v>2.1336028914531311</c:v>
                </c:pt>
                <c:pt idx="143">
                  <c:v>2.1009672332639493</c:v>
                </c:pt>
                <c:pt idx="144">
                  <c:v>2.0688307711480891</c:v>
                </c:pt>
                <c:pt idx="145">
                  <c:v>2.0371858693864189</c:v>
                </c:pt>
                <c:pt idx="146">
                  <c:v>2.0060250090560108</c:v>
                </c:pt>
                <c:pt idx="147">
                  <c:v>1.9753407862436234</c:v>
                </c:pt>
                <c:pt idx="148">
                  <c:v>1.9451259102865095</c:v>
                </c:pt>
                <c:pt idx="149">
                  <c:v>1.9153732020401326</c:v>
                </c:pt>
                <c:pt idx="150">
                  <c:v>1.8860755921723813</c:v>
                </c:pt>
                <c:pt idx="151">
                  <c:v>1.8572261194838746</c:v>
                </c:pt>
                <c:pt idx="152">
                  <c:v>1.8288179292539601</c:v>
                </c:pt>
                <c:pt idx="153">
                  <c:v>1.8008442716120125</c:v>
                </c:pt>
                <c:pt idx="154">
                  <c:v>1.7732984999336439</c:v>
                </c:pt>
                <c:pt idx="155">
                  <c:v>1.7461740692614454</c:v>
                </c:pt>
                <c:pt idx="156">
                  <c:v>1.7194645347498867</c:v>
                </c:pt>
                <c:pt idx="157">
                  <c:v>1.6931635501340012</c:v>
                </c:pt>
                <c:pt idx="158">
                  <c:v>1.6672648662214948</c:v>
                </c:pt>
                <c:pt idx="159">
                  <c:v>1.6417623294079184</c:v>
                </c:pt>
                <c:pt idx="160">
                  <c:v>1.6166498802145544</c:v>
                </c:pt>
                <c:pt idx="161">
                  <c:v>1.5919215518486651</c:v>
                </c:pt>
                <c:pt idx="162">
                  <c:v>1.5675714687857665</c:v>
                </c:pt>
                <c:pt idx="163">
                  <c:v>1.5435938453735845</c:v>
                </c:pt>
                <c:pt idx="164">
                  <c:v>1.5199829844573682</c:v>
                </c:pt>
                <c:pt idx="165">
                  <c:v>1.4967332760262282</c:v>
                </c:pt>
                <c:pt idx="166">
                  <c:v>1.4738391958801811</c:v>
                </c:pt>
                <c:pt idx="167">
                  <c:v>1.4512953043175836</c:v>
                </c:pt>
                <c:pt idx="168">
                  <c:v>1.4290962448426432</c:v>
                </c:pt>
                <c:pt idx="169">
                  <c:v>1.4072367428926984</c:v>
                </c:pt>
                <c:pt idx="170">
                  <c:v>1.3857116045849673</c:v>
                </c:pt>
                <c:pt idx="171">
                  <c:v>1.3645157154824656</c:v>
                </c:pt>
                <c:pt idx="172">
                  <c:v>1.3436440393788009</c:v>
                </c:pt>
                <c:pt idx="173">
                  <c:v>1.323091617101555</c:v>
                </c:pt>
                <c:pt idx="174">
                  <c:v>1.3028535653339699</c:v>
                </c:pt>
                <c:pt idx="175">
                  <c:v>1.2829250754546573</c:v>
                </c:pt>
                <c:pt idx="176">
                  <c:v>1.2633014123950557</c:v>
                </c:pt>
                <c:pt idx="177">
                  <c:v>1.2439779135143638</c:v>
                </c:pt>
                <c:pt idx="178">
                  <c:v>1.2249499874916838</c:v>
                </c:pt>
                <c:pt idx="179">
                  <c:v>1.2062131132351095</c:v>
                </c:pt>
                <c:pt idx="180">
                  <c:v>1.1877628388075008</c:v>
                </c:pt>
              </c:numCache>
            </c:numRef>
          </c:yVal>
          <c:smooth val="0"/>
        </c:ser>
        <c:dLbls>
          <c:showLegendKey val="0"/>
          <c:showVal val="0"/>
          <c:showCatName val="0"/>
          <c:showSerName val="0"/>
          <c:showPercent val="0"/>
          <c:showBubbleSize val="0"/>
        </c:dLbls>
        <c:axId val="34100736"/>
        <c:axId val="34102656"/>
      </c:scatterChart>
      <c:valAx>
        <c:axId val="34100736"/>
        <c:scaling>
          <c:orientation val="minMax"/>
        </c:scaling>
        <c:delete val="0"/>
        <c:axPos val="b"/>
        <c:title>
          <c:tx>
            <c:rich>
              <a:bodyPr/>
              <a:lstStyle/>
              <a:p>
                <a:pPr>
                  <a:defRPr sz="1400"/>
                </a:pPr>
                <a:r>
                  <a:rPr lang="fr-FR" sz="1400" dirty="0" smtClean="0"/>
                  <a:t>Temps(y</a:t>
                </a:r>
                <a:r>
                  <a:rPr lang="fr-FR" sz="1400" dirty="0"/>
                  <a:t>)</a:t>
                </a:r>
              </a:p>
            </c:rich>
          </c:tx>
          <c:layout>
            <c:manualLayout>
              <c:xMode val="edge"/>
              <c:yMode val="edge"/>
              <c:x val="0.4057522415204895"/>
              <c:y val="0.91315612094379994"/>
            </c:manualLayout>
          </c:layout>
          <c:overlay val="0"/>
        </c:title>
        <c:numFmt formatCode="General" sourceLinked="1"/>
        <c:majorTickMark val="out"/>
        <c:minorTickMark val="none"/>
        <c:tickLblPos val="nextTo"/>
        <c:crossAx val="34102656"/>
        <c:crosses val="autoZero"/>
        <c:crossBetween val="midCat"/>
      </c:valAx>
      <c:valAx>
        <c:axId val="34102656"/>
        <c:scaling>
          <c:orientation val="minMax"/>
        </c:scaling>
        <c:delete val="0"/>
        <c:axPos val="l"/>
        <c:majorGridlines/>
        <c:title>
          <c:tx>
            <c:rich>
              <a:bodyPr rot="-5400000" vert="horz"/>
              <a:lstStyle/>
              <a:p>
                <a:pPr>
                  <a:defRPr/>
                </a:pPr>
                <a:r>
                  <a:rPr lang="fr-FR" sz="1400"/>
                  <a:t>Masse Pu238 (kg)</a:t>
                </a:r>
              </a:p>
            </c:rich>
          </c:tx>
          <c:overlay val="0"/>
        </c:title>
        <c:numFmt formatCode="0.00" sourceLinked="1"/>
        <c:majorTickMark val="out"/>
        <c:minorTickMark val="none"/>
        <c:tickLblPos val="nextTo"/>
        <c:crossAx val="34100736"/>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fr-FR" sz="1800" dirty="0"/>
              <a:t>Quantité total du vecteur Pu en fonction du temps </a:t>
            </a:r>
          </a:p>
        </c:rich>
      </c:tx>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2.2670591060090328E-3"/>
                  <c:y val="8.6658596891259779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flux.xlsm]Eq_de_Bateman_avec_RK1'!$U$2:$U$182</c:f>
              <c:numCache>
                <c:formatCode>0.00</c:formatCode>
                <c:ptCount val="181"/>
                <c:pt idx="0">
                  <c:v>5010.9757967228352</c:v>
                </c:pt>
                <c:pt idx="1">
                  <c:v>5008.3114659343491</c:v>
                </c:pt>
                <c:pt idx="2">
                  <c:v>5005.6036849391667</c:v>
                </c:pt>
                <c:pt idx="3">
                  <c:v>5002.8523191773684</c:v>
                </c:pt>
                <c:pt idx="4">
                  <c:v>5000.057254008645</c:v>
                </c:pt>
                <c:pt idx="5">
                  <c:v>4997.2183939887254</c:v>
                </c:pt>
                <c:pt idx="6">
                  <c:v>4994.3356621682069</c:v>
                </c:pt>
                <c:pt idx="7">
                  <c:v>4991.4089994131764</c:v>
                </c:pt>
                <c:pt idx="8">
                  <c:v>4988.4383637469637</c:v>
                </c:pt>
                <c:pt idx="9">
                  <c:v>4985.4237297123682</c:v>
                </c:pt>
                <c:pt idx="10">
                  <c:v>4982.3650877537966</c:v>
                </c:pt>
                <c:pt idx="11">
                  <c:v>4979.2624436186779</c:v>
                </c:pt>
                <c:pt idx="12">
                  <c:v>4976.115817777616</c:v>
                </c:pt>
                <c:pt idx="13">
                  <c:v>4972.9252448626939</c:v>
                </c:pt>
                <c:pt idx="14">
                  <c:v>4969.6907731234051</c:v>
                </c:pt>
                <c:pt idx="15">
                  <c:v>4966.4124638996836</c:v>
                </c:pt>
                <c:pt idx="16">
                  <c:v>4963.0903911115192</c:v>
                </c:pt>
                <c:pt idx="17">
                  <c:v>4959.7246407646589</c:v>
                </c:pt>
                <c:pt idx="18">
                  <c:v>4956.3153104719277</c:v>
                </c:pt>
                <c:pt idx="19">
                  <c:v>4952.8625089896914</c:v>
                </c:pt>
                <c:pt idx="20">
                  <c:v>4949.3663557690052</c:v>
                </c:pt>
                <c:pt idx="21">
                  <c:v>4945.8269805210139</c:v>
                </c:pt>
                <c:pt idx="22">
                  <c:v>4942.2445227961834</c:v>
                </c:pt>
                <c:pt idx="23">
                  <c:v>4938.6191315769338</c:v>
                </c:pt>
                <c:pt idx="24">
                  <c:v>4934.9509648832818</c:v>
                </c:pt>
                <c:pt idx="25">
                  <c:v>4931.2401893911056</c:v>
                </c:pt>
                <c:pt idx="26">
                  <c:v>4927.4869800626348</c:v>
                </c:pt>
                <c:pt idx="27">
                  <c:v>4923.6915197888202</c:v>
                </c:pt>
                <c:pt idx="28">
                  <c:v>4919.8539990432173</c:v>
                </c:pt>
                <c:pt idx="29">
                  <c:v>4915.9746155470293</c:v>
                </c:pt>
                <c:pt idx="30">
                  <c:v>4912.0535739449806</c:v>
                </c:pt>
                <c:pt idx="31">
                  <c:v>4908.091085491692</c:v>
                </c:pt>
                <c:pt idx="32">
                  <c:v>4904.0873677482514</c:v>
                </c:pt>
                <c:pt idx="33">
                  <c:v>4900.0426442886474</c:v>
                </c:pt>
                <c:pt idx="34">
                  <c:v>4895.9571444157964</c:v>
                </c:pt>
                <c:pt idx="35">
                  <c:v>4891.8311028868438</c:v>
                </c:pt>
                <c:pt idx="36">
                  <c:v>4887.6647596474959</c:v>
                </c:pt>
                <c:pt idx="37">
                  <c:v>4883.4583595750601</c:v>
                </c:pt>
                <c:pt idx="38">
                  <c:v>4879.2121522299722</c:v>
                </c:pt>
                <c:pt idx="39">
                  <c:v>4874.926391615546</c:v>
                </c:pt>
                <c:pt idx="40">
                  <c:v>4870.601335945652</c:v>
                </c:pt>
                <c:pt idx="41">
                  <c:v>4866.2372474201575</c:v>
                </c:pt>
                <c:pt idx="42">
                  <c:v>4861.8343920078269</c:v>
                </c:pt>
                <c:pt idx="43">
                  <c:v>4857.3930392364873</c:v>
                </c:pt>
                <c:pt idx="44">
                  <c:v>4852.9134619902325</c:v>
                </c:pt>
                <c:pt idx="45">
                  <c:v>4848.3959363134491</c:v>
                </c:pt>
                <c:pt idx="46">
                  <c:v>4843.8407412214565</c:v>
                </c:pt>
                <c:pt idx="47">
                  <c:v>4839.2481585175474</c:v>
                </c:pt>
                <c:pt idx="48">
                  <c:v>4834.6184726162619</c:v>
                </c:pt>
                <c:pt idx="49">
                  <c:v>4829.951970372671</c:v>
                </c:pt>
                <c:pt idx="50">
                  <c:v>4825.2489409175023</c:v>
                </c:pt>
                <c:pt idx="51">
                  <c:v>4820.5096754979331</c:v>
                </c:pt>
                <c:pt idx="52">
                  <c:v>4815.7344673238595</c:v>
                </c:pt>
                <c:pt idx="53">
                  <c:v>4810.923611419491</c:v>
                </c:pt>
                <c:pt idx="54">
                  <c:v>4806.0774044800892</c:v>
                </c:pt>
                <c:pt idx="55">
                  <c:v>4801.1961447337126</c:v>
                </c:pt>
                <c:pt idx="56">
                  <c:v>4796.28013180779</c:v>
                </c:pt>
                <c:pt idx="57">
                  <c:v>4791.329666600388</c:v>
                </c:pt>
                <c:pt idx="58">
                  <c:v>4786.3450511560304</c:v>
                </c:pt>
                <c:pt idx="59">
                  <c:v>4781.3265885459114</c:v>
                </c:pt>
                <c:pt idx="60">
                  <c:v>4776.2745827523786</c:v>
                </c:pt>
                <c:pt idx="61">
                  <c:v>4771.1893385575568</c:v>
                </c:pt>
                <c:pt idx="62">
                  <c:v>4766.0711614359752</c:v>
                </c:pt>
                <c:pt idx="63">
                  <c:v>4760.9203574510675</c:v>
                </c:pt>
                <c:pt idx="64">
                  <c:v>4755.7372331554461</c:v>
                </c:pt>
                <c:pt idx="65">
                  <c:v>4750.5220954948072</c:v>
                </c:pt>
                <c:pt idx="66">
                  <c:v>4745.2752517153767</c:v>
                </c:pt>
                <c:pt idx="67">
                  <c:v>4739.9970092747553</c:v>
                </c:pt>
                <c:pt idx="68">
                  <c:v>4734.6876757560985</c:v>
                </c:pt>
                <c:pt idx="69">
                  <c:v>4729.3475587854864</c:v>
                </c:pt>
                <c:pt idx="70">
                  <c:v>4723.9769659523972</c:v>
                </c:pt>
                <c:pt idx="71">
                  <c:v>4718.5762047332128</c:v>
                </c:pt>
                <c:pt idx="72">
                  <c:v>4713.145582417601</c:v>
                </c:pt>
                <c:pt idx="73">
                  <c:v>4707.6854060377555</c:v>
                </c:pt>
                <c:pt idx="74">
                  <c:v>4702.1959823003372</c:v>
                </c:pt>
                <c:pt idx="75">
                  <c:v>4696.6776175210825</c:v>
                </c:pt>
                <c:pt idx="76">
                  <c:v>4691.130617561962</c:v>
                </c:pt>
                <c:pt idx="77">
                  <c:v>4685.5552877708187</c:v>
                </c:pt>
                <c:pt idx="78">
                  <c:v>4679.9519329234081</c:v>
                </c:pt>
                <c:pt idx="79">
                  <c:v>4674.3208571677696</c:v>
                </c:pt>
                <c:pt idx="80">
                  <c:v>4668.662363970825</c:v>
                </c:pt>
                <c:pt idx="81">
                  <c:v>4662.9767560671926</c:v>
                </c:pt>
                <c:pt idx="82">
                  <c:v>4657.2643354100646</c:v>
                </c:pt>
                <c:pt idx="83">
                  <c:v>4651.5254031241566</c:v>
                </c:pt>
                <c:pt idx="84">
                  <c:v>4645.7602594606224</c:v>
                </c:pt>
                <c:pt idx="85">
                  <c:v>4639.9692037538671</c:v>
                </c:pt>
                <c:pt idx="86">
                  <c:v>4634.1525343802195</c:v>
                </c:pt>
                <c:pt idx="87">
                  <c:v>4628.3105487184021</c:v>
                </c:pt>
                <c:pt idx="88">
                  <c:v>4622.4435431117108</c:v>
                </c:pt>
                <c:pt idx="89">
                  <c:v>4616.5518128318763</c:v>
                </c:pt>
                <c:pt idx="90">
                  <c:v>4610.6356520445561</c:v>
                </c:pt>
                <c:pt idx="91">
                  <c:v>4604.695353776372</c:v>
                </c:pt>
                <c:pt idx="92">
                  <c:v>4598.7312098834882</c:v>
                </c:pt>
                <c:pt idx="93">
                  <c:v>4592.743511021622</c:v>
                </c:pt>
                <c:pt idx="94">
                  <c:v>4586.7325466175052</c:v>
                </c:pt>
                <c:pt idx="95">
                  <c:v>4580.698604841692</c:v>
                </c:pt>
                <c:pt idx="96">
                  <c:v>4574.6419725827009</c:v>
                </c:pt>
                <c:pt idx="97">
                  <c:v>4568.5629354224366</c:v>
                </c:pt>
                <c:pt idx="98">
                  <c:v>4562.4617776128453</c:v>
                </c:pt>
                <c:pt idx="99">
                  <c:v>4556.3387820537773</c:v>
                </c:pt>
                <c:pt idx="100">
                  <c:v>4550.1942302719908</c:v>
                </c:pt>
                <c:pt idx="101">
                  <c:v>4544.0284024012899</c:v>
                </c:pt>
                <c:pt idx="102">
                  <c:v>4537.8415771637283</c:v>
                </c:pt>
                <c:pt idx="103">
                  <c:v>4531.6340318518696</c:v>
                </c:pt>
                <c:pt idx="104">
                  <c:v>4525.4060423120445</c:v>
                </c:pt>
                <c:pt idx="105">
                  <c:v>4519.1578829285909</c:v>
                </c:pt>
                <c:pt idx="106">
                  <c:v>4512.8898266090291</c:v>
                </c:pt>
                <c:pt idx="107">
                  <c:v>4506.6021447701505</c:v>
                </c:pt>
                <c:pt idx="108">
                  <c:v>4500.2951073249778</c:v>
                </c:pt>
                <c:pt idx="109">
                  <c:v>4493.9689826705817</c:v>
                </c:pt>
                <c:pt idx="110">
                  <c:v>4487.6240376767028</c:v>
                </c:pt>
                <c:pt idx="111">
                  <c:v>4481.2605376751771</c:v>
                </c:pt>
                <c:pt idx="112">
                  <c:v>4474.8787464501129</c:v>
                </c:pt>
                <c:pt idx="113">
                  <c:v>4468.4789262288123</c:v>
                </c:pt>
                <c:pt idx="114">
                  <c:v>4462.0613376733936</c:v>
                </c:pt>
                <c:pt idx="115">
                  <c:v>4455.6262398731023</c:v>
                </c:pt>
                <c:pt idx="116">
                  <c:v>4449.173890337288</c:v>
                </c:pt>
                <c:pt idx="117">
                  <c:v>4442.7045449890102</c:v>
                </c:pt>
                <c:pt idx="118">
                  <c:v>4436.2184581592655</c:v>
                </c:pt>
                <c:pt idx="119">
                  <c:v>4429.7158825817951</c:v>
                </c:pt>
                <c:pt idx="120">
                  <c:v>4423.1970693884859</c:v>
                </c:pt>
                <c:pt idx="121">
                  <c:v>4416.6622681052968</c:v>
                </c:pt>
                <c:pt idx="122">
                  <c:v>4410.1117266487308</c:v>
                </c:pt>
                <c:pt idx="123">
                  <c:v>4403.545691322819</c:v>
                </c:pt>
                <c:pt idx="124">
                  <c:v>4396.9644068165853</c:v>
                </c:pt>
                <c:pt idx="125">
                  <c:v>4390.3681162019993</c:v>
                </c:pt>
                <c:pt idx="126">
                  <c:v>4383.757060932372</c:v>
                </c:pt>
                <c:pt idx="127">
                  <c:v>4377.1314808412089</c:v>
                </c:pt>
                <c:pt idx="128">
                  <c:v>4370.4916141414633</c:v>
                </c:pt>
                <c:pt idx="129">
                  <c:v>4363.8376974252178</c:v>
                </c:pt>
                <c:pt idx="130">
                  <c:v>4357.1699656637493</c:v>
                </c:pt>
                <c:pt idx="131">
                  <c:v>4350.4886522079642</c:v>
                </c:pt>
                <c:pt idx="132">
                  <c:v>4343.7939887892071</c:v>
                </c:pt>
                <c:pt idx="133">
                  <c:v>4337.0862055204125</c:v>
                </c:pt>
                <c:pt idx="134">
                  <c:v>4330.3655308975895</c:v>
                </c:pt>
                <c:pt idx="135">
                  <c:v>4323.6321918016338</c:v>
                </c:pt>
                <c:pt idx="136">
                  <c:v>4316.8864135004424</c:v>
                </c:pt>
                <c:pt idx="137">
                  <c:v>4310.1284196513261</c:v>
                </c:pt>
                <c:pt idx="138">
                  <c:v>4303.3584323037139</c:v>
                </c:pt>
                <c:pt idx="139">
                  <c:v>4296.5766719021212</c:v>
                </c:pt>
                <c:pt idx="140">
                  <c:v>4289.7833572893815</c:v>
                </c:pt>
                <c:pt idx="141">
                  <c:v>4282.9787057101348</c:v>
                </c:pt>
                <c:pt idx="142">
                  <c:v>4276.1629328145564</c:v>
                </c:pt>
                <c:pt idx="143">
                  <c:v>4269.3362526623077</c:v>
                </c:pt>
                <c:pt idx="144">
                  <c:v>4262.4988777267208</c:v>
                </c:pt>
                <c:pt idx="145">
                  <c:v>4255.6510188991788</c:v>
                </c:pt>
                <c:pt idx="146">
                  <c:v>4248.7928854937145</c:v>
                </c:pt>
                <c:pt idx="147">
                  <c:v>4241.9246852518017</c:v>
                </c:pt>
                <c:pt idx="148">
                  <c:v>4235.0466243473129</c:v>
                </c:pt>
                <c:pt idx="149">
                  <c:v>4228.1589073916703</c:v>
                </c:pt>
                <c:pt idx="150">
                  <c:v>4221.2617374391712</c:v>
                </c:pt>
                <c:pt idx="151">
                  <c:v>4214.355315992455</c:v>
                </c:pt>
                <c:pt idx="152">
                  <c:v>4207.4398430081392</c:v>
                </c:pt>
                <c:pt idx="153">
                  <c:v>4200.5155169025957</c:v>
                </c:pt>
                <c:pt idx="154">
                  <c:v>4193.5825345578696</c:v>
                </c:pt>
                <c:pt idx="155">
                  <c:v>4186.6410913277268</c:v>
                </c:pt>
                <c:pt idx="156">
                  <c:v>4179.6913810438291</c:v>
                </c:pt>
                <c:pt idx="157">
                  <c:v>4172.7335960220353</c:v>
                </c:pt>
                <c:pt idx="158">
                  <c:v>4165.7679270688077</c:v>
                </c:pt>
                <c:pt idx="159">
                  <c:v>4158.794563487726</c:v>
                </c:pt>
                <c:pt idx="160">
                  <c:v>4151.8136930861183</c:v>
                </c:pt>
                <c:pt idx="161">
                  <c:v>4144.8255021817668</c:v>
                </c:pt>
                <c:pt idx="162">
                  <c:v>4137.8301756097244</c:v>
                </c:pt>
                <c:pt idx="163">
                  <c:v>4130.8278967292053</c:v>
                </c:pt>
                <c:pt idx="164">
                  <c:v>4123.8188474305653</c:v>
                </c:pt>
                <c:pt idx="165">
                  <c:v>4116.8032081423526</c:v>
                </c:pt>
                <c:pt idx="166">
                  <c:v>4109.7811578384326</c:v>
                </c:pt>
                <c:pt idx="167">
                  <c:v>4102.7528740451835</c:v>
                </c:pt>
                <c:pt idx="168">
                  <c:v>4095.7185328487567</c:v>
                </c:pt>
                <c:pt idx="169">
                  <c:v>4088.6783089023829</c:v>
                </c:pt>
                <c:pt idx="170">
                  <c:v>4081.6323754337532</c:v>
                </c:pt>
                <c:pt idx="171">
                  <c:v>4074.5809042524365</c:v>
                </c:pt>
                <c:pt idx="172">
                  <c:v>4067.5240657573522</c:v>
                </c:pt>
                <c:pt idx="173">
                  <c:v>4060.462028944286</c:v>
                </c:pt>
                <c:pt idx="174">
                  <c:v>4053.3949614134426</c:v>
                </c:pt>
                <c:pt idx="175">
                  <c:v>4046.3230293770425</c:v>
                </c:pt>
                <c:pt idx="176">
                  <c:v>4039.2463976669428</c:v>
                </c:pt>
                <c:pt idx="177">
                  <c:v>4032.165229742307</c:v>
                </c:pt>
                <c:pt idx="178">
                  <c:v>4025.0796876972763</c:v>
                </c:pt>
                <c:pt idx="179">
                  <c:v>4017.9899322686942</c:v>
                </c:pt>
                <c:pt idx="180">
                  <c:v>4010.8961228438347</c:v>
                </c:pt>
              </c:numCache>
            </c:numRef>
          </c:yVal>
          <c:smooth val="0"/>
        </c:ser>
        <c:dLbls>
          <c:showLegendKey val="0"/>
          <c:showVal val="0"/>
          <c:showCatName val="0"/>
          <c:showSerName val="0"/>
          <c:showPercent val="0"/>
          <c:showBubbleSize val="0"/>
        </c:dLbls>
        <c:axId val="34137216"/>
        <c:axId val="34139136"/>
      </c:scatterChart>
      <c:valAx>
        <c:axId val="34137216"/>
        <c:scaling>
          <c:orientation val="minMax"/>
        </c:scaling>
        <c:delete val="0"/>
        <c:axPos val="b"/>
        <c:title>
          <c:tx>
            <c:rich>
              <a:bodyPr/>
              <a:lstStyle/>
              <a:p>
                <a:pPr>
                  <a:defRPr sz="1400"/>
                </a:pPr>
                <a:r>
                  <a:rPr lang="fr-FR" sz="1400" dirty="0" smtClean="0"/>
                  <a:t>Temps (y</a:t>
                </a:r>
                <a:r>
                  <a:rPr lang="fr-FR" sz="1400" dirty="0"/>
                  <a:t>)</a:t>
                </a:r>
              </a:p>
            </c:rich>
          </c:tx>
          <c:overlay val="0"/>
        </c:title>
        <c:numFmt formatCode="General" sourceLinked="1"/>
        <c:majorTickMark val="out"/>
        <c:minorTickMark val="none"/>
        <c:tickLblPos val="nextTo"/>
        <c:crossAx val="34139136"/>
        <c:crosses val="autoZero"/>
        <c:crossBetween val="midCat"/>
      </c:valAx>
      <c:valAx>
        <c:axId val="34139136"/>
        <c:scaling>
          <c:orientation val="minMax"/>
        </c:scaling>
        <c:delete val="0"/>
        <c:axPos val="l"/>
        <c:majorGridlines/>
        <c:title>
          <c:tx>
            <c:rich>
              <a:bodyPr rot="-5400000" vert="horz"/>
              <a:lstStyle/>
              <a:p>
                <a:pPr>
                  <a:defRPr sz="1800"/>
                </a:pPr>
                <a:r>
                  <a:rPr lang="fr-FR" sz="1400" dirty="0"/>
                  <a:t>Masse vecteur Pu (kg)</a:t>
                </a:r>
              </a:p>
            </c:rich>
          </c:tx>
          <c:overlay val="0"/>
        </c:title>
        <c:numFmt formatCode="0.00" sourceLinked="1"/>
        <c:majorTickMark val="out"/>
        <c:minorTickMark val="none"/>
        <c:tickLblPos val="nextTo"/>
        <c:crossAx val="34137216"/>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85902093137882E-2"/>
          <c:y val="2.5777857997809028E-2"/>
          <c:w val="0.88623847647295129"/>
          <c:h val="0.82203021382078423"/>
        </c:manualLayout>
      </c:layout>
      <c:areaChart>
        <c:grouping val="percentStacked"/>
        <c:varyColors val="0"/>
        <c:ser>
          <c:idx val="0"/>
          <c:order val="0"/>
          <c:tx>
            <c:strRef>
              <c:f>'[Eq de bateman avec flux.xlsm]Eq_de_Bateman_avec_RK1'!$I$1</c:f>
              <c:strCache>
                <c:ptCount val="1"/>
                <c:pt idx="0">
                  <c:v>N(Pu238)</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flux.xlsm]Eq_de_Bateman_avec_RK1'!$I$2:$I$182</c:f>
              <c:numCache>
                <c:formatCode>0.00</c:formatCode>
                <c:ptCount val="181"/>
                <c:pt idx="0">
                  <c:v>19.041708027546772</c:v>
                </c:pt>
                <c:pt idx="1">
                  <c:v>18.750445451453256</c:v>
                </c:pt>
                <c:pt idx="2">
                  <c:v>18.463638037055841</c:v>
                </c:pt>
                <c:pt idx="3">
                  <c:v>18.181217638058474</c:v>
                </c:pt>
                <c:pt idx="4">
                  <c:v>17.903117150533038</c:v>
                </c:pt>
                <c:pt idx="5">
                  <c:v>17.629270496975245</c:v>
                </c:pt>
                <c:pt idx="6">
                  <c:v>17.35961261060443</c:v>
                </c:pt>
                <c:pt idx="7">
                  <c:v>17.094079419903494</c:v>
                </c:pt>
                <c:pt idx="8">
                  <c:v>16.832607833395311</c:v>
                </c:pt>
                <c:pt idx="9">
                  <c:v>16.575135724652014</c:v>
                </c:pt>
                <c:pt idx="10">
                  <c:v>16.32160191753357</c:v>
                </c:pt>
                <c:pt idx="11">
                  <c:v>16.071946171652137</c:v>
                </c:pt>
                <c:pt idx="12">
                  <c:v>15.826109168058776</c:v>
                </c:pt>
                <c:pt idx="13">
                  <c:v>15.584032495149099</c:v>
                </c:pt>
                <c:pt idx="14">
                  <c:v>15.345658634784485</c:v>
                </c:pt>
                <c:pt idx="15">
                  <c:v>15.110930948625604</c:v>
                </c:pt>
                <c:pt idx="16">
                  <c:v>14.879793664674983</c:v>
                </c:pt>
                <c:pt idx="17">
                  <c:v>14.652191864025403</c:v>
                </c:pt>
                <c:pt idx="18">
                  <c:v>14.428071467811014</c:v>
                </c:pt>
                <c:pt idx="19">
                  <c:v>14.20737922435803</c:v>
                </c:pt>
                <c:pt idx="20">
                  <c:v>13.990062696531973</c:v>
                </c:pt>
                <c:pt idx="21">
                  <c:v>13.776070249278455</c:v>
                </c:pt>
                <c:pt idx="22">
                  <c:v>13.565351037354532</c:v>
                </c:pt>
                <c:pt idx="23">
                  <c:v>13.357854993247727</c:v>
                </c:pt>
                <c:pt idx="24">
                  <c:v>13.15353281527984</c:v>
                </c:pt>
                <c:pt idx="25">
                  <c:v>12.952335955892716</c:v>
                </c:pt>
                <c:pt idx="26">
                  <c:v>12.754216610113208</c:v>
                </c:pt>
                <c:pt idx="27">
                  <c:v>12.559127704194568</c:v>
                </c:pt>
                <c:pt idx="28">
                  <c:v>12.367022884431588</c:v>
                </c:pt>
                <c:pt idx="29">
                  <c:v>12.177856506146821</c:v>
                </c:pt>
                <c:pt idx="30">
                  <c:v>11.991583622845265</c:v>
                </c:pt>
                <c:pt idx="31">
                  <c:v>11.80815997553495</c:v>
                </c:pt>
                <c:pt idx="32">
                  <c:v>11.627541982210865</c:v>
                </c:pt>
                <c:pt idx="33">
                  <c:v>11.449686727499738</c:v>
                </c:pt>
                <c:pt idx="34">
                  <c:v>11.274551952463229</c:v>
                </c:pt>
                <c:pt idx="35">
                  <c:v>11.102096044557069</c:v>
                </c:pt>
                <c:pt idx="36">
                  <c:v>10.932278027743799</c:v>
                </c:pt>
                <c:pt idx="37">
                  <c:v>10.765057552756744</c:v>
                </c:pt>
                <c:pt idx="38">
                  <c:v>10.600394887512904</c:v>
                </c:pt>
                <c:pt idx="39">
                  <c:v>10.438250907672492</c:v>
                </c:pt>
                <c:pt idx="40">
                  <c:v>10.27858708734288</c:v>
                </c:pt>
                <c:pt idx="41">
                  <c:v>10.121365489924724</c:v>
                </c:pt>
                <c:pt idx="42">
                  <c:v>9.9665487590981208</c:v>
                </c:pt>
                <c:pt idx="43">
                  <c:v>9.814100109946633</c:v>
                </c:pt>
                <c:pt idx="44">
                  <c:v>9.6639833202170831</c:v>
                </c:pt>
                <c:pt idx="45">
                  <c:v>9.5161627217130409</c:v>
                </c:pt>
                <c:pt idx="46">
                  <c:v>9.3706031918199493</c:v>
                </c:pt>
                <c:pt idx="47">
                  <c:v>9.2272701451598902</c:v>
                </c:pt>
                <c:pt idx="48">
                  <c:v>9.0861295253739929</c:v>
                </c:pt>
                <c:pt idx="49">
                  <c:v>8.947147797030544</c:v>
                </c:pt>
                <c:pt idx="50">
                  <c:v>8.8102919376568671</c:v>
                </c:pt>
                <c:pt idx="51">
                  <c:v>8.6755294298930892</c:v>
                </c:pt>
                <c:pt idx="52">
                  <c:v>8.5428282537659115</c:v>
                </c:pt>
                <c:pt idx="53">
                  <c:v>8.4121568790805767</c:v>
                </c:pt>
                <c:pt idx="54">
                  <c:v>8.2834842579291923</c:v>
                </c:pt>
                <c:pt idx="55">
                  <c:v>8.1567798173136641</c:v>
                </c:pt>
                <c:pt idx="56">
                  <c:v>8.0320134518814523</c:v>
                </c:pt>
                <c:pt idx="57">
                  <c:v>7.9091555167724579</c:v>
                </c:pt>
                <c:pt idx="58">
                  <c:v>7.788176820575309</c:v>
                </c:pt>
                <c:pt idx="59">
                  <c:v>7.6690486183913995</c:v>
                </c:pt>
                <c:pt idx="60">
                  <c:v>7.5517426050050114</c:v>
                </c:pt>
                <c:pt idx="61">
                  <c:v>7.4362309081579143</c:v>
                </c:pt>
                <c:pt idx="62">
                  <c:v>7.3224860819268329</c:v>
                </c:pt>
                <c:pt idx="63">
                  <c:v>7.2104811002022133</c:v>
                </c:pt>
                <c:pt idx="64">
                  <c:v>7.1001893502667395</c:v>
                </c:pt>
                <c:pt idx="65">
                  <c:v>6.9915846264720711</c:v>
                </c:pt>
                <c:pt idx="66">
                  <c:v>6.8846411240123064</c:v>
                </c:pt>
                <c:pt idx="67">
                  <c:v>6.7793334327926802</c:v>
                </c:pt>
                <c:pt idx="68">
                  <c:v>6.6756365313920512</c:v>
                </c:pt>
                <c:pt idx="69">
                  <c:v>6.5735257811177368</c:v>
                </c:pt>
                <c:pt idx="70">
                  <c:v>6.4729769201512894</c:v>
                </c:pt>
                <c:pt idx="71">
                  <c:v>6.3739660577838118</c:v>
                </c:pt>
                <c:pt idx="72">
                  <c:v>6.2764696687394554</c:v>
                </c:pt>
                <c:pt idx="73">
                  <c:v>6.180464587585746</c:v>
                </c:pt>
                <c:pt idx="74">
                  <c:v>6.0859280032294061</c:v>
                </c:pt>
                <c:pt idx="75">
                  <c:v>5.9928374534963718</c:v>
                </c:pt>
                <c:pt idx="76">
                  <c:v>5.9011708197947135</c:v>
                </c:pt>
                <c:pt idx="77">
                  <c:v>5.8109063218591928</c:v>
                </c:pt>
                <c:pt idx="78">
                  <c:v>5.7220225125762054</c:v>
                </c:pt>
                <c:pt idx="79">
                  <c:v>5.6344982728878845</c:v>
                </c:pt>
                <c:pt idx="80">
                  <c:v>5.5483128067741481</c:v>
                </c:pt>
                <c:pt idx="81">
                  <c:v>5.4634456363115058</c:v>
                </c:pt>
                <c:pt idx="82">
                  <c:v>5.3798765968074385</c:v>
                </c:pt>
                <c:pt idx="83">
                  <c:v>5.2975858320092124</c:v>
                </c:pt>
                <c:pt idx="84">
                  <c:v>5.2165537893859701</c:v>
                </c:pt>
                <c:pt idx="85">
                  <c:v>5.1367612154829922</c:v>
                </c:pt>
                <c:pt idx="86">
                  <c:v>5.0581891513470216</c:v>
                </c:pt>
                <c:pt idx="87">
                  <c:v>4.9808189280215558</c:v>
                </c:pt>
                <c:pt idx="88">
                  <c:v>4.9046321621110502</c:v>
                </c:pt>
                <c:pt idx="89">
                  <c:v>4.8296107514129671</c:v>
                </c:pt>
                <c:pt idx="90">
                  <c:v>4.755736870616639</c:v>
                </c:pt>
                <c:pt idx="91">
                  <c:v>4.6829929670679205</c:v>
                </c:pt>
                <c:pt idx="92">
                  <c:v>4.6113617565986278</c:v>
                </c:pt>
                <c:pt idx="93">
                  <c:v>4.5408262194197668</c:v>
                </c:pt>
                <c:pt idx="94">
                  <c:v>4.4713695960775812</c:v>
                </c:pt>
                <c:pt idx="95">
                  <c:v>4.4029753834714569</c:v>
                </c:pt>
                <c:pt idx="96">
                  <c:v>4.3356273309327342</c:v>
                </c:pt>
                <c:pt idx="97">
                  <c:v>4.2693094363635034</c:v>
                </c:pt>
                <c:pt idx="98">
                  <c:v>4.2040059424344562</c:v>
                </c:pt>
                <c:pt idx="99">
                  <c:v>4.1397013328408985</c:v>
                </c:pt>
                <c:pt idx="100">
                  <c:v>4.0763803286160298</c:v>
                </c:pt>
                <c:pt idx="101">
                  <c:v>4.0140278845006163</c:v>
                </c:pt>
                <c:pt idx="102">
                  <c:v>3.9526291853681901</c:v>
                </c:pt>
                <c:pt idx="103">
                  <c:v>3.8921696427049328</c:v>
                </c:pt>
                <c:pt idx="104">
                  <c:v>3.8326348911434014</c:v>
                </c:pt>
                <c:pt idx="105">
                  <c:v>3.7740107850492732</c:v>
                </c:pt>
                <c:pt idx="106">
                  <c:v>3.7162833951603012</c:v>
                </c:pt>
                <c:pt idx="107">
                  <c:v>3.6594390052766803</c:v>
                </c:pt>
                <c:pt idx="108">
                  <c:v>3.603464109002037</c:v>
                </c:pt>
                <c:pt idx="109">
                  <c:v>3.5483454065342692</c:v>
                </c:pt>
                <c:pt idx="110">
                  <c:v>3.4940698015054741</c:v>
                </c:pt>
                <c:pt idx="111">
                  <c:v>3.4406243978702125</c:v>
                </c:pt>
                <c:pt idx="112">
                  <c:v>3.3879964968413683</c:v>
                </c:pt>
                <c:pt idx="113">
                  <c:v>3.3361735938728811</c:v>
                </c:pt>
                <c:pt idx="114">
                  <c:v>3.285143375688627</c:v>
                </c:pt>
                <c:pt idx="115">
                  <c:v>3.2348937173567482</c:v>
                </c:pt>
                <c:pt idx="116">
                  <c:v>3.1854126794087336</c:v>
                </c:pt>
                <c:pt idx="117">
                  <c:v>3.1366885050025646</c:v>
                </c:pt>
                <c:pt idx="118">
                  <c:v>3.088709617129255</c:v>
                </c:pt>
                <c:pt idx="119">
                  <c:v>3.041464615862119</c:v>
                </c:pt>
                <c:pt idx="120">
                  <c:v>2.9949422756481145</c:v>
                </c:pt>
                <c:pt idx="121">
                  <c:v>2.9491315426406182</c:v>
                </c:pt>
                <c:pt idx="122">
                  <c:v>2.9040215320729992</c:v>
                </c:pt>
                <c:pt idx="123">
                  <c:v>2.8596015256723657</c:v>
                </c:pt>
                <c:pt idx="124">
                  <c:v>2.8158609691128715</c:v>
                </c:pt>
                <c:pt idx="125">
                  <c:v>2.7727894695079769</c:v>
                </c:pt>
                <c:pt idx="126">
                  <c:v>2.7303767929410672</c:v>
                </c:pt>
                <c:pt idx="127">
                  <c:v>2.6886128620338448</c:v>
                </c:pt>
                <c:pt idx="128">
                  <c:v>2.6474877535519128</c:v>
                </c:pt>
                <c:pt idx="129">
                  <c:v>2.6069916960469857</c:v>
                </c:pt>
                <c:pt idx="130">
                  <c:v>2.5671150675351644</c:v>
                </c:pt>
                <c:pt idx="131">
                  <c:v>2.5278483932107236</c:v>
                </c:pt>
                <c:pt idx="132">
                  <c:v>2.4891823431948699</c:v>
                </c:pt>
                <c:pt idx="133">
                  <c:v>2.4511077303189346</c:v>
                </c:pt>
                <c:pt idx="134">
                  <c:v>2.4136155079414761</c:v>
                </c:pt>
                <c:pt idx="135">
                  <c:v>2.3766967677987694</c:v>
                </c:pt>
                <c:pt idx="136">
                  <c:v>2.3403427378881769</c:v>
                </c:pt>
                <c:pt idx="137">
                  <c:v>2.3045447803838952</c:v>
                </c:pt>
                <c:pt idx="138">
                  <c:v>2.2692943895845801</c:v>
                </c:pt>
                <c:pt idx="139">
                  <c:v>2.2345831898923683</c:v>
                </c:pt>
                <c:pt idx="140">
                  <c:v>2.2004029338228097</c:v>
                </c:pt>
                <c:pt idx="141">
                  <c:v>2.1667455000452405</c:v>
                </c:pt>
                <c:pt idx="142">
                  <c:v>2.1336028914531311</c:v>
                </c:pt>
                <c:pt idx="143">
                  <c:v>2.1009672332639493</c:v>
                </c:pt>
                <c:pt idx="144">
                  <c:v>2.0688307711480891</c:v>
                </c:pt>
                <c:pt idx="145">
                  <c:v>2.0371858693864189</c:v>
                </c:pt>
                <c:pt idx="146">
                  <c:v>2.0060250090560108</c:v>
                </c:pt>
                <c:pt idx="147">
                  <c:v>1.9753407862436234</c:v>
                </c:pt>
                <c:pt idx="148">
                  <c:v>1.9451259102865095</c:v>
                </c:pt>
                <c:pt idx="149">
                  <c:v>1.9153732020401326</c:v>
                </c:pt>
                <c:pt idx="150">
                  <c:v>1.8860755921723813</c:v>
                </c:pt>
                <c:pt idx="151">
                  <c:v>1.8572261194838746</c:v>
                </c:pt>
                <c:pt idx="152">
                  <c:v>1.8288179292539601</c:v>
                </c:pt>
                <c:pt idx="153">
                  <c:v>1.8008442716120125</c:v>
                </c:pt>
                <c:pt idx="154">
                  <c:v>1.7732984999336439</c:v>
                </c:pt>
                <c:pt idx="155">
                  <c:v>1.7461740692614454</c:v>
                </c:pt>
                <c:pt idx="156">
                  <c:v>1.7194645347498867</c:v>
                </c:pt>
                <c:pt idx="157">
                  <c:v>1.6931635501340012</c:v>
                </c:pt>
                <c:pt idx="158">
                  <c:v>1.6672648662214948</c:v>
                </c:pt>
                <c:pt idx="159">
                  <c:v>1.6417623294079184</c:v>
                </c:pt>
                <c:pt idx="160">
                  <c:v>1.6166498802145544</c:v>
                </c:pt>
                <c:pt idx="161">
                  <c:v>1.5919215518486651</c:v>
                </c:pt>
                <c:pt idx="162">
                  <c:v>1.5675714687857665</c:v>
                </c:pt>
                <c:pt idx="163">
                  <c:v>1.5435938453735845</c:v>
                </c:pt>
                <c:pt idx="164">
                  <c:v>1.5199829844573682</c:v>
                </c:pt>
                <c:pt idx="165">
                  <c:v>1.4967332760262282</c:v>
                </c:pt>
                <c:pt idx="166">
                  <c:v>1.4738391958801811</c:v>
                </c:pt>
                <c:pt idx="167">
                  <c:v>1.4512953043175836</c:v>
                </c:pt>
                <c:pt idx="168">
                  <c:v>1.4290962448426432</c:v>
                </c:pt>
                <c:pt idx="169">
                  <c:v>1.4072367428926984</c:v>
                </c:pt>
                <c:pt idx="170">
                  <c:v>1.3857116045849673</c:v>
                </c:pt>
                <c:pt idx="171">
                  <c:v>1.3645157154824656</c:v>
                </c:pt>
                <c:pt idx="172">
                  <c:v>1.3436440393788009</c:v>
                </c:pt>
                <c:pt idx="173">
                  <c:v>1.323091617101555</c:v>
                </c:pt>
                <c:pt idx="174">
                  <c:v>1.3028535653339699</c:v>
                </c:pt>
                <c:pt idx="175">
                  <c:v>1.2829250754546573</c:v>
                </c:pt>
                <c:pt idx="176">
                  <c:v>1.2633014123950557</c:v>
                </c:pt>
                <c:pt idx="177">
                  <c:v>1.2439779135143638</c:v>
                </c:pt>
                <c:pt idx="178">
                  <c:v>1.2249499874916838</c:v>
                </c:pt>
                <c:pt idx="179">
                  <c:v>1.2062131132351095</c:v>
                </c:pt>
                <c:pt idx="180">
                  <c:v>1.1877628388075008</c:v>
                </c:pt>
              </c:numCache>
            </c:numRef>
          </c:val>
        </c:ser>
        <c:ser>
          <c:idx val="1"/>
          <c:order val="1"/>
          <c:tx>
            <c:strRef>
              <c:f>'[Eq de bateman avec flux.xlsm]Eq_de_Bateman_avec_RK1'!$K$1</c:f>
              <c:strCache>
                <c:ptCount val="1"/>
                <c:pt idx="0">
                  <c:v>N(Pu239)</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flux.xlsm]Eq_de_Bateman_avec_RK1'!$K$2:$K$182</c:f>
              <c:numCache>
                <c:formatCode>0.00</c:formatCode>
                <c:ptCount val="181"/>
                <c:pt idx="0">
                  <c:v>3461.5820803761339</c:v>
                </c:pt>
                <c:pt idx="1">
                  <c:v>3456.2096630413403</c:v>
                </c:pt>
                <c:pt idx="2">
                  <c:v>3450.7823416090964</c:v>
                </c:pt>
                <c:pt idx="3">
                  <c:v>3445.3015491823753</c:v>
                </c:pt>
                <c:pt idx="4">
                  <c:v>3439.7686910504649</c:v>
                </c:pt>
                <c:pt idx="5">
                  <c:v>3434.1851452100532</c:v>
                </c:pt>
                <c:pt idx="6">
                  <c:v>3428.5522628766116</c:v>
                </c:pt>
                <c:pt idx="7">
                  <c:v>3422.8713689862557</c:v>
                </c:pt>
                <c:pt idx="8">
                  <c:v>3417.1437626882571</c:v>
                </c:pt>
                <c:pt idx="9">
                  <c:v>3411.3707178283858</c:v>
                </c:pt>
                <c:pt idx="10">
                  <c:v>3405.5534834232494</c:v>
                </c:pt>
                <c:pt idx="11">
                  <c:v>3399.6932841257981</c:v>
                </c:pt>
                <c:pt idx="12">
                  <c:v>3393.7913206821572</c:v>
                </c:pt>
                <c:pt idx="13">
                  <c:v>3387.8487703799547</c:v>
                </c:pt>
                <c:pt idx="14">
                  <c:v>3381.8667874882931</c:v>
                </c:pt>
                <c:pt idx="15">
                  <c:v>3375.8465036895295</c:v>
                </c:pt>
                <c:pt idx="16">
                  <c:v>3369.7890285030103</c:v>
                </c:pt>
                <c:pt idx="17">
                  <c:v>3363.695449700911</c:v>
                </c:pt>
                <c:pt idx="18">
                  <c:v>3357.5668337163315</c:v>
                </c:pt>
                <c:pt idx="19">
                  <c:v>3351.4042260437868</c:v>
                </c:pt>
                <c:pt idx="20">
                  <c:v>3345.2086516322356</c:v>
                </c:pt>
                <c:pt idx="21">
                  <c:v>3338.981115270788</c:v>
                </c:pt>
                <c:pt idx="22">
                  <c:v>3332.7226019672235</c:v>
                </c:pt>
                <c:pt idx="23">
                  <c:v>3326.4340773194576</c:v>
                </c:pt>
                <c:pt idx="24">
                  <c:v>3320.1164878800864</c:v>
                </c:pt>
                <c:pt idx="25">
                  <c:v>3313.7707615141376</c:v>
                </c:pt>
                <c:pt idx="26">
                  <c:v>3307.3978077501538</c:v>
                </c:pt>
                <c:pt idx="27">
                  <c:v>3300.9985181247334</c:v>
                </c:pt>
                <c:pt idx="28">
                  <c:v>3294.5737665206511</c:v>
                </c:pt>
                <c:pt idx="29">
                  <c:v>3288.1244094986737</c:v>
                </c:pt>
                <c:pt idx="30">
                  <c:v>3281.6512866231951</c:v>
                </c:pt>
                <c:pt idx="31">
                  <c:v>3275.1552207817972</c:v>
                </c:pt>
                <c:pt idx="32">
                  <c:v>3268.6370184988568</c:v>
                </c:pt>
                <c:pt idx="33">
                  <c:v>3262.0974702433068</c:v>
                </c:pt>
                <c:pt idx="34">
                  <c:v>3255.5373507306576</c:v>
                </c:pt>
                <c:pt idx="35">
                  <c:v>3248.95741921939</c:v>
                </c:pt>
                <c:pt idx="36">
                  <c:v>3242.3584198018202</c:v>
                </c:pt>
                <c:pt idx="37">
                  <c:v>3235.7410816895444</c:v>
                </c:pt>
                <c:pt idx="38">
                  <c:v>3229.1061194935592</c:v>
                </c:pt>
                <c:pt idx="39">
                  <c:v>3222.4542334991579</c:v>
                </c:pt>
                <c:pt idx="40">
                  <c:v>3215.7861099357037</c:v>
                </c:pt>
                <c:pt idx="41">
                  <c:v>3209.1024212413695</c:v>
                </c:pt>
                <c:pt idx="42">
                  <c:v>3202.4038263229404</c:v>
                </c:pt>
                <c:pt idx="43">
                  <c:v>3195.6909708107737</c:v>
                </c:pt>
                <c:pt idx="44">
                  <c:v>3188.9644873090006</c:v>
                </c:pt>
                <c:pt idx="45">
                  <c:v>3182.2249956410624</c:v>
                </c:pt>
                <c:pt idx="46">
                  <c:v>3175.4731030906673</c:v>
                </c:pt>
                <c:pt idx="47">
                  <c:v>3168.7094046382513</c:v>
                </c:pt>
                <c:pt idx="48">
                  <c:v>3161.9344831930289</c:v>
                </c:pt>
                <c:pt idx="49">
                  <c:v>3155.1489098207144</c:v>
                </c:pt>
                <c:pt idx="50">
                  <c:v>3148.3532439669953</c:v>
                </c:pt>
                <c:pt idx="51">
                  <c:v>3141.5480336768351</c:v>
                </c:pt>
                <c:pt idx="52">
                  <c:v>3134.733815809685</c:v>
                </c:pt>
                <c:pt idx="53">
                  <c:v>3127.9111162506802</c:v>
                </c:pt>
                <c:pt idx="54">
                  <c:v>3121.0804501178945</c:v>
                </c:pt>
                <c:pt idx="55">
                  <c:v>3114.2423219657271</c:v>
                </c:pt>
                <c:pt idx="56">
                  <c:v>3107.397225984495</c:v>
                </c:pt>
                <c:pt idx="57">
                  <c:v>3100.5456461962981</c:v>
                </c:pt>
                <c:pt idx="58">
                  <c:v>3093.6880566472314</c:v>
                </c:pt>
                <c:pt idx="59">
                  <c:v>3086.8249215960068</c:v>
                </c:pt>
                <c:pt idx="60">
                  <c:v>3079.9566956990561</c:v>
                </c:pt>
                <c:pt idx="61">
                  <c:v>3073.0838241921761</c:v>
                </c:pt>
                <c:pt idx="62">
                  <c:v>3066.2067430687857</c:v>
                </c:pt>
                <c:pt idx="63">
                  <c:v>3059.3258792548527</c:v>
                </c:pt>
                <c:pt idx="64">
                  <c:v>3052.4416507805549</c:v>
                </c:pt>
                <c:pt idx="65">
                  <c:v>3045.5544669487367</c:v>
                </c:pt>
                <c:pt idx="66">
                  <c:v>3038.6647285002196</c:v>
                </c:pt>
                <c:pt idx="67">
                  <c:v>3031.7728277760257</c:v>
                </c:pt>
                <c:pt idx="68">
                  <c:v>3024.8791488765714</c:v>
                </c:pt>
                <c:pt idx="69">
                  <c:v>3017.9840678178884</c:v>
                </c:pt>
                <c:pt idx="70">
                  <c:v>3011.0879526849267</c:v>
                </c:pt>
                <c:pt idx="71">
                  <c:v>3004.1911637819931</c:v>
                </c:pt>
                <c:pt idx="72">
                  <c:v>2997.2940537803815</c:v>
                </c:pt>
                <c:pt idx="73">
                  <c:v>2990.3969678632434</c:v>
                </c:pt>
                <c:pt idx="74">
                  <c:v>2983.5002438677525</c:v>
                </c:pt>
                <c:pt idx="75">
                  <c:v>2976.6042124246133</c:v>
                </c:pt>
                <c:pt idx="76">
                  <c:v>2969.7091970949637</c:v>
                </c:pt>
                <c:pt idx="77">
                  <c:v>2962.8155145047172</c:v>
                </c:pt>
                <c:pt idx="78">
                  <c:v>2955.9234744763962</c:v>
                </c:pt>
                <c:pt idx="79">
                  <c:v>2949.033380158503</c:v>
                </c:pt>
                <c:pt idx="80">
                  <c:v>2942.1455281524682</c:v>
                </c:pt>
                <c:pt idx="81">
                  <c:v>2935.2602086372317</c:v>
                </c:pt>
                <c:pt idx="82">
                  <c:v>2928.3777054914913</c:v>
                </c:pt>
                <c:pt idx="83">
                  <c:v>2921.4982964136666</c:v>
                </c:pt>
                <c:pt idx="84">
                  <c:v>2914.6222530396217</c:v>
                </c:pt>
                <c:pt idx="85">
                  <c:v>2907.7498410581848</c:v>
                </c:pt>
                <c:pt idx="86">
                  <c:v>2900.8813203245086</c:v>
                </c:pt>
                <c:pt idx="87">
                  <c:v>2894.0169449713126</c:v>
                </c:pt>
                <c:pt idx="88">
                  <c:v>2887.1569635180417</c:v>
                </c:pt>
                <c:pt idx="89">
                  <c:v>2880.3016189779864</c:v>
                </c:pt>
                <c:pt idx="90">
                  <c:v>2873.4511489633965</c:v>
                </c:pt>
                <c:pt idx="91">
                  <c:v>2866.6057857886317</c:v>
                </c:pt>
                <c:pt idx="92">
                  <c:v>2859.7657565713812</c:v>
                </c:pt>
                <c:pt idx="93">
                  <c:v>2852.9312833319877</c:v>
                </c:pt>
                <c:pt idx="94">
                  <c:v>2846.1025830909171</c:v>
                </c:pt>
                <c:pt idx="95">
                  <c:v>2839.2798679644006</c:v>
                </c:pt>
                <c:pt idx="96">
                  <c:v>2832.4633452582893</c:v>
                </c:pt>
                <c:pt idx="97">
                  <c:v>2825.6532175601519</c:v>
                </c:pt>
                <c:pt idx="98">
                  <c:v>2818.8496828296484</c:v>
                </c:pt>
                <c:pt idx="99">
                  <c:v>2812.0529344872111</c:v>
                </c:pt>
                <c:pt idx="100">
                  <c:v>2805.2631615010691</c:v>
                </c:pt>
                <c:pt idx="101">
                  <c:v>2798.4805484726394</c:v>
                </c:pt>
                <c:pt idx="102">
                  <c:v>2791.705275720321</c:v>
                </c:pt>
                <c:pt idx="103">
                  <c:v>2784.9375193617216</c:v>
                </c:pt>
                <c:pt idx="104">
                  <c:v>2778.1774513943424</c:v>
                </c:pt>
                <c:pt idx="105">
                  <c:v>2771.4252397747514</c:v>
                </c:pt>
                <c:pt idx="106">
                  <c:v>2764.6810484962766</c:v>
                </c:pt>
                <c:pt idx="107">
                  <c:v>2757.9450376652412</c:v>
                </c:pt>
                <c:pt idx="108">
                  <c:v>2751.2173635757717</c:v>
                </c:pt>
                <c:pt idx="109">
                  <c:v>2744.4981787832048</c:v>
                </c:pt>
                <c:pt idx="110">
                  <c:v>2737.7876321761191</c:v>
                </c:pt>
                <c:pt idx="111">
                  <c:v>2731.085869047015</c:v>
                </c:pt>
                <c:pt idx="112">
                  <c:v>2724.3930311616728</c:v>
                </c:pt>
                <c:pt idx="113">
                  <c:v>2717.7092568272092</c:v>
                </c:pt>
                <c:pt idx="114">
                  <c:v>2711.0346809588586</c:v>
                </c:pt>
                <c:pt idx="115">
                  <c:v>2704.3694351455019</c:v>
                </c:pt>
                <c:pt idx="116">
                  <c:v>2697.7136477139684</c:v>
                </c:pt>
                <c:pt idx="117">
                  <c:v>2691.0674437921289</c:v>
                </c:pt>
                <c:pt idx="118">
                  <c:v>2684.4309453708102</c:v>
                </c:pt>
                <c:pt idx="119">
                  <c:v>2677.8042713645441</c:v>
                </c:pt>
                <c:pt idx="120">
                  <c:v>2671.1875376711791</c:v>
                </c:pt>
                <c:pt idx="121">
                  <c:v>2664.580857230374</c:v>
                </c:pt>
                <c:pt idx="122">
                  <c:v>2657.9843400809932</c:v>
                </c:pt>
                <c:pt idx="123">
                  <c:v>2651.398093417426</c:v>
                </c:pt>
                <c:pt idx="124">
                  <c:v>2644.8222216448476</c:v>
                </c:pt>
                <c:pt idx="125">
                  <c:v>2638.2568264334454</c:v>
                </c:pt>
                <c:pt idx="126">
                  <c:v>2631.7020067716257</c:v>
                </c:pt>
                <c:pt idx="127">
                  <c:v>2625.1578590182216</c:v>
                </c:pt>
                <c:pt idx="128">
                  <c:v>2618.624476953722</c:v>
                </c:pt>
                <c:pt idx="129">
                  <c:v>2612.101951830537</c:v>
                </c:pt>
                <c:pt idx="130">
                  <c:v>2605.5903724223208</c:v>
                </c:pt>
                <c:pt idx="131">
                  <c:v>2599.0898250723685</c:v>
                </c:pt>
                <c:pt idx="132">
                  <c:v>2592.6003937411019</c:v>
                </c:pt>
                <c:pt idx="133">
                  <c:v>2586.1221600526655</c:v>
                </c:pt>
                <c:pt idx="134">
                  <c:v>2579.6552033406451</c:v>
                </c:pt>
                <c:pt idx="135">
                  <c:v>2573.1996006929289</c:v>
                </c:pt>
                <c:pt idx="136">
                  <c:v>2566.7554269957245</c:v>
                </c:pt>
                <c:pt idx="137">
                  <c:v>2560.3227549767494</c:v>
                </c:pt>
                <c:pt idx="138">
                  <c:v>2553.9016552476082</c:v>
                </c:pt>
                <c:pt idx="139">
                  <c:v>2547.4921963453749</c:v>
                </c:pt>
                <c:pt idx="140">
                  <c:v>2541.0944447733909</c:v>
                </c:pt>
                <c:pt idx="141">
                  <c:v>2534.708465041299</c:v>
                </c:pt>
                <c:pt idx="142">
                  <c:v>2528.3343197043214</c:v>
                </c:pt>
                <c:pt idx="143">
                  <c:v>2521.9720694017997</c:v>
                </c:pt>
                <c:pt idx="144">
                  <c:v>2515.6217728950105</c:v>
                </c:pt>
                <c:pt idx="145">
                  <c:v>2509.2834871042687</c:v>
                </c:pt>
                <c:pt idx="146">
                  <c:v>2502.9572671453329</c:v>
                </c:pt>
                <c:pt idx="147">
                  <c:v>2496.6431663651256</c:v>
                </c:pt>
                <c:pt idx="148">
                  <c:v>2490.3412363767789</c:v>
                </c:pt>
                <c:pt idx="149">
                  <c:v>2484.0515270940236</c:v>
                </c:pt>
                <c:pt idx="150">
                  <c:v>2477.7740867649291</c:v>
                </c:pt>
                <c:pt idx="151">
                  <c:v>2471.5089620050067</c:v>
                </c:pt>
                <c:pt idx="152">
                  <c:v>2465.2561978296908</c:v>
                </c:pt>
                <c:pt idx="153">
                  <c:v>2459.0158376862078</c:v>
                </c:pt>
                <c:pt idx="154">
                  <c:v>2452.7879234848438</c:v>
                </c:pt>
                <c:pt idx="155">
                  <c:v>2446.5724956296235</c:v>
                </c:pt>
                <c:pt idx="156">
                  <c:v>2440.3695930484105</c:v>
                </c:pt>
                <c:pt idx="157">
                  <c:v>2434.1792532224395</c:v>
                </c:pt>
                <c:pt idx="158">
                  <c:v>2428.0015122152931</c:v>
                </c:pt>
                <c:pt idx="159">
                  <c:v>2421.836404701331</c:v>
                </c:pt>
                <c:pt idx="160">
                  <c:v>2415.6839639935824</c:v>
                </c:pt>
                <c:pt idx="161">
                  <c:v>2409.5442220711129</c:v>
                </c:pt>
                <c:pt idx="162">
                  <c:v>2403.4172096058742</c:v>
                </c:pt>
                <c:pt idx="163">
                  <c:v>2397.3029559890479</c:v>
                </c:pt>
                <c:pt idx="164">
                  <c:v>2391.2014893568908</c:v>
                </c:pt>
                <c:pt idx="165">
                  <c:v>2385.1128366160942</c:v>
                </c:pt>
                <c:pt idx="166">
                  <c:v>2379.0370234686607</c:v>
                </c:pt>
                <c:pt idx="167">
                  <c:v>2372.9740744363139</c:v>
                </c:pt>
                <c:pt idx="168">
                  <c:v>2366.9240128844472</c:v>
                </c:pt>
                <c:pt idx="169">
                  <c:v>2360.8868610456166</c:v>
                </c:pt>
                <c:pt idx="170">
                  <c:v>2354.8626400425928</c:v>
                </c:pt>
                <c:pt idx="171">
                  <c:v>2348.8513699109767</c:v>
                </c:pt>
                <c:pt idx="172">
                  <c:v>2342.8530696213852</c:v>
                </c:pt>
                <c:pt idx="173">
                  <c:v>2336.8677571012204</c:v>
                </c:pt>
                <c:pt idx="174">
                  <c:v>2330.8954492560238</c:v>
                </c:pt>
                <c:pt idx="175">
                  <c:v>2324.9361619904294</c:v>
                </c:pt>
                <c:pt idx="176">
                  <c:v>2318.9899102287172</c:v>
                </c:pt>
                <c:pt idx="177">
                  <c:v>2313.0567079349803</c:v>
                </c:pt>
                <c:pt idx="178">
                  <c:v>2307.1365681329075</c:v>
                </c:pt>
                <c:pt idx="179">
                  <c:v>2301.2295029251932</c:v>
                </c:pt>
                <c:pt idx="180">
                  <c:v>2295.3355235125787</c:v>
                </c:pt>
              </c:numCache>
            </c:numRef>
          </c:val>
        </c:ser>
        <c:ser>
          <c:idx val="2"/>
          <c:order val="2"/>
          <c:tx>
            <c:strRef>
              <c:f>'[Eq de bateman avec flux.xlsm]Eq_de_Bateman_avec_RK1'!$M$1</c:f>
              <c:strCache>
                <c:ptCount val="1"/>
                <c:pt idx="0">
                  <c:v>N(Pu240)</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flux.xlsm]Eq_de_Bateman_avec_RK1'!$M$2:$M$182</c:f>
              <c:numCache>
                <c:formatCode>0.00</c:formatCode>
                <c:ptCount val="181"/>
                <c:pt idx="0">
                  <c:v>1154.5288235649409</c:v>
                </c:pt>
                <c:pt idx="1">
                  <c:v>1159.4273122240702</c:v>
                </c:pt>
                <c:pt idx="2">
                  <c:v>1164.2697147419174</c:v>
                </c:pt>
                <c:pt idx="3">
                  <c:v>1169.056227166305</c:v>
                </c:pt>
                <c:pt idx="4">
                  <c:v>1173.7870496161356</c:v>
                </c:pt>
                <c:pt idx="5">
                  <c:v>1178.462386145304</c:v>
                </c:pt>
                <c:pt idx="6">
                  <c:v>1183.0824446095935</c:v>
                </c:pt>
                <c:pt idx="7">
                  <c:v>1187.6474365364954</c:v>
                </c:pt>
                <c:pt idx="8">
                  <c:v>1192.1575769978961</c:v>
                </c:pt>
                <c:pt idx="9">
                  <c:v>1196.6130844855725</c:v>
                </c:pt>
                <c:pt idx="10">
                  <c:v>1201.014180789444</c:v>
                </c:pt>
                <c:pt idx="11">
                  <c:v>1205.3610908785229</c:v>
                </c:pt>
                <c:pt idx="12">
                  <c:v>1209.6540427845123</c:v>
                </c:pt>
                <c:pt idx="13">
                  <c:v>1213.8932674879975</c:v>
                </c:pt>
                <c:pt idx="14">
                  <c:v>1218.0789988071806</c:v>
                </c:pt>
                <c:pt idx="15">
                  <c:v>1222.2114732891077</c:v>
                </c:pt>
                <c:pt idx="16">
                  <c:v>1226.290930103338</c:v>
                </c:pt>
                <c:pt idx="17">
                  <c:v>1230.3176109380088</c:v>
                </c:pt>
                <c:pt idx="18">
                  <c:v>1234.2917598982451</c:v>
                </c:pt>
                <c:pt idx="19">
                  <c:v>1238.2136234068719</c:v>
                </c:pt>
                <c:pt idx="20">
                  <c:v>1242.083450107378</c:v>
                </c:pt>
                <c:pt idx="21">
                  <c:v>1245.9014907690919</c:v>
                </c:pt>
                <c:pt idx="22">
                  <c:v>1249.6679981945204</c:v>
                </c:pt>
                <c:pt idx="23">
                  <c:v>1253.3832271288106</c:v>
                </c:pt>
                <c:pt idx="24">
                  <c:v>1257.047434171292</c:v>
                </c:pt>
                <c:pt idx="25">
                  <c:v>1260.660877689055</c:v>
                </c:pt>
                <c:pt idx="26">
                  <c:v>1264.2238177325276</c:v>
                </c:pt>
                <c:pt idx="27">
                  <c:v>1267.7365159530098</c:v>
                </c:pt>
                <c:pt idx="28">
                  <c:v>1271.1992355221246</c:v>
                </c:pt>
                <c:pt idx="29">
                  <c:v>1274.6122410531495</c:v>
                </c:pt>
                <c:pt idx="30">
                  <c:v>1277.9757985241897</c:v>
                </c:pt>
                <c:pt idx="31">
                  <c:v>1281.2901752031548</c:v>
                </c:pt>
                <c:pt idx="32">
                  <c:v>1284.555639574505</c:v>
                </c:pt>
                <c:pt idx="33">
                  <c:v>1287.7724612677289</c:v>
                </c:pt>
                <c:pt idx="34">
                  <c:v>1290.9409109875203</c:v>
                </c:pt>
                <c:pt idx="35">
                  <c:v>1294.0612604456169</c:v>
                </c:pt>
                <c:pt idx="36">
                  <c:v>1297.1337822942698</c:v>
                </c:pt>
                <c:pt idx="37">
                  <c:v>1300.1587500613093</c:v>
                </c:pt>
                <c:pt idx="38">
                  <c:v>1303.1364380867753</c:v>
                </c:pt>
                <c:pt idx="39">
                  <c:v>1306.0671214610804</c:v>
                </c:pt>
                <c:pt idx="40">
                  <c:v>1308.9510759646739</c:v>
                </c:pt>
                <c:pt idx="41">
                  <c:v>1311.7885780091783</c:v>
                </c:pt>
                <c:pt idx="42">
                  <c:v>1314.5799045799654</c:v>
                </c:pt>
                <c:pt idx="43">
                  <c:v>1317.3253331801445</c:v>
                </c:pt>
                <c:pt idx="44">
                  <c:v>1320.0251417759346</c:v>
                </c:pt>
                <c:pt idx="45">
                  <c:v>1322.6796087433895</c:v>
                </c:pt>
                <c:pt idx="46">
                  <c:v>1325.2890128164518</c:v>
                </c:pt>
                <c:pt idx="47">
                  <c:v>1327.8536330363047</c:v>
                </c:pt>
                <c:pt idx="48">
                  <c:v>1330.3737487019991</c:v>
                </c:pt>
                <c:pt idx="49">
                  <c:v>1332.8496393223259</c:v>
                </c:pt>
                <c:pt idx="50">
                  <c:v>1335.2815845689104</c:v>
                </c:pt>
                <c:pt idx="51">
                  <c:v>1337.6698642305039</c:v>
                </c:pt>
                <c:pt idx="52">
                  <c:v>1340.0147581684455</c:v>
                </c:pt>
                <c:pt idx="53">
                  <c:v>1342.3165462732723</c:v>
                </c:pt>
                <c:pt idx="54">
                  <c:v>1344.5755084224525</c:v>
                </c:pt>
                <c:pt idx="55">
                  <c:v>1346.7919244392203</c:v>
                </c:pt>
                <c:pt idx="56">
                  <c:v>1348.9660740524878</c:v>
                </c:pt>
                <c:pt idx="57">
                  <c:v>1351.0982368578111</c:v>
                </c:pt>
                <c:pt idx="58">
                  <c:v>1353.1886922793926</c:v>
                </c:pt>
                <c:pt idx="59">
                  <c:v>1355.2377195330926</c:v>
                </c:pt>
                <c:pt idx="60">
                  <c:v>1357.2455975904331</c:v>
                </c:pt>
                <c:pt idx="61">
                  <c:v>1359.2126051435719</c:v>
                </c:pt>
                <c:pt idx="62">
                  <c:v>1361.1390205712255</c:v>
                </c:pt>
                <c:pt idx="63">
                  <c:v>1363.0251219055233</c:v>
                </c:pt>
                <c:pt idx="64">
                  <c:v>1364.8711867997717</c:v>
                </c:pt>
                <c:pt idx="65">
                  <c:v>1366.6774924971101</c:v>
                </c:pt>
                <c:pt idx="66">
                  <c:v>1368.4443158000379</c:v>
                </c:pt>
                <c:pt idx="67">
                  <c:v>1370.1719330407991</c:v>
                </c:pt>
                <c:pt idx="68">
                  <c:v>1371.8606200525999</c:v>
                </c:pt>
                <c:pt idx="69">
                  <c:v>1373.5106521416465</c:v>
                </c:pt>
                <c:pt idx="70">
                  <c:v>1375.1223040599839</c:v>
                </c:pt>
                <c:pt idx="71">
                  <c:v>1376.6958499791197</c:v>
                </c:pt>
                <c:pt idx="72">
                  <c:v>1378.2315634644142</c:v>
                </c:pt>
                <c:pt idx="73">
                  <c:v>1379.7297174502226</c:v>
                </c:pt>
                <c:pt idx="74">
                  <c:v>1381.1905842157726</c:v>
                </c:pt>
                <c:pt idx="75">
                  <c:v>1382.6144353617613</c:v>
                </c:pt>
                <c:pt idx="76">
                  <c:v>1384.0015417876566</c:v>
                </c:pt>
                <c:pt idx="77">
                  <c:v>1385.3521736696878</c:v>
                </c:pt>
                <c:pt idx="78">
                  <c:v>1386.6666004395092</c:v>
                </c:pt>
                <c:pt idx="79">
                  <c:v>1387.945090763526</c:v>
                </c:pt>
                <c:pt idx="80">
                  <c:v>1389.1879125228631</c:v>
                </c:pt>
                <c:pt idx="81">
                  <c:v>1390.3953327939678</c:v>
                </c:pt>
                <c:pt idx="82">
                  <c:v>1391.5676178298288</c:v>
                </c:pt>
                <c:pt idx="83">
                  <c:v>1392.7050330418008</c:v>
                </c:pt>
                <c:pt idx="84">
                  <c:v>1393.80784298202</c:v>
                </c:pt>
                <c:pt idx="85">
                  <c:v>1394.8763113263988</c:v>
                </c:pt>
                <c:pt idx="86">
                  <c:v>1395.910700858185</c:v>
                </c:pt>
                <c:pt idx="87">
                  <c:v>1396.9112734520768</c:v>
                </c:pt>
                <c:pt idx="88">
                  <c:v>1397.8782900588767</c:v>
                </c:pt>
                <c:pt idx="89">
                  <c:v>1398.812010690677</c:v>
                </c:pt>
                <c:pt idx="90">
                  <c:v>1399.7126944065617</c:v>
                </c:pt>
                <c:pt idx="91">
                  <c:v>1400.580599298816</c:v>
                </c:pt>
                <c:pt idx="92">
                  <c:v>1401.41598247963</c:v>
                </c:pt>
                <c:pt idx="93">
                  <c:v>1402.2191000682872</c:v>
                </c:pt>
                <c:pt idx="94">
                  <c:v>1402.9902071788263</c:v>
                </c:pt>
                <c:pt idx="95">
                  <c:v>1403.729557908166</c:v>
                </c:pt>
                <c:pt idx="96">
                  <c:v>1404.4374053246827</c:v>
                </c:pt>
                <c:pt idx="97">
                  <c:v>1405.1140014572293</c:v>
                </c:pt>
                <c:pt idx="98">
                  <c:v>1405.7595972845886</c:v>
                </c:pt>
                <c:pt idx="99">
                  <c:v>1406.3744427253475</c:v>
                </c:pt>
                <c:pt idx="100">
                  <c:v>1406.9587866281861</c:v>
                </c:pt>
                <c:pt idx="101">
                  <c:v>1407.5128767625686</c:v>
                </c:pt>
                <c:pt idx="102">
                  <c:v>1408.0369598098312</c:v>
                </c:pt>
                <c:pt idx="103">
                  <c:v>1408.5312813546541</c:v>
                </c:pt>
                <c:pt idx="104">
                  <c:v>1408.9960858769109</c:v>
                </c:pt>
                <c:pt idx="105">
                  <c:v>1409.4316167438865</c:v>
                </c:pt>
                <c:pt idx="106">
                  <c:v>1409.8381162028538</c:v>
                </c:pt>
                <c:pt idx="107">
                  <c:v>1410.2158253740038</c:v>
                </c:pt>
                <c:pt idx="108">
                  <c:v>1410.5649842437172</c:v>
                </c:pt>
                <c:pt idx="109">
                  <c:v>1410.885831658172</c:v>
                </c:pt>
                <c:pt idx="110">
                  <c:v>1411.1786053172798</c:v>
                </c:pt>
                <c:pt idx="111">
                  <c:v>1411.4435417689401</c:v>
                </c:pt>
                <c:pt idx="112">
                  <c:v>1411.6808764036089</c:v>
                </c:pt>
                <c:pt idx="113">
                  <c:v>1411.8908434491714</c:v>
                </c:pt>
                <c:pt idx="114">
                  <c:v>1412.0736759661133</c:v>
                </c:pt>
                <c:pt idx="115">
                  <c:v>1412.2296058429824</c:v>
                </c:pt>
                <c:pt idx="116">
                  <c:v>1412.3588637921343</c:v>
                </c:pt>
                <c:pt idx="117">
                  <c:v>1412.4616793457558</c:v>
                </c:pt>
                <c:pt idx="118">
                  <c:v>1412.5382808521588</c:v>
                </c:pt>
                <c:pt idx="119">
                  <c:v>1412.5888954723378</c:v>
                </c:pt>
                <c:pt idx="120">
                  <c:v>1412.6137491767856</c:v>
                </c:pt>
                <c:pt idx="121">
                  <c:v>1412.6130667425605</c:v>
                </c:pt>
                <c:pt idx="122">
                  <c:v>1412.5870717505984</c:v>
                </c:pt>
                <c:pt idx="123">
                  <c:v>1412.5359865832654</c:v>
                </c:pt>
                <c:pt idx="124">
                  <c:v>1412.4600324221428</c:v>
                </c:pt>
                <c:pt idx="125">
                  <c:v>1412.3594292460405</c:v>
                </c:pt>
                <c:pt idx="126">
                  <c:v>1412.2343958292327</c:v>
                </c:pt>
                <c:pt idx="127">
                  <c:v>1412.0851497399096</c:v>
                </c:pt>
                <c:pt idx="128">
                  <c:v>1411.9119073388415</c:v>
                </c:pt>
                <c:pt idx="129">
                  <c:v>1411.7148837782479</c:v>
                </c:pt>
                <c:pt idx="130">
                  <c:v>1411.4942930008679</c:v>
                </c:pt>
                <c:pt idx="131">
                  <c:v>1411.2503477392258</c:v>
                </c:pt>
                <c:pt idx="132">
                  <c:v>1410.9832595150888</c:v>
                </c:pt>
                <c:pt idx="133">
                  <c:v>1410.6932386391086</c:v>
                </c:pt>
                <c:pt idx="134">
                  <c:v>1410.3804942106465</c:v>
                </c:pt>
                <c:pt idx="135">
                  <c:v>1410.0452341177727</c:v>
                </c:pt>
                <c:pt idx="136">
                  <c:v>1409.6876650374393</c:v>
                </c:pt>
                <c:pt idx="137">
                  <c:v>1409.3079924358192</c:v>
                </c:pt>
                <c:pt idx="138">
                  <c:v>1408.9064205688096</c:v>
                </c:pt>
                <c:pt idx="139">
                  <c:v>1408.4831524826932</c:v>
                </c:pt>
                <c:pt idx="140">
                  <c:v>1408.0383900149541</c:v>
                </c:pt>
                <c:pt idx="141">
                  <c:v>1407.572333795244</c:v>
                </c:pt>
                <c:pt idx="142">
                  <c:v>1407.0851832464962</c:v>
                </c:pt>
                <c:pt idx="143">
                  <c:v>1406.5771365861797</c:v>
                </c:pt>
                <c:pt idx="144">
                  <c:v>1406.0483908276935</c:v>
                </c:pt>
                <c:pt idx="145">
                  <c:v>1405.4991417818958</c:v>
                </c:pt>
                <c:pt idx="146">
                  <c:v>1404.9295840587629</c:v>
                </c:pt>
                <c:pt idx="147">
                  <c:v>1404.3399110691776</c:v>
                </c:pt>
                <c:pt idx="148">
                  <c:v>1403.7303150268397</c:v>
                </c:pt>
                <c:pt idx="149">
                  <c:v>1403.100986950298</c:v>
                </c:pt>
                <c:pt idx="150">
                  <c:v>1402.4521166650991</c:v>
                </c:pt>
                <c:pt idx="151">
                  <c:v>1401.7838928060494</c:v>
                </c:pt>
                <c:pt idx="152">
                  <c:v>1401.0965028195887</c:v>
                </c:pt>
                <c:pt idx="153">
                  <c:v>1400.3901329662701</c:v>
                </c:pt>
                <c:pt idx="154">
                  <c:v>1399.6649683233445</c:v>
                </c:pt>
                <c:pt idx="155">
                  <c:v>1398.9211927874455</c:v>
                </c:pt>
                <c:pt idx="156">
                  <c:v>1398.1589890773739</c:v>
                </c:pt>
                <c:pt idx="157">
                  <c:v>1397.3785387369758</c:v>
                </c:pt>
                <c:pt idx="158">
                  <c:v>1396.5800221381137</c:v>
                </c:pt>
                <c:pt idx="159">
                  <c:v>1395.7636184837272</c:v>
                </c:pt>
                <c:pt idx="160">
                  <c:v>1394.9295058109803</c:v>
                </c:pt>
                <c:pt idx="161">
                  <c:v>1394.077860994493</c:v>
                </c:pt>
                <c:pt idx="162">
                  <c:v>1393.2088597496536</c:v>
                </c:pt>
                <c:pt idx="163">
                  <c:v>1392.322676636011</c:v>
                </c:pt>
                <c:pt idx="164">
                  <c:v>1391.4194850607425</c:v>
                </c:pt>
                <c:pt idx="165">
                  <c:v>1390.4994572821963</c:v>
                </c:pt>
                <c:pt idx="166">
                  <c:v>1389.5627644135041</c:v>
                </c:pt>
                <c:pt idx="167">
                  <c:v>1388.6095764262643</c:v>
                </c:pt>
                <c:pt idx="168">
                  <c:v>1387.6400621542923</c:v>
                </c:pt>
                <c:pt idx="169">
                  <c:v>1386.6543892974332</c:v>
                </c:pt>
                <c:pt idx="170">
                  <c:v>1385.6527244254394</c:v>
                </c:pt>
                <c:pt idx="171">
                  <c:v>1384.6352329819067</c:v>
                </c:pt>
                <c:pt idx="172">
                  <c:v>1383.6020792882698</c:v>
                </c:pt>
                <c:pt idx="173">
                  <c:v>1382.5534265478527</c:v>
                </c:pt>
                <c:pt idx="174">
                  <c:v>1381.4894368499743</c:v>
                </c:pt>
                <c:pt idx="175">
                  <c:v>1380.4102711741048</c:v>
                </c:pt>
                <c:pt idx="176">
                  <c:v>1379.3160893940735</c:v>
                </c:pt>
                <c:pt idx="177">
                  <c:v>1378.2070502823246</c:v>
                </c:pt>
                <c:pt idx="178">
                  <c:v>1377.0833115142188</c:v>
                </c:pt>
                <c:pt idx="179">
                  <c:v>1375.9450296723796</c:v>
                </c:pt>
                <c:pt idx="180">
                  <c:v>1374.7923602510837</c:v>
                </c:pt>
              </c:numCache>
            </c:numRef>
          </c:val>
        </c:ser>
        <c:ser>
          <c:idx val="3"/>
          <c:order val="3"/>
          <c:tx>
            <c:strRef>
              <c:f>'[Eq de bateman avec flux.xlsm]Eq_de_Bateman_avec_RK1'!$O$1</c:f>
              <c:strCache>
                <c:ptCount val="1"/>
                <c:pt idx="0">
                  <c:v>N(Pu241)</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flux.xlsm]Eq_de_Bateman_avec_RK1'!$O$2:$O$182</c:f>
              <c:numCache>
                <c:formatCode>0.00</c:formatCode>
                <c:ptCount val="181"/>
                <c:pt idx="0">
                  <c:v>241.52903340204062</c:v>
                </c:pt>
                <c:pt idx="1">
                  <c:v>239.13606682510991</c:v>
                </c:pt>
                <c:pt idx="2">
                  <c:v>236.82893777726181</c:v>
                </c:pt>
                <c:pt idx="3">
                  <c:v>234.60502213411706</c:v>
                </c:pt>
                <c:pt idx="4">
                  <c:v>232.46177021797669</c:v>
                </c:pt>
                <c:pt idx="5">
                  <c:v>230.39670472239567</c:v>
                </c:pt>
                <c:pt idx="6">
                  <c:v>228.40741869452955</c:v>
                </c:pt>
                <c:pt idx="7">
                  <c:v>226.4915735736426</c:v>
                </c:pt>
                <c:pt idx="8">
                  <c:v>224.64689728421124</c:v>
                </c:pt>
                <c:pt idx="9">
                  <c:v>222.87118238210053</c:v>
                </c:pt>
                <c:pt idx="10">
                  <c:v>221.16228425233359</c:v>
                </c:pt>
                <c:pt idx="11">
                  <c:v>219.51811935701539</c:v>
                </c:pt>
                <c:pt idx="12">
                  <c:v>217.9366635320126</c:v>
                </c:pt>
                <c:pt idx="13">
                  <c:v>216.41595033103025</c:v>
                </c:pt>
                <c:pt idx="14">
                  <c:v>214.95406941576371</c:v>
                </c:pt>
                <c:pt idx="15">
                  <c:v>213.54916499084192</c:v>
                </c:pt>
                <c:pt idx="16">
                  <c:v>212.19943428231281</c:v>
                </c:pt>
                <c:pt idx="17">
                  <c:v>210.90312605845784</c:v>
                </c:pt>
                <c:pt idx="18">
                  <c:v>209.65853919175564</c:v>
                </c:pt>
                <c:pt idx="19">
                  <c:v>208.46402126084777</c:v>
                </c:pt>
                <c:pt idx="20">
                  <c:v>207.31796719139234</c:v>
                </c:pt>
                <c:pt idx="21">
                  <c:v>206.21881793472136</c:v>
                </c:pt>
                <c:pt idx="22">
                  <c:v>205.16505918324884</c:v>
                </c:pt>
                <c:pt idx="23">
                  <c:v>204.15522012160537</c:v>
                </c:pt>
                <c:pt idx="24">
                  <c:v>203.1878722125042</c:v>
                </c:pt>
                <c:pt idx="25">
                  <c:v>202.26162801637091</c:v>
                </c:pt>
                <c:pt idx="26">
                  <c:v>201.37514004379634</c:v>
                </c:pt>
                <c:pt idx="27">
                  <c:v>200.52709963989849</c:v>
                </c:pt>
                <c:pt idx="28">
                  <c:v>199.71623589970457</c:v>
                </c:pt>
                <c:pt idx="29">
                  <c:v>198.94131461368926</c:v>
                </c:pt>
                <c:pt idx="30">
                  <c:v>198.20113724262941</c:v>
                </c:pt>
                <c:pt idx="31">
                  <c:v>197.49453992095891</c:v>
                </c:pt>
                <c:pt idx="32">
                  <c:v>196.82039248782982</c:v>
                </c:pt>
                <c:pt idx="33">
                  <c:v>196.1775975451086</c:v>
                </c:pt>
                <c:pt idx="34">
                  <c:v>195.56508954155748</c:v>
                </c:pt>
                <c:pt idx="35">
                  <c:v>194.98183388247202</c:v>
                </c:pt>
                <c:pt idx="36">
                  <c:v>194.42682606406598</c:v>
                </c:pt>
                <c:pt idx="37">
                  <c:v>193.89909083191495</c:v>
                </c:pt>
                <c:pt idx="38">
                  <c:v>193.39768136278906</c:v>
                </c:pt>
                <c:pt idx="39">
                  <c:v>192.92167846922351</c:v>
                </c:pt>
                <c:pt idx="40">
                  <c:v>192.47018982619463</c:v>
                </c:pt>
                <c:pt idx="41">
                  <c:v>192.0423492192858</c:v>
                </c:pt>
                <c:pt idx="42">
                  <c:v>191.63731581374569</c:v>
                </c:pt>
                <c:pt idx="43">
                  <c:v>191.25427344385722</c:v>
                </c:pt>
                <c:pt idx="44">
                  <c:v>190.89242992205243</c:v>
                </c:pt>
                <c:pt idx="45">
                  <c:v>190.55101636722361</c:v>
                </c:pt>
                <c:pt idx="46">
                  <c:v>190.22928655169702</c:v>
                </c:pt>
                <c:pt idx="47">
                  <c:v>189.92651626634989</c:v>
                </c:pt>
                <c:pt idx="48">
                  <c:v>189.64200270336613</c:v>
                </c:pt>
                <c:pt idx="49">
                  <c:v>189.37506385614017</c:v>
                </c:pt>
                <c:pt idx="50">
                  <c:v>189.12503793585208</c:v>
                </c:pt>
                <c:pt idx="51">
                  <c:v>188.89128280425041</c:v>
                </c:pt>
                <c:pt idx="52">
                  <c:v>188.673175422192</c:v>
                </c:pt>
                <c:pt idx="53">
                  <c:v>188.47011131350075</c:v>
                </c:pt>
                <c:pt idx="54">
                  <c:v>188.28150404371942</c:v>
                </c:pt>
                <c:pt idx="55">
                  <c:v>188.10678471334049</c:v>
                </c:pt>
                <c:pt idx="56">
                  <c:v>187.94540146511355</c:v>
                </c:pt>
                <c:pt idx="57">
                  <c:v>187.79681900503795</c:v>
                </c:pt>
                <c:pt idx="58">
                  <c:v>187.66051813666056</c:v>
                </c:pt>
                <c:pt idx="59">
                  <c:v>187.53599530830854</c:v>
                </c:pt>
                <c:pt idx="60">
                  <c:v>187.42276217289796</c:v>
                </c:pt>
                <c:pt idx="61">
                  <c:v>187.32034515996878</c:v>
                </c:pt>
                <c:pt idx="62">
                  <c:v>187.22828505960632</c:v>
                </c:pt>
                <c:pt idx="63">
                  <c:v>187.14613661791924</c:v>
                </c:pt>
                <c:pt idx="64">
                  <c:v>187.07346814375273</c:v>
                </c:pt>
                <c:pt idx="65">
                  <c:v>187.00986112632518</c:v>
                </c:pt>
                <c:pt idx="66">
                  <c:v>186.95490986348443</c:v>
                </c:pt>
                <c:pt idx="67">
                  <c:v>186.90822110028907</c:v>
                </c:pt>
                <c:pt idx="68">
                  <c:v>186.86941367762796</c:v>
                </c:pt>
                <c:pt idx="69">
                  <c:v>186.83811819059906</c:v>
                </c:pt>
                <c:pt idx="70">
                  <c:v>186.81397665637672</c:v>
                </c:pt>
                <c:pt idx="71">
                  <c:v>186.79664219130396</c:v>
                </c:pt>
                <c:pt idx="72">
                  <c:v>186.78577869695357</c:v>
                </c:pt>
                <c:pt idx="73">
                  <c:v>186.78106055490929</c:v>
                </c:pt>
                <c:pt idx="74">
                  <c:v>186.78217233002454</c:v>
                </c:pt>
                <c:pt idx="75">
                  <c:v>186.78880848192389</c:v>
                </c:pt>
                <c:pt idx="76">
                  <c:v>186.80067308451831</c:v>
                </c:pt>
                <c:pt idx="77">
                  <c:v>186.81747955331159</c:v>
                </c:pt>
                <c:pt idx="78">
                  <c:v>186.83895038028214</c:v>
                </c:pt>
                <c:pt idx="79">
                  <c:v>186.86481687612968</c:v>
                </c:pt>
                <c:pt idx="80">
                  <c:v>186.89481891968245</c:v>
                </c:pt>
                <c:pt idx="81">
                  <c:v>186.92870471426664</c:v>
                </c:pt>
                <c:pt idx="82">
                  <c:v>186.96623055084441</c:v>
                </c:pt>
                <c:pt idx="83">
                  <c:v>187.00716057773312</c:v>
                </c:pt>
                <c:pt idx="84">
                  <c:v>187.05126657672304</c:v>
                </c:pt>
                <c:pt idx="85">
                  <c:v>187.09832774541621</c:v>
                </c:pt>
                <c:pt idx="86">
                  <c:v>187.14813048561382</c:v>
                </c:pt>
                <c:pt idx="87">
                  <c:v>187.2004681975844</c:v>
                </c:pt>
                <c:pt idx="88">
                  <c:v>187.25514108004981</c:v>
                </c:pt>
                <c:pt idx="89">
                  <c:v>187.31195593573045</c:v>
                </c:pt>
                <c:pt idx="90">
                  <c:v>187.37072598229554</c:v>
                </c:pt>
                <c:pt idx="91">
                  <c:v>187.43127066856874</c:v>
                </c:pt>
                <c:pt idx="92">
                  <c:v>187.49341549584341</c:v>
                </c:pt>
                <c:pt idx="93">
                  <c:v>187.55699184416565</c:v>
                </c:pt>
                <c:pt idx="94">
                  <c:v>187.62183680344791</c:v>
                </c:pt>
                <c:pt idx="95">
                  <c:v>187.68779300927872</c:v>
                </c:pt>
                <c:pt idx="96">
                  <c:v>187.754708483299</c:v>
                </c:pt>
                <c:pt idx="97">
                  <c:v>187.82243647801783</c:v>
                </c:pt>
                <c:pt idx="98">
                  <c:v>187.89083532594523</c:v>
                </c:pt>
                <c:pt idx="99">
                  <c:v>187.95976829292189</c:v>
                </c:pt>
                <c:pt idx="100">
                  <c:v>188.02910343552989</c:v>
                </c:pt>
                <c:pt idx="101">
                  <c:v>188.0987134624711</c:v>
                </c:pt>
                <c:pt idx="102">
                  <c:v>188.16847559980374</c:v>
                </c:pt>
                <c:pt idx="103">
                  <c:v>188.23827145992982</c:v>
                </c:pt>
                <c:pt idx="104">
                  <c:v>188.30798691422982</c:v>
                </c:pt>
                <c:pt idx="105">
                  <c:v>188.37751196924353</c:v>
                </c:pt>
                <c:pt idx="106">
                  <c:v>188.44674064629893</c:v>
                </c:pt>
                <c:pt idx="107">
                  <c:v>188.51557086449364</c:v>
                </c:pt>
                <c:pt idx="108">
                  <c:v>188.58390432693579</c:v>
                </c:pt>
                <c:pt idx="109">
                  <c:v>188.65164641015474</c:v>
                </c:pt>
                <c:pt idx="110">
                  <c:v>188.71870605659313</c:v>
                </c:pt>
                <c:pt idx="111">
                  <c:v>188.78499567009561</c:v>
                </c:pt>
                <c:pt idx="112">
                  <c:v>188.8504310143108</c:v>
                </c:pt>
                <c:pt idx="113">
                  <c:v>188.91493111392631</c:v>
                </c:pt>
                <c:pt idx="114">
                  <c:v>188.97841815865795</c:v>
                </c:pt>
                <c:pt idx="115">
                  <c:v>189.04081740991722</c:v>
                </c:pt>
                <c:pt idx="116">
                  <c:v>189.10205711008302</c:v>
                </c:pt>
                <c:pt idx="117">
                  <c:v>189.16206839430507</c:v>
                </c:pt>
                <c:pt idx="118">
                  <c:v>189.22078520476958</c:v>
                </c:pt>
                <c:pt idx="119">
                  <c:v>189.27814420735865</c:v>
                </c:pt>
                <c:pt idx="120">
                  <c:v>189.3340847106372</c:v>
                </c:pt>
                <c:pt idx="121">
                  <c:v>189.38854858710326</c:v>
                </c:pt>
                <c:pt idx="122">
                  <c:v>189.44148019663879</c:v>
                </c:pt>
                <c:pt idx="123">
                  <c:v>189.49282631210025</c:v>
                </c:pt>
                <c:pt idx="124">
                  <c:v>189.54253604698977</c:v>
                </c:pt>
                <c:pt idx="125">
                  <c:v>189.59056078514925</c:v>
                </c:pt>
                <c:pt idx="126">
                  <c:v>189.63685411242153</c:v>
                </c:pt>
                <c:pt idx="127">
                  <c:v>189.68137175022432</c:v>
                </c:pt>
                <c:pt idx="128">
                  <c:v>189.7240714909837</c:v>
                </c:pt>
                <c:pt idx="129">
                  <c:v>189.7649131353761</c:v>
                </c:pt>
                <c:pt idx="130">
                  <c:v>189.80385843132856</c:v>
                </c:pt>
                <c:pt idx="131">
                  <c:v>189.84087101472863</c:v>
                </c:pt>
                <c:pt idx="132">
                  <c:v>189.87591635179686</c:v>
                </c:pt>
                <c:pt idx="133">
                  <c:v>189.90896168307552</c:v>
                </c:pt>
                <c:pt idx="134">
                  <c:v>189.93997596898927</c:v>
                </c:pt>
                <c:pt idx="135">
                  <c:v>189.96892983693414</c:v>
                </c:pt>
                <c:pt idx="136">
                  <c:v>189.99579552985242</c:v>
                </c:pt>
                <c:pt idx="137">
                  <c:v>190.02054685625271</c:v>
                </c:pt>
                <c:pt idx="138">
                  <c:v>190.04315914163487</c:v>
                </c:pt>
                <c:pt idx="139">
                  <c:v>190.06360918128127</c:v>
                </c:pt>
                <c:pt idx="140">
                  <c:v>190.08187519437627</c:v>
                </c:pt>
                <c:pt idx="141">
                  <c:v>190.09793677941764</c:v>
                </c:pt>
                <c:pt idx="142">
                  <c:v>190.11177487088386</c:v>
                </c:pt>
                <c:pt idx="143">
                  <c:v>190.12337169712262</c:v>
                </c:pt>
                <c:pt idx="144">
                  <c:v>190.13271073942698</c:v>
                </c:pt>
                <c:pt idx="145">
                  <c:v>190.13977669226608</c:v>
                </c:pt>
                <c:pt idx="146">
                  <c:v>190.14455542463875</c:v>
                </c:pt>
                <c:pt idx="147">
                  <c:v>190.14703394251879</c:v>
                </c:pt>
                <c:pt idx="148">
                  <c:v>190.14720035236178</c:v>
                </c:pt>
                <c:pt idx="149">
                  <c:v>190.14504382564417</c:v>
                </c:pt>
                <c:pt idx="150">
                  <c:v>190.14055456440596</c:v>
                </c:pt>
                <c:pt idx="151">
                  <c:v>190.13372376776945</c:v>
                </c:pt>
                <c:pt idx="152">
                  <c:v>190.12454359940691</c:v>
                </c:pt>
                <c:pt idx="153">
                  <c:v>190.11300715593077</c:v>
                </c:pt>
                <c:pt idx="154">
                  <c:v>190.09910843618144</c:v>
                </c:pt>
                <c:pt idx="155">
                  <c:v>190.08284231138714</c:v>
                </c:pt>
                <c:pt idx="156">
                  <c:v>190.06420449617227</c:v>
                </c:pt>
                <c:pt idx="157">
                  <c:v>190.04319152039051</c:v>
                </c:pt>
                <c:pt idx="158">
                  <c:v>190.01980070176009</c:v>
                </c:pt>
                <c:pt idx="159">
                  <c:v>189.99403011927876</c:v>
                </c:pt>
                <c:pt idx="160">
                  <c:v>189.96587858739721</c:v>
                </c:pt>
                <c:pt idx="161">
                  <c:v>189.93534563092976</c:v>
                </c:pt>
                <c:pt idx="162">
                  <c:v>189.90243146068192</c:v>
                </c:pt>
                <c:pt idx="163">
                  <c:v>189.86713694977527</c:v>
                </c:pt>
                <c:pt idx="164">
                  <c:v>189.82946361064998</c:v>
                </c:pt>
                <c:pt idx="165">
                  <c:v>189.78941357272652</c:v>
                </c:pt>
                <c:pt idx="166">
                  <c:v>189.74698956070824</c:v>
                </c:pt>
                <c:pt idx="167">
                  <c:v>189.7021948735071</c:v>
                </c:pt>
                <c:pt idx="168">
                  <c:v>189.65503336377515</c:v>
                </c:pt>
                <c:pt idx="169">
                  <c:v>189.60550941802538</c:v>
                </c:pt>
                <c:pt idx="170">
                  <c:v>189.55362793732519</c:v>
                </c:pt>
                <c:pt idx="171">
                  <c:v>189.49939431854702</c:v>
                </c:pt>
                <c:pt idx="172">
                  <c:v>189.44281443616038</c:v>
                </c:pt>
                <c:pt idx="173">
                  <c:v>189.38389462455058</c:v>
                </c:pt>
                <c:pt idx="174">
                  <c:v>189.32264166084943</c:v>
                </c:pt>
                <c:pt idx="175">
                  <c:v>189.25906274826377</c:v>
                </c:pt>
                <c:pt idx="176">
                  <c:v>189.19316549988801</c:v>
                </c:pt>
                <c:pt idx="177">
                  <c:v>189.12495792298733</c:v>
                </c:pt>
                <c:pt idx="178">
                  <c:v>189.05444840373855</c:v>
                </c:pt>
                <c:pt idx="179">
                  <c:v>188.98164569241578</c:v>
                </c:pt>
                <c:pt idx="180">
                  <c:v>188.90655888900883</c:v>
                </c:pt>
              </c:numCache>
            </c:numRef>
          </c:val>
        </c:ser>
        <c:ser>
          <c:idx val="4"/>
          <c:order val="4"/>
          <c:tx>
            <c:strRef>
              <c:f>'[Eq de bateman avec flux.xlsm]Eq_de_Bateman_avec_RK1'!$Q$1</c:f>
              <c:strCache>
                <c:ptCount val="1"/>
                <c:pt idx="0">
                  <c:v>N(Pu242)</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flux.xlsm]Eq_de_Bateman_avec_RK1'!$Q$2:$Q$182</c:f>
              <c:numCache>
                <c:formatCode>0.00</c:formatCode>
                <c:ptCount val="181"/>
                <c:pt idx="0">
                  <c:v>82.180003066254471</c:v>
                </c:pt>
                <c:pt idx="1">
                  <c:v>82.572351898549726</c:v>
                </c:pt>
                <c:pt idx="2">
                  <c:v>82.953295984375515</c:v>
                </c:pt>
                <c:pt idx="3">
                  <c:v>83.323227790595112</c:v>
                </c:pt>
                <c:pt idx="4">
                  <c:v>83.682527513046196</c:v>
                </c:pt>
                <c:pt idx="5">
                  <c:v>84.031563431753412</c:v>
                </c:pt>
                <c:pt idx="6">
                  <c:v>84.370692256156588</c:v>
                </c:pt>
                <c:pt idx="7">
                  <c:v>84.700259460633049</c:v>
                </c:pt>
                <c:pt idx="8">
                  <c:v>85.020599610584924</c:v>
                </c:pt>
                <c:pt idx="9">
                  <c:v>85.332036679354502</c:v>
                </c:pt>
                <c:pt idx="10">
                  <c:v>85.634884356223708</c:v>
                </c:pt>
                <c:pt idx="11">
                  <c:v>85.929446345746186</c:v>
                </c:pt>
                <c:pt idx="12">
                  <c:v>86.216016658654027</c:v>
                </c:pt>
                <c:pt idx="13">
                  <c:v>86.494879894574098</c:v>
                </c:pt>
                <c:pt idx="14">
                  <c:v>86.766311516782352</c:v>
                </c:pt>
                <c:pt idx="15">
                  <c:v>87.030578119218546</c:v>
                </c:pt>
                <c:pt idx="16">
                  <c:v>87.287937685976942</c:v>
                </c:pt>
                <c:pt idx="17">
                  <c:v>87.538639843483267</c:v>
                </c:pt>
                <c:pt idx="18">
                  <c:v>87.782926105561714</c:v>
                </c:pt>
                <c:pt idx="19">
                  <c:v>88.021030111590505</c:v>
                </c:pt>
                <c:pt idx="20">
                  <c:v>88.253177857938852</c:v>
                </c:pt>
                <c:pt idx="21">
                  <c:v>88.47958792287271</c:v>
                </c:pt>
                <c:pt idx="22">
                  <c:v>88.700471685111708</c:v>
                </c:pt>
                <c:pt idx="23">
                  <c:v>88.916033536214243</c:v>
                </c:pt>
                <c:pt idx="24">
                  <c:v>89.126471086963136</c:v>
                </c:pt>
                <c:pt idx="25">
                  <c:v>89.331975367919171</c:v>
                </c:pt>
                <c:pt idx="26">
                  <c:v>89.532731024305278</c:v>
                </c:pt>
                <c:pt idx="27">
                  <c:v>89.728916505379701</c:v>
                </c:pt>
                <c:pt idx="28">
                  <c:v>89.920704248451784</c:v>
                </c:pt>
                <c:pt idx="29">
                  <c:v>90.108260857690084</c:v>
                </c:pt>
                <c:pt idx="30">
                  <c:v>90.291747277868069</c:v>
                </c:pt>
                <c:pt idx="31">
                  <c:v>90.471318963188736</c:v>
                </c:pt>
                <c:pt idx="32">
                  <c:v>90.647126041325507</c:v>
                </c:pt>
                <c:pt idx="33">
                  <c:v>90.81931347281305</c:v>
                </c:pt>
                <c:pt idx="34">
                  <c:v>90.98802120591769</c:v>
                </c:pt>
                <c:pt idx="35">
                  <c:v>91.153384327113812</c:v>
                </c:pt>
                <c:pt idx="36">
                  <c:v>91.315533207288738</c:v>
                </c:pt>
                <c:pt idx="37">
                  <c:v>91.474593643795529</c:v>
                </c:pt>
                <c:pt idx="38">
                  <c:v>91.630686998469628</c:v>
                </c:pt>
                <c:pt idx="39">
                  <c:v>91.783930331722004</c:v>
                </c:pt>
                <c:pt idx="40">
                  <c:v>91.934436532818424</c:v>
                </c:pt>
                <c:pt idx="41">
                  <c:v>92.08231444645142</c:v>
                </c:pt>
                <c:pt idx="42">
                  <c:v>92.227668995708441</c:v>
                </c:pt>
                <c:pt idx="43">
                  <c:v>92.370601301536979</c:v>
                </c:pt>
                <c:pt idx="44">
                  <c:v>92.511208798804404</c:v>
                </c:pt>
                <c:pt idx="45">
                  <c:v>92.649585349047797</c:v>
                </c:pt>
                <c:pt idx="46">
                  <c:v>92.785821350006202</c:v>
                </c:pt>
                <c:pt idx="47">
                  <c:v>92.920003842025281</c:v>
                </c:pt>
                <c:pt idx="48">
                  <c:v>93.052216611421684</c:v>
                </c:pt>
                <c:pt idx="49">
                  <c:v>93.182540290892277</c:v>
                </c:pt>
                <c:pt idx="50">
                  <c:v>93.311052457050735</c:v>
                </c:pt>
                <c:pt idx="51">
                  <c:v>93.437827725171886</c:v>
                </c:pt>
                <c:pt idx="52">
                  <c:v>93.562937841221796</c:v>
                </c:pt>
                <c:pt idx="53">
                  <c:v>93.686451771249679</c:v>
                </c:pt>
                <c:pt idx="54">
                  <c:v>93.808435788215235</c:v>
                </c:pt>
                <c:pt idx="55">
                  <c:v>93.928953556323293</c:v>
                </c:pt>
                <c:pt idx="56">
                  <c:v>94.048066212935439</c:v>
                </c:pt>
                <c:pt idx="57">
                  <c:v>94.165832448126494</c:v>
                </c:pt>
                <c:pt idx="58">
                  <c:v>94.282308581951668</c:v>
                </c:pt>
                <c:pt idx="59">
                  <c:v>94.397548639488605</c:v>
                </c:pt>
                <c:pt idx="60">
                  <c:v>94.511604423716435</c:v>
                </c:pt>
                <c:pt idx="61">
                  <c:v>94.624525586292592</c:v>
                </c:pt>
                <c:pt idx="62">
                  <c:v>94.736359696286144</c:v>
                </c:pt>
                <c:pt idx="63">
                  <c:v>94.847152306924897</c:v>
                </c:pt>
                <c:pt idx="64">
                  <c:v>94.956947020412017</c:v>
                </c:pt>
                <c:pt idx="65">
                  <c:v>95.065785550866082</c:v>
                </c:pt>
                <c:pt idx="66">
                  <c:v>95.173707785437372</c:v>
                </c:pt>
                <c:pt idx="67">
                  <c:v>95.280751843651331</c:v>
                </c:pt>
                <c:pt idx="68">
                  <c:v>95.386954135029072</c:v>
                </c:pt>
                <c:pt idx="69">
                  <c:v>95.492349415033104</c:v>
                </c:pt>
                <c:pt idx="70">
                  <c:v>95.596970839385335</c:v>
                </c:pt>
                <c:pt idx="71">
                  <c:v>95.700850016803045</c:v>
                </c:pt>
                <c:pt idx="72">
                  <c:v>95.804017060197197</c:v>
                </c:pt>
                <c:pt idx="73">
                  <c:v>95.906500636376165</c:v>
                </c:pt>
                <c:pt idx="74">
                  <c:v>96.008328014297021</c:v>
                </c:pt>
                <c:pt idx="75">
                  <c:v>96.109525111905015</c:v>
                </c:pt>
                <c:pt idx="76">
                  <c:v>96.210116541600996</c:v>
                </c:pt>
                <c:pt idx="77">
                  <c:v>96.31012565437527</c:v>
                </c:pt>
                <c:pt idx="78">
                  <c:v>96.409574582645448</c:v>
                </c:pt>
                <c:pt idx="79">
                  <c:v>96.508484281834669</c:v>
                </c:pt>
                <c:pt idx="80">
                  <c:v>96.606874570725623</c:v>
                </c:pt>
                <c:pt idx="81">
                  <c:v>96.704764170624884</c:v>
                </c:pt>
                <c:pt idx="82">
                  <c:v>96.80217074337088</c:v>
                </c:pt>
                <c:pt idx="83">
                  <c:v>96.899110928218249</c:v>
                </c:pt>
                <c:pt idx="84">
                  <c:v>96.995600377630083</c:v>
                </c:pt>
                <c:pt idx="85">
                  <c:v>97.091653792008856</c:v>
                </c:pt>
                <c:pt idx="86">
                  <c:v>97.187284953395974</c:v>
                </c:pt>
                <c:pt idx="87">
                  <c:v>97.282506758168978</c:v>
                </c:pt>
                <c:pt idx="88">
                  <c:v>97.377331248764676</c:v>
                </c:pt>
                <c:pt idx="89">
                  <c:v>97.471769644455733</c:v>
                </c:pt>
                <c:pt idx="90">
                  <c:v>97.565832371207378</c:v>
                </c:pt>
                <c:pt idx="91">
                  <c:v>97.659529090640163</c:v>
                </c:pt>
                <c:pt idx="92">
                  <c:v>97.752868728124156</c:v>
                </c:pt>
                <c:pt idx="93">
                  <c:v>97.845859500028936</c:v>
                </c:pt>
                <c:pt idx="94">
                  <c:v>97.938508940153412</c:v>
                </c:pt>
                <c:pt idx="95">
                  <c:v>98.030823925358575</c:v>
                </c:pt>
                <c:pt idx="96">
                  <c:v>98.122810700425717</c:v>
                </c:pt>
                <c:pt idx="97">
                  <c:v>98.21447490216211</c:v>
                </c:pt>
                <c:pt idx="98">
                  <c:v>98.305821582775437</c:v>
                </c:pt>
                <c:pt idx="99">
                  <c:v>98.396855232537661</c:v>
                </c:pt>
                <c:pt idx="100">
                  <c:v>98.487579801758443</c:v>
                </c:pt>
                <c:pt idx="101">
                  <c:v>98.57799872208787</c:v>
                </c:pt>
                <c:pt idx="102">
                  <c:v>98.668114927167281</c:v>
                </c:pt>
                <c:pt idx="103">
                  <c:v>98.757930872646881</c:v>
                </c:pt>
                <c:pt idx="104">
                  <c:v>98.847448555588073</c:v>
                </c:pt>
                <c:pt idx="105">
                  <c:v>98.936669533267946</c:v>
                </c:pt>
                <c:pt idx="106">
                  <c:v>99.025594941403057</c:v>
                </c:pt>
                <c:pt idx="107">
                  <c:v>99.114225511808883</c:v>
                </c:pt>
                <c:pt idx="108">
                  <c:v>99.202561589511106</c:v>
                </c:pt>
                <c:pt idx="109">
                  <c:v>99.29060314932434</c:v>
                </c:pt>
                <c:pt idx="110">
                  <c:v>99.378349811913438</c:v>
                </c:pt>
                <c:pt idx="111">
                  <c:v>99.465800859352214</c:v>
                </c:pt>
                <c:pt idx="112">
                  <c:v>99.552955250193875</c:v>
                </c:pt>
                <c:pt idx="113">
                  <c:v>99.639811634067172</c:v>
                </c:pt>
                <c:pt idx="114">
                  <c:v>99.726368365811709</c:v>
                </c:pt>
                <c:pt idx="115">
                  <c:v>99.812623519165754</c:v>
                </c:pt>
                <c:pt idx="116">
                  <c:v>99.898574900019298</c:v>
                </c:pt>
                <c:pt idx="117">
                  <c:v>99.984220059244748</c:v>
                </c:pt>
                <c:pt idx="118">
                  <c:v>100.0695563051175</c:v>
                </c:pt>
                <c:pt idx="119">
                  <c:v>100.15458071533811</c:v>
                </c:pt>
                <c:pt idx="120">
                  <c:v>100.23929014866742</c:v>
                </c:pt>
                <c:pt idx="121">
                  <c:v>100.32368125618594</c:v>
                </c:pt>
                <c:pt idx="122">
                  <c:v>100.40775049218814</c:v>
                </c:pt>
                <c:pt idx="123">
                  <c:v>100.49149412472231</c:v>
                </c:pt>
                <c:pt idx="124">
                  <c:v>100.57490824578601</c:v>
                </c:pt>
                <c:pt idx="125">
                  <c:v>100.6579887811873</c:v>
                </c:pt>
                <c:pt idx="126">
                  <c:v>100.74073150008122</c:v>
                </c:pt>
                <c:pt idx="127">
                  <c:v>100.82313202419097</c:v>
                </c:pt>
                <c:pt idx="128">
                  <c:v>100.90518583672285</c:v>
                </c:pt>
                <c:pt idx="129">
                  <c:v>100.98688829098404</c:v>
                </c:pt>
                <c:pt idx="130">
                  <c:v>101.06823461871154</c:v>
                </c:pt>
                <c:pt idx="131">
                  <c:v>101.14921993812091</c:v>
                </c:pt>
                <c:pt idx="132">
                  <c:v>101.22983926168281</c:v>
                </c:pt>
                <c:pt idx="133">
                  <c:v>101.31008750363536</c:v>
                </c:pt>
                <c:pt idx="134">
                  <c:v>101.38995948723984</c:v>
                </c:pt>
                <c:pt idx="135">
                  <c:v>101.46944995178752</c:v>
                </c:pt>
                <c:pt idx="136">
                  <c:v>101.54855355936462</c:v>
                </c:pt>
                <c:pt idx="137">
                  <c:v>101.62726490138249</c:v>
                </c:pt>
                <c:pt idx="138">
                  <c:v>101.70557850488009</c:v>
                </c:pt>
                <c:pt idx="139">
                  <c:v>101.78348883860529</c:v>
                </c:pt>
                <c:pt idx="140">
                  <c:v>101.86099031888143</c:v>
                </c:pt>
                <c:pt idx="141">
                  <c:v>101.93807731526566</c:v>
                </c:pt>
                <c:pt idx="142">
                  <c:v>102.01474415600491</c:v>
                </c:pt>
                <c:pt idx="143">
                  <c:v>102.0909851332958</c:v>
                </c:pt>
                <c:pt idx="144">
                  <c:v>102.16679450835393</c:v>
                </c:pt>
                <c:pt idx="145">
                  <c:v>102.24216651629844</c:v>
                </c:pt>
                <c:pt idx="146">
                  <c:v>102.3170953708572</c:v>
                </c:pt>
                <c:pt idx="147">
                  <c:v>102.39157526889801</c:v>
                </c:pt>
                <c:pt idx="148">
                  <c:v>102.46560039479087</c:v>
                </c:pt>
                <c:pt idx="149">
                  <c:v>102.53916492460651</c:v>
                </c:pt>
                <c:pt idx="150">
                  <c:v>102.61226303015594</c:v>
                </c:pt>
                <c:pt idx="151">
                  <c:v>102.68488888287582</c:v>
                </c:pt>
                <c:pt idx="152">
                  <c:v>102.75703665756423</c:v>
                </c:pt>
                <c:pt idx="153">
                  <c:v>102.82870053597139</c:v>
                </c:pt>
                <c:pt idx="154">
                  <c:v>102.89987471024965</c:v>
                </c:pt>
                <c:pt idx="155">
                  <c:v>102.97055338626693</c:v>
                </c:pt>
                <c:pt idx="156">
                  <c:v>103.04073078678783</c:v>
                </c:pt>
                <c:pt idx="157">
                  <c:v>103.1104011545264</c:v>
                </c:pt>
                <c:pt idx="158">
                  <c:v>103.17955875507428</c:v>
                </c:pt>
                <c:pt idx="159">
                  <c:v>103.24819787970833</c:v>
                </c:pt>
                <c:pt idx="160">
                  <c:v>103.31631284808103</c:v>
                </c:pt>
                <c:pt idx="161">
                  <c:v>103.38389801079758</c:v>
                </c:pt>
                <c:pt idx="162">
                  <c:v>103.45094775188288</c:v>
                </c:pt>
                <c:pt idx="163">
                  <c:v>103.51745649114191</c:v>
                </c:pt>
                <c:pt idx="164">
                  <c:v>103.58341868641681</c:v>
                </c:pt>
                <c:pt idx="165">
                  <c:v>103.64882883574367</c:v>
                </c:pt>
                <c:pt idx="166">
                  <c:v>103.7136814794124</c:v>
                </c:pt>
                <c:pt idx="167">
                  <c:v>103.77797120193236</c:v>
                </c:pt>
                <c:pt idx="168">
                  <c:v>103.84169263390694</c:v>
                </c:pt>
                <c:pt idx="169">
                  <c:v>103.9048404538198</c:v>
                </c:pt>
                <c:pt idx="170">
                  <c:v>103.96740938973545</c:v>
                </c:pt>
                <c:pt idx="171">
                  <c:v>104.02939422091711</c:v>
                </c:pt>
                <c:pt idx="172">
                  <c:v>104.09078977936417</c:v>
                </c:pt>
                <c:pt idx="173">
                  <c:v>104.1515909512719</c:v>
                </c:pt>
                <c:pt idx="174">
                  <c:v>104.21179267841589</c:v>
                </c:pt>
                <c:pt idx="175">
                  <c:v>104.27138995946359</c:v>
                </c:pt>
                <c:pt idx="176">
                  <c:v>104.33037785121519</c:v>
                </c:pt>
                <c:pt idx="177">
                  <c:v>104.38875146977622</c:v>
                </c:pt>
                <c:pt idx="178">
                  <c:v>104.44650599166398</c:v>
                </c:pt>
                <c:pt idx="179">
                  <c:v>104.50363665484991</c:v>
                </c:pt>
                <c:pt idx="180">
                  <c:v>104.56013875974003</c:v>
                </c:pt>
              </c:numCache>
            </c:numRef>
          </c:val>
        </c:ser>
        <c:ser>
          <c:idx val="5"/>
          <c:order val="5"/>
          <c:tx>
            <c:strRef>
              <c:f>'[Eq de bateman avec flux.xlsm]Eq_de_Bateman_avec_RK1'!$S$1</c:f>
              <c:strCache>
                <c:ptCount val="1"/>
                <c:pt idx="0">
                  <c:v>N(Am241)</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flux.xlsm]Eq_de_Bateman_avec_RK1'!$S$2:$S$182</c:f>
              <c:numCache>
                <c:formatCode>0.00</c:formatCode>
                <c:ptCount val="181"/>
                <c:pt idx="0">
                  <c:v>52.114148285917473</c:v>
                </c:pt>
                <c:pt idx="1">
                  <c:v>52.215626493826136</c:v>
                </c:pt>
                <c:pt idx="2">
                  <c:v>52.305756789460467</c:v>
                </c:pt>
                <c:pt idx="3">
                  <c:v>52.385075265916065</c:v>
                </c:pt>
                <c:pt idx="4">
                  <c:v>52.454098460488972</c:v>
                </c:pt>
                <c:pt idx="5">
                  <c:v>52.513323982244337</c:v>
                </c:pt>
                <c:pt idx="6">
                  <c:v>52.563231120710348</c:v>
                </c:pt>
                <c:pt idx="7">
                  <c:v>52.604281436246481</c:v>
                </c:pt>
                <c:pt idx="8">
                  <c:v>52.636919332619222</c:v>
                </c:pt>
                <c:pt idx="9">
                  <c:v>52.661572612303303</c:v>
                </c:pt>
                <c:pt idx="10">
                  <c:v>52.678653015011633</c:v>
                </c:pt>
                <c:pt idx="11">
                  <c:v>52.688556739942761</c:v>
                </c:pt>
                <c:pt idx="12">
                  <c:v>52.69166495222062</c:v>
                </c:pt>
                <c:pt idx="13">
                  <c:v>52.688344273987852</c:v>
                </c:pt>
                <c:pt idx="14">
                  <c:v>52.678947260600694</c:v>
                </c:pt>
                <c:pt idx="15">
                  <c:v>52.663812862360679</c:v>
                </c:pt>
                <c:pt idx="16">
                  <c:v>52.643266872205793</c:v>
                </c:pt>
                <c:pt idx="17">
                  <c:v>52.617622359771829</c:v>
                </c:pt>
                <c:pt idx="18">
                  <c:v>52.587180092222702</c:v>
                </c:pt>
                <c:pt idx="19">
                  <c:v>52.552228942237186</c:v>
                </c:pt>
                <c:pt idx="20">
                  <c:v>52.513046283528396</c:v>
                </c:pt>
                <c:pt idx="21">
                  <c:v>52.469898374261504</c:v>
                </c:pt>
                <c:pt idx="22">
                  <c:v>52.423040728724715</c:v>
                </c:pt>
                <c:pt idx="23">
                  <c:v>52.372718477598397</c:v>
                </c:pt>
                <c:pt idx="24">
                  <c:v>52.319166717157202</c:v>
                </c:pt>
                <c:pt idx="25">
                  <c:v>52.262610847730613</c:v>
                </c:pt>
                <c:pt idx="26">
                  <c:v>52.203266901737777</c:v>
                </c:pt>
                <c:pt idx="27">
                  <c:v>52.141341861603564</c:v>
                </c:pt>
                <c:pt idx="28">
                  <c:v>52.077033967853936</c:v>
                </c:pt>
                <c:pt idx="29">
                  <c:v>52.010533017680039</c:v>
                </c:pt>
                <c:pt idx="30">
                  <c:v>51.942020654252261</c:v>
                </c:pt>
                <c:pt idx="31">
                  <c:v>51.87167064705725</c:v>
                </c:pt>
                <c:pt idx="32">
                  <c:v>51.799649163523171</c:v>
                </c:pt>
                <c:pt idx="33">
                  <c:v>51.726115032190648</c:v>
                </c:pt>
                <c:pt idx="34">
                  <c:v>51.651219997679682</c:v>
                </c:pt>
                <c:pt idx="35">
                  <c:v>51.575108967695336</c:v>
                </c:pt>
                <c:pt idx="36">
                  <c:v>51.497920252308184</c:v>
                </c:pt>
                <c:pt idx="37">
                  <c:v>51.419785795738647</c:v>
                </c:pt>
                <c:pt idx="38">
                  <c:v>51.340831400867664</c:v>
                </c:pt>
                <c:pt idx="39">
                  <c:v>51.261176946689801</c:v>
                </c:pt>
                <c:pt idx="40">
                  <c:v>51.180936598918677</c:v>
                </c:pt>
                <c:pt idx="41">
                  <c:v>51.100219013948383</c:v>
                </c:pt>
                <c:pt idx="42">
                  <c:v>51.019127536368885</c:v>
                </c:pt>
                <c:pt idx="43">
                  <c:v>50.937760390227467</c:v>
                </c:pt>
                <c:pt idx="44">
                  <c:v>50.856210864222859</c:v>
                </c:pt>
                <c:pt idx="45">
                  <c:v>50.774567491013244</c:v>
                </c:pt>
                <c:pt idx="46">
                  <c:v>50.692914220814075</c:v>
                </c:pt>
                <c:pt idx="47">
                  <c:v>50.611330589456536</c:v>
                </c:pt>
                <c:pt idx="48">
                  <c:v>50.529891881072572</c:v>
                </c:pt>
                <c:pt idx="49">
                  <c:v>50.448669285567533</c:v>
                </c:pt>
                <c:pt idx="50">
                  <c:v>50.367730051036844</c:v>
                </c:pt>
                <c:pt idx="51">
                  <c:v>50.287137631278604</c:v>
                </c:pt>
                <c:pt idx="52">
                  <c:v>50.206951828549492</c:v>
                </c:pt>
                <c:pt idx="53">
                  <c:v>50.127228931707243</c:v>
                </c:pt>
                <c:pt idx="54">
                  <c:v>50.048021849878594</c:v>
                </c:pt>
                <c:pt idx="55">
                  <c:v>49.969380241787725</c:v>
                </c:pt>
                <c:pt idx="56">
                  <c:v>49.891350640876233</c:v>
                </c:pt>
                <c:pt idx="57">
                  <c:v>49.813976576341801</c:v>
                </c:pt>
                <c:pt idx="58">
                  <c:v>49.737298690219113</c:v>
                </c:pt>
                <c:pt idx="59">
                  <c:v>49.661354850622878</c:v>
                </c:pt>
                <c:pt idx="60">
                  <c:v>49.586180261269448</c:v>
                </c:pt>
                <c:pt idx="61">
                  <c:v>49.51180756738993</c:v>
                </c:pt>
                <c:pt idx="62">
                  <c:v>49.438266958144609</c:v>
                </c:pt>
                <c:pt idx="63">
                  <c:v>49.365586265645085</c:v>
                </c:pt>
                <c:pt idx="64">
                  <c:v>49.293791060687603</c:v>
                </c:pt>
                <c:pt idx="65">
                  <c:v>49.222904745297853</c:v>
                </c:pt>
                <c:pt idx="66">
                  <c:v>49.152948642184747</c:v>
                </c:pt>
                <c:pt idx="67">
                  <c:v>49.083942081197641</c:v>
                </c:pt>
                <c:pt idx="68">
                  <c:v>49.015902482878921</c:v>
                </c:pt>
                <c:pt idx="69">
                  <c:v>48.948845439200944</c:v>
                </c:pt>
                <c:pt idx="70">
                  <c:v>48.882784791573911</c:v>
                </c:pt>
                <c:pt idx="71">
                  <c:v>48.817732706208517</c:v>
                </c:pt>
                <c:pt idx="72">
                  <c:v>48.753699746914997</c:v>
                </c:pt>
                <c:pt idx="73">
                  <c:v>48.690694945417498</c:v>
                </c:pt>
                <c:pt idx="74">
                  <c:v>48.62872586926067</c:v>
                </c:pt>
                <c:pt idx="75">
                  <c:v>48.567798687382854</c:v>
                </c:pt>
                <c:pt idx="76">
                  <c:v>48.507918233428278</c:v>
                </c:pt>
                <c:pt idx="77">
                  <c:v>48.449088066868285</c:v>
                </c:pt>
                <c:pt idx="78">
                  <c:v>48.391310531999864</c:v>
                </c:pt>
                <c:pt idx="79">
                  <c:v>48.334586814887388</c:v>
                </c:pt>
                <c:pt idx="80">
                  <c:v>48.278916998311828</c:v>
                </c:pt>
                <c:pt idx="81">
                  <c:v>48.224300114789592</c:v>
                </c:pt>
                <c:pt idx="82">
                  <c:v>48.170734197721394</c:v>
                </c:pt>
                <c:pt idx="83">
                  <c:v>48.118216330729773</c:v>
                </c:pt>
                <c:pt idx="84">
                  <c:v>48.066742695242127</c:v>
                </c:pt>
                <c:pt idx="85">
                  <c:v>48.016308616374367</c:v>
                </c:pt>
                <c:pt idx="86">
                  <c:v>47.966908607168811</c:v>
                </c:pt>
                <c:pt idx="87">
                  <c:v>47.918536411238229</c:v>
                </c:pt>
                <c:pt idx="88">
                  <c:v>47.87118504386639</c:v>
                </c:pt>
                <c:pt idx="89">
                  <c:v>47.824846831614067</c:v>
                </c:pt>
                <c:pt idx="90">
                  <c:v>47.779513450477921</c:v>
                </c:pt>
                <c:pt idx="91">
                  <c:v>47.735175962648235</c:v>
                </c:pt>
                <c:pt idx="92">
                  <c:v>47.691824851910248</c:v>
                </c:pt>
                <c:pt idx="93">
                  <c:v>47.649450057732281</c:v>
                </c:pt>
                <c:pt idx="94">
                  <c:v>47.608041008082751</c:v>
                </c:pt>
                <c:pt idx="95">
                  <c:v>47.567586651016811</c:v>
                </c:pt>
                <c:pt idx="96">
                  <c:v>47.528075485072144</c:v>
                </c:pt>
                <c:pt idx="97">
                  <c:v>47.489495588512249</c:v>
                </c:pt>
                <c:pt idx="98">
                  <c:v>47.451834647454433</c:v>
                </c:pt>
                <c:pt idx="99">
                  <c:v>47.415079982918591</c:v>
                </c:pt>
                <c:pt idx="100">
                  <c:v>47.37921857683174</c:v>
                </c:pt>
                <c:pt idx="101">
                  <c:v>47.344237097022258</c:v>
                </c:pt>
                <c:pt idx="102">
                  <c:v>47.310121921236764</c:v>
                </c:pt>
                <c:pt idx="103">
                  <c:v>47.276859160211487</c:v>
                </c:pt>
                <c:pt idx="104">
                  <c:v>47.24443467982919</c:v>
                </c:pt>
                <c:pt idx="105">
                  <c:v>47.21283412239152</c:v>
                </c:pt>
                <c:pt idx="106">
                  <c:v>47.182042927036044</c:v>
                </c:pt>
                <c:pt idx="107">
                  <c:v>47.152046349326071</c:v>
                </c:pt>
                <c:pt idx="108">
                  <c:v>47.122829480040679</c:v>
                </c:pt>
                <c:pt idx="109">
                  <c:v>47.094377263191511</c:v>
                </c:pt>
                <c:pt idx="110">
                  <c:v>47.066674513291979</c:v>
                </c:pt>
                <c:pt idx="111">
                  <c:v>47.039705931903896</c:v>
                </c:pt>
                <c:pt idx="112">
                  <c:v>47.013456123485696</c:v>
                </c:pt>
                <c:pt idx="113">
                  <c:v>46.987909610565644</c:v>
                </c:pt>
                <c:pt idx="114">
                  <c:v>46.963050848262803</c:v>
                </c:pt>
                <c:pt idx="115">
                  <c:v>46.938864238177764</c:v>
                </c:pt>
                <c:pt idx="116">
                  <c:v>46.915334141674499</c:v>
                </c:pt>
                <c:pt idx="117">
                  <c:v>46.892444892574019</c:v>
                </c:pt>
                <c:pt idx="118">
                  <c:v>46.87018080927988</c:v>
                </c:pt>
                <c:pt idx="119">
                  <c:v>46.848526206355039</c:v>
                </c:pt>
                <c:pt idx="120">
                  <c:v>46.827465405568809</c:v>
                </c:pt>
                <c:pt idx="121">
                  <c:v>46.806982746432226</c:v>
                </c:pt>
                <c:pt idx="122">
                  <c:v>46.787062596239522</c:v>
                </c:pt>
                <c:pt idx="123">
                  <c:v>46.767689359632804</c:v>
                </c:pt>
                <c:pt idx="124">
                  <c:v>46.748847487706591</c:v>
                </c:pt>
                <c:pt idx="125">
                  <c:v>46.730521486668273</c:v>
                </c:pt>
                <c:pt idx="126">
                  <c:v>46.712695926070111</c:v>
                </c:pt>
                <c:pt idx="127">
                  <c:v>46.695355446627843</c:v>
                </c:pt>
                <c:pt idx="128">
                  <c:v>46.678484767640576</c:v>
                </c:pt>
                <c:pt idx="129">
                  <c:v>46.66206869402609</c:v>
                </c:pt>
                <c:pt idx="130">
                  <c:v>46.646092122985344</c:v>
                </c:pt>
                <c:pt idx="131">
                  <c:v>46.630540050309399</c:v>
                </c:pt>
                <c:pt idx="132">
                  <c:v>46.615397576341714</c:v>
                </c:pt>
                <c:pt idx="133">
                  <c:v>46.600649911608265</c:v>
                </c:pt>
                <c:pt idx="134">
                  <c:v>46.586282382127528</c:v>
                </c:pt>
                <c:pt idx="135">
                  <c:v>46.572280434412086</c:v>
                </c:pt>
                <c:pt idx="136">
                  <c:v>46.558629640173137</c:v>
                </c:pt>
                <c:pt idx="137">
                  <c:v>46.54531570073889</c:v>
                </c:pt>
                <c:pt idx="138">
                  <c:v>46.532324451197454</c:v>
                </c:pt>
                <c:pt idx="139">
                  <c:v>46.519641864274519</c:v>
                </c:pt>
                <c:pt idx="140">
                  <c:v>46.507254053955748</c:v>
                </c:pt>
                <c:pt idx="141">
                  <c:v>46.495147278863527</c:v>
                </c:pt>
                <c:pt idx="142">
                  <c:v>46.483307945397399</c:v>
                </c:pt>
                <c:pt idx="143">
                  <c:v>46.471722610647205</c:v>
                </c:pt>
                <c:pt idx="144">
                  <c:v>46.460377985087611</c:v>
                </c:pt>
                <c:pt idx="145">
                  <c:v>46.449260935062568</c:v>
                </c:pt>
                <c:pt idx="146">
                  <c:v>46.438358485067774</c:v>
                </c:pt>
                <c:pt idx="147">
                  <c:v>46.427657819839105</c:v>
                </c:pt>
                <c:pt idx="148">
                  <c:v>46.417146286254678</c:v>
                </c:pt>
                <c:pt idx="149">
                  <c:v>46.406811395057872</c:v>
                </c:pt>
                <c:pt idx="150">
                  <c:v>46.396640822408578</c:v>
                </c:pt>
                <c:pt idx="151">
                  <c:v>46.386622411269485</c:v>
                </c:pt>
                <c:pt idx="152">
                  <c:v>46.376744172634176</c:v>
                </c:pt>
                <c:pt idx="153">
                  <c:v>46.366994286603486</c:v>
                </c:pt>
                <c:pt idx="154">
                  <c:v>46.357361103316386</c:v>
                </c:pt>
                <c:pt idx="155">
                  <c:v>46.347833143741433</c:v>
                </c:pt>
                <c:pt idx="156">
                  <c:v>46.338399100334641</c:v>
                </c:pt>
                <c:pt idx="157">
                  <c:v>46.329047837569462</c:v>
                </c:pt>
                <c:pt idx="158">
                  <c:v>46.319768392344294</c:v>
                </c:pt>
                <c:pt idx="159">
                  <c:v>46.310549974272831</c:v>
                </c:pt>
                <c:pt idx="160">
                  <c:v>46.301381965862362</c:v>
                </c:pt>
                <c:pt idx="161">
                  <c:v>46.292253922584941</c:v>
                </c:pt>
                <c:pt idx="162">
                  <c:v>46.283155572846198</c:v>
                </c:pt>
                <c:pt idx="163">
                  <c:v>46.27407681785639</c:v>
                </c:pt>
                <c:pt idx="164">
                  <c:v>46.265007731408154</c:v>
                </c:pt>
                <c:pt idx="165">
                  <c:v>46.255938559565259</c:v>
                </c:pt>
                <c:pt idx="166">
                  <c:v>46.246859720266464</c:v>
                </c:pt>
                <c:pt idx="167">
                  <c:v>46.237761802848539</c:v>
                </c:pt>
                <c:pt idx="168">
                  <c:v>46.228635567492304</c:v>
                </c:pt>
                <c:pt idx="169">
                  <c:v>46.219471944595384</c:v>
                </c:pt>
                <c:pt idx="170">
                  <c:v>46.210262034075313</c:v>
                </c:pt>
                <c:pt idx="171">
                  <c:v>46.200997104606472</c:v>
                </c:pt>
                <c:pt idx="172">
                  <c:v>46.191668592794173</c:v>
                </c:pt>
                <c:pt idx="173">
                  <c:v>46.182268102289171</c:v>
                </c:pt>
                <c:pt idx="174">
                  <c:v>46.172787402845692</c:v>
                </c:pt>
                <c:pt idx="175">
                  <c:v>46.163218429326001</c:v>
                </c:pt>
                <c:pt idx="176">
                  <c:v>46.153553280654421</c:v>
                </c:pt>
                <c:pt idx="177">
                  <c:v>46.143784218723567</c:v>
                </c:pt>
                <c:pt idx="178">
                  <c:v>46.133903667255545</c:v>
                </c:pt>
                <c:pt idx="179">
                  <c:v>46.123904210620672</c:v>
                </c:pt>
                <c:pt idx="180">
                  <c:v>46.113778592616221</c:v>
                </c:pt>
              </c:numCache>
            </c:numRef>
          </c:val>
        </c:ser>
        <c:dLbls>
          <c:showLegendKey val="0"/>
          <c:showVal val="0"/>
          <c:showCatName val="0"/>
          <c:showSerName val="0"/>
          <c:showPercent val="0"/>
          <c:showBubbleSize val="0"/>
        </c:dLbls>
        <c:axId val="33100160"/>
        <c:axId val="33102080"/>
      </c:areaChart>
      <c:catAx>
        <c:axId val="33100160"/>
        <c:scaling>
          <c:orientation val="minMax"/>
        </c:scaling>
        <c:delete val="0"/>
        <c:axPos val="b"/>
        <c:title>
          <c:tx>
            <c:rich>
              <a:bodyPr/>
              <a:lstStyle/>
              <a:p>
                <a:pPr>
                  <a:defRPr/>
                </a:pPr>
                <a:r>
                  <a:rPr lang="fr-FR" b="1" dirty="0" smtClean="0"/>
                  <a:t>Temps</a:t>
                </a:r>
                <a:r>
                  <a:rPr lang="fr-FR" b="1" baseline="0" dirty="0" smtClean="0"/>
                  <a:t> (y)</a:t>
                </a:r>
                <a:endParaRPr lang="fr-FR" b="1" dirty="0"/>
              </a:p>
            </c:rich>
          </c:tx>
          <c:overlay val="0"/>
        </c:title>
        <c:numFmt formatCode="#,##0.00" sourceLinked="0"/>
        <c:majorTickMark val="out"/>
        <c:minorTickMark val="none"/>
        <c:tickLblPos val="nextTo"/>
        <c:crossAx val="33102080"/>
        <c:crosses val="autoZero"/>
        <c:auto val="1"/>
        <c:lblAlgn val="ctr"/>
        <c:lblOffset val="100"/>
        <c:noMultiLvlLbl val="0"/>
      </c:catAx>
      <c:valAx>
        <c:axId val="33102080"/>
        <c:scaling>
          <c:orientation val="minMax"/>
        </c:scaling>
        <c:delete val="0"/>
        <c:axPos val="l"/>
        <c:majorGridlines/>
        <c:numFmt formatCode="0%" sourceLinked="1"/>
        <c:majorTickMark val="out"/>
        <c:minorTickMark val="none"/>
        <c:tickLblPos val="nextTo"/>
        <c:crossAx val="33100160"/>
        <c:crosses val="autoZero"/>
        <c:crossBetween val="midCat"/>
      </c:valAx>
    </c:plotArea>
    <c:legend>
      <c:legendPos val="r"/>
      <c:layout>
        <c:manualLayout>
          <c:xMode val="edge"/>
          <c:yMode val="edge"/>
          <c:x val="0.73729192126800724"/>
          <c:y val="0.40896171469163362"/>
          <c:w val="0.1747443281764989"/>
          <c:h val="0.39466237758094219"/>
        </c:manualLayout>
      </c:layout>
      <c:overlay val="0"/>
      <c:spPr>
        <a:solidFill>
          <a:schemeClr val="bg1">
            <a:lumMod val="95000"/>
            <a:alpha val="65000"/>
          </a:schemeClr>
        </a:solidFill>
      </c:spPr>
    </c:legend>
    <c:plotVisOnly val="1"/>
    <c:dispBlanksAs val="gap"/>
    <c:showDLblsOverMax val="0"/>
  </c:chart>
  <c:txPr>
    <a:bodyPr/>
    <a:lstStyle/>
    <a:p>
      <a:pPr>
        <a:defRPr sz="14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Pu239 en fonction du temps</a:t>
            </a:r>
          </a:p>
        </c:rich>
      </c:tx>
      <c:layout>
        <c:manualLayout>
          <c:xMode val="edge"/>
          <c:yMode val="edge"/>
          <c:x val="0.2130145362862185"/>
          <c:y val="1.2459977590520484E-2"/>
        </c:manualLayout>
      </c:layout>
      <c:overlay val="0"/>
      <c:spPr>
        <a:noFill/>
        <a:ln>
          <a:noFill/>
        </a:ln>
      </c:spPr>
    </c:title>
    <c:autoTitleDeleted val="0"/>
    <c:plotArea>
      <c:layout>
        <c:manualLayout>
          <c:xMode val="edge"/>
          <c:yMode val="edge"/>
          <c:x val="0.13103414560649604"/>
          <c:y val="8.6881859065862377E-2"/>
          <c:w val="0.83238611319036937"/>
          <c:h val="0.85510153336096151"/>
        </c:manualLayout>
      </c:layout>
      <c:scatterChart>
        <c:scatterStyle val="lineMarker"/>
        <c:varyColors val="0"/>
        <c:ser>
          <c:idx val="0"/>
          <c:order val="0"/>
          <c:spPr>
            <a:ln>
              <a:noFill/>
            </a:ln>
          </c:spPr>
          <c:trendline>
            <c:spPr>
              <a:ln w="9528">
                <a:solidFill>
                  <a:srgbClr val="000000"/>
                </a:solidFill>
                <a:prstDash val="solid"/>
                <a:round/>
              </a:ln>
            </c:spPr>
            <c:trendlineType val="linear"/>
            <c:dispRSqr val="1"/>
            <c:dispEq val="1"/>
            <c:trendlineLbl>
              <c:layout>
                <c:manualLayout>
                  <c:x val="-0.10767214255145563"/>
                  <c:y val="-5.3214225414805603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Eq_de_Bateman_avec_RK1!$G$2:$G$32</c:f>
              <c:numCache>
                <c:formatCode>0.000000000</c:formatCode>
                <c:ptCount val="31"/>
                <c:pt idx="0" formatCode="0.00">
                  <c:v>2801.7000000000003</c:v>
                </c:pt>
                <c:pt idx="1">
                  <c:v>2801.6194529051941</c:v>
                </c:pt>
                <c:pt idx="2">
                  <c:v>2801.538908126066</c:v>
                </c:pt>
                <c:pt idx="3">
                  <c:v>2801.4583656625491</c:v>
                </c:pt>
                <c:pt idx="4">
                  <c:v>2801.3778255145767</c:v>
                </c:pt>
                <c:pt idx="5">
                  <c:v>2801.2972876820822</c:v>
                </c:pt>
                <c:pt idx="6">
                  <c:v>2801.2167521649994</c:v>
                </c:pt>
                <c:pt idx="7">
                  <c:v>2801.1362189632614</c:v>
                </c:pt>
                <c:pt idx="8">
                  <c:v>2801.0556880768017</c:v>
                </c:pt>
                <c:pt idx="9">
                  <c:v>2800.9751595055541</c:v>
                </c:pt>
                <c:pt idx="10">
                  <c:v>2800.8946332494515</c:v>
                </c:pt>
                <c:pt idx="11">
                  <c:v>2800.8141093084278</c:v>
                </c:pt>
                <c:pt idx="12">
                  <c:v>2800.7335876824163</c:v>
                </c:pt>
                <c:pt idx="13">
                  <c:v>2800.6530683713504</c:v>
                </c:pt>
                <c:pt idx="14">
                  <c:v>2800.5725513751636</c:v>
                </c:pt>
                <c:pt idx="15">
                  <c:v>2800.492036693789</c:v>
                </c:pt>
                <c:pt idx="16">
                  <c:v>2800.4115243271604</c:v>
                </c:pt>
                <c:pt idx="17">
                  <c:v>2800.3310142752111</c:v>
                </c:pt>
                <c:pt idx="18">
                  <c:v>2800.2505065378746</c:v>
                </c:pt>
                <c:pt idx="19">
                  <c:v>2800.1700011150847</c:v>
                </c:pt>
                <c:pt idx="20">
                  <c:v>2800.0894980067742</c:v>
                </c:pt>
                <c:pt idx="21">
                  <c:v>2800.0089972128771</c:v>
                </c:pt>
                <c:pt idx="22">
                  <c:v>2799.9284987333267</c:v>
                </c:pt>
                <c:pt idx="23">
                  <c:v>2799.8480025680565</c:v>
                </c:pt>
                <c:pt idx="24">
                  <c:v>2799.7675087169996</c:v>
                </c:pt>
                <c:pt idx="25">
                  <c:v>2799.6870171800902</c:v>
                </c:pt>
                <c:pt idx="26">
                  <c:v>2799.6065279572613</c:v>
                </c:pt>
                <c:pt idx="27">
                  <c:v>2799.5260410484461</c:v>
                </c:pt>
                <c:pt idx="28">
                  <c:v>2799.4455564535788</c:v>
                </c:pt>
                <c:pt idx="29">
                  <c:v>2799.3650741725924</c:v>
                </c:pt>
                <c:pt idx="30">
                  <c:v>2799.28459420542</c:v>
                </c:pt>
              </c:numCache>
            </c:numRef>
          </c:yVal>
          <c:smooth val="0"/>
        </c:ser>
        <c:dLbls>
          <c:showLegendKey val="0"/>
          <c:showVal val="0"/>
          <c:showCatName val="0"/>
          <c:showSerName val="0"/>
          <c:showPercent val="0"/>
          <c:showBubbleSize val="0"/>
        </c:dLbls>
        <c:axId val="65723392"/>
        <c:axId val="65721472"/>
      </c:scatterChart>
      <c:valAx>
        <c:axId val="65721472"/>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Pu239 (kg)</a:t>
                </a:r>
              </a:p>
            </c:rich>
          </c:tx>
          <c:layout>
            <c:manualLayout>
              <c:xMode val="edge"/>
              <c:yMode val="edge"/>
              <c:x val="5.7650864659786138E-2"/>
              <c:y val="0.34004880968826268"/>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65723392"/>
        <c:crosses val="autoZero"/>
        <c:crossBetween val="midCat"/>
      </c:valAx>
      <c:valAx>
        <c:axId val="65723392"/>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65721472"/>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Pu238 en fonction du temps</a:t>
            </a:r>
          </a:p>
        </c:rich>
      </c:tx>
      <c:layout/>
      <c:overlay val="0"/>
      <c:spPr>
        <a:noFill/>
        <a:ln>
          <a:noFill/>
        </a:ln>
      </c:spPr>
    </c:title>
    <c:autoTitleDeleted val="0"/>
    <c:plotArea>
      <c:layout>
        <c:manualLayout>
          <c:xMode val="edge"/>
          <c:yMode val="edge"/>
          <c:x val="9.6338375295125719E-2"/>
          <c:y val="0.11532440980097755"/>
          <c:w val="0.82697274913560526"/>
          <c:h val="0.76897217270964757"/>
        </c:manualLayout>
      </c:layout>
      <c:scatterChart>
        <c:scatterStyle val="lineMarker"/>
        <c:varyColors val="0"/>
        <c:ser>
          <c:idx val="0"/>
          <c:order val="0"/>
          <c:spPr>
            <a:ln>
              <a:noFill/>
            </a:ln>
          </c:spPr>
          <c:trendline>
            <c:spPr>
              <a:ln w="9528">
                <a:solidFill>
                  <a:srgbClr val="000000"/>
                </a:solidFill>
                <a:prstDash val="solid"/>
                <a:round/>
              </a:ln>
            </c:spPr>
            <c:trendlineType val="linear"/>
            <c:dispRSqr val="0"/>
            <c:dispEq val="0"/>
          </c:trendline>
          <c:trendline>
            <c:trendlineType val="linear"/>
            <c:dispRSqr val="0"/>
            <c:dispEq val="0"/>
          </c:trendline>
          <c:trendline>
            <c:trendlineType val="linear"/>
            <c:dispRSqr val="1"/>
            <c:dispEq val="1"/>
            <c:trendlineLbl>
              <c:layout>
                <c:manualLayout>
                  <c:x val="-4.7161034802729575E-2"/>
                  <c:y val="5.9954841651133149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Eq_de_Bateman_avec_RK1!$E$2:$E$32</c:f>
              <c:numCache>
                <c:formatCode>0.00</c:formatCode>
                <c:ptCount val="31"/>
                <c:pt idx="0">
                  <c:v>64.350000000000009</c:v>
                </c:pt>
                <c:pt idx="1">
                  <c:v>63.841402268312066</c:v>
                </c:pt>
                <c:pt idx="2">
                  <c:v>63.336824298126501</c:v>
                </c:pt>
                <c:pt idx="3">
                  <c:v>62.836234318789366</c:v>
                </c:pt>
                <c:pt idx="4">
                  <c:v>62.339600810749765</c:v>
                </c:pt>
                <c:pt idx="5">
                  <c:v>61.846892503575262</c:v>
                </c:pt>
                <c:pt idx="6">
                  <c:v>61.358078373982934</c:v>
                </c:pt>
                <c:pt idx="7">
                  <c:v>60.873127643885987</c:v>
                </c:pt>
                <c:pt idx="8">
                  <c:v>60.392009778455822</c:v>
                </c:pt>
                <c:pt idx="9">
                  <c:v>59.914694484199437</c:v>
                </c:pt>
                <c:pt idx="10">
                  <c:v>59.441151707051965</c:v>
                </c:pt>
                <c:pt idx="11">
                  <c:v>58.971351630484357</c:v>
                </c:pt>
                <c:pt idx="12">
                  <c:v>58.50526467362598</c:v>
                </c:pt>
                <c:pt idx="13">
                  <c:v>58.042861489402064</c:v>
                </c:pt>
                <c:pt idx="14">
                  <c:v>57.584112962685865</c:v>
                </c:pt>
                <c:pt idx="15">
                  <c:v>57.128990208465439</c:v>
                </c:pt>
                <c:pt idx="16">
                  <c:v>56.67746457002491</c:v>
                </c:pt>
                <c:pt idx="17">
                  <c:v>56.229507617140086</c:v>
                </c:pt>
                <c:pt idx="18">
                  <c:v>55.78509114428838</c:v>
                </c:pt>
                <c:pt idx="19">
                  <c:v>55.344187168872836</c:v>
                </c:pt>
                <c:pt idx="20">
                  <c:v>54.906767929460223</c:v>
                </c:pt>
                <c:pt idx="21">
                  <c:v>54.472805884033036</c:v>
                </c:pt>
                <c:pt idx="22">
                  <c:v>54.042273708255308</c:v>
                </c:pt>
                <c:pt idx="23">
                  <c:v>53.615144293752159</c:v>
                </c:pt>
                <c:pt idx="24">
                  <c:v>53.191390746402909</c:v>
                </c:pt>
                <c:pt idx="25">
                  <c:v>52.770986384647706</c:v>
                </c:pt>
                <c:pt idx="26">
                  <c:v>52.353904737807504</c:v>
                </c:pt>
                <c:pt idx="27">
                  <c:v>51.940119544417364</c:v>
                </c:pt>
                <c:pt idx="28">
                  <c:v>51.529604750572901</c:v>
                </c:pt>
                <c:pt idx="29">
                  <c:v>51.122334508289796</c:v>
                </c:pt>
                <c:pt idx="30">
                  <c:v>50.718283173876301</c:v>
                </c:pt>
              </c:numCache>
            </c:numRef>
          </c:yVal>
          <c:smooth val="0"/>
        </c:ser>
        <c:dLbls>
          <c:showLegendKey val="0"/>
          <c:showVal val="0"/>
          <c:showCatName val="0"/>
          <c:showSerName val="0"/>
          <c:showPercent val="0"/>
          <c:showBubbleSize val="0"/>
        </c:dLbls>
        <c:axId val="66830720"/>
        <c:axId val="66824448"/>
      </c:scatterChart>
      <c:valAx>
        <c:axId val="66824448"/>
        <c:scaling>
          <c:orientation val="minMax"/>
          <c:min val="40"/>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Pu238 (kg)</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sz="1000" b="0" i="0" u="none" strike="noStrike" kern="1200" baseline="0">
                <a:solidFill>
                  <a:srgbClr val="000000"/>
                </a:solidFill>
                <a:latin typeface="Calibri"/>
                <a:ea typeface=""/>
                <a:cs typeface=""/>
              </a:defRPr>
            </a:pPr>
            <a:endParaRPr lang="fr-FR"/>
          </a:p>
        </c:txPr>
        <c:crossAx val="66830720"/>
        <c:crosses val="autoZero"/>
        <c:crossBetween val="midCat"/>
      </c:valAx>
      <c:valAx>
        <c:axId val="66830720"/>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sz="1000" b="0" i="0" u="none" strike="noStrike" kern="1200" baseline="0">
                <a:solidFill>
                  <a:srgbClr val="000000"/>
                </a:solidFill>
                <a:latin typeface="Calibri"/>
                <a:ea typeface=""/>
                <a:cs typeface=""/>
              </a:defRPr>
            </a:pPr>
            <a:endParaRPr lang="fr-FR"/>
          </a:p>
        </c:txPr>
        <c:crossAx val="66824448"/>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Pu240 en fonction du temps</a:t>
            </a:r>
          </a:p>
        </c:rich>
      </c:tx>
      <c:layout/>
      <c:overlay val="0"/>
      <c:spPr>
        <a:noFill/>
        <a:ln>
          <a:noFill/>
        </a:ln>
      </c:spPr>
    </c:title>
    <c:autoTitleDeleted val="0"/>
    <c:plotArea>
      <c:layout/>
      <c:scatterChart>
        <c:scatterStyle val="lineMarker"/>
        <c:varyColors val="0"/>
        <c:ser>
          <c:idx val="0"/>
          <c:order val="0"/>
          <c:spPr>
            <a:ln>
              <a:noFill/>
            </a:ln>
          </c:spPr>
          <c:trendline>
            <c:spPr>
              <a:ln w="9528">
                <a:solidFill>
                  <a:srgbClr val="000000"/>
                </a:solidFill>
                <a:prstDash val="solid"/>
                <a:round/>
              </a:ln>
            </c:spPr>
            <c:trendlineType val="linear"/>
            <c:dispRSqr val="1"/>
            <c:dispEq val="1"/>
            <c:trendlineLbl>
              <c:layout>
                <c:manualLayout>
                  <c:x val="-0.10571148338939991"/>
                  <c:y val="-4.2980813195787559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Eq_de_Bateman_avec_RK1!$I$2:$I$32</c:f>
              <c:numCache>
                <c:formatCode>0.00</c:formatCode>
                <c:ptCount val="31"/>
                <c:pt idx="0">
                  <c:v>1148.3999999999999</c:v>
                </c:pt>
                <c:pt idx="1">
                  <c:v>1148.2786754729225</c:v>
                </c:pt>
                <c:pt idx="2">
                  <c:v>1148.1573637633658</c:v>
                </c:pt>
                <c:pt idx="3">
                  <c:v>1148.0360648699757</c:v>
                </c:pt>
                <c:pt idx="4">
                  <c:v>1147.9147787913985</c:v>
                </c:pt>
                <c:pt idx="5">
                  <c:v>1147.7935055262799</c:v>
                </c:pt>
                <c:pt idx="6">
                  <c:v>1147.6722450732666</c:v>
                </c:pt>
                <c:pt idx="7">
                  <c:v>1147.5509974310048</c:v>
                </c:pt>
                <c:pt idx="8">
                  <c:v>1147.4297625981412</c:v>
                </c:pt>
                <c:pt idx="9">
                  <c:v>1147.3085405733225</c:v>
                </c:pt>
                <c:pt idx="10">
                  <c:v>1147.1873313551955</c:v>
                </c:pt>
                <c:pt idx="11">
                  <c:v>1147.0661349424074</c:v>
                </c:pt>
                <c:pt idx="12">
                  <c:v>1146.9449513336053</c:v>
                </c:pt>
                <c:pt idx="13">
                  <c:v>1146.8237805274364</c:v>
                </c:pt>
                <c:pt idx="14">
                  <c:v>1146.7026225225482</c:v>
                </c:pt>
                <c:pt idx="15">
                  <c:v>1146.5814773175882</c:v>
                </c:pt>
                <c:pt idx="16">
                  <c:v>1146.4603449112044</c:v>
                </c:pt>
                <c:pt idx="17">
                  <c:v>1146.3392253020443</c:v>
                </c:pt>
                <c:pt idx="18">
                  <c:v>1146.2181184887561</c:v>
                </c:pt>
                <c:pt idx="19">
                  <c:v>1146.0970244699881</c:v>
                </c:pt>
                <c:pt idx="20">
                  <c:v>1145.9759432443884</c:v>
                </c:pt>
                <c:pt idx="21">
                  <c:v>1145.8548748106055</c:v>
                </c:pt>
                <c:pt idx="22">
                  <c:v>1145.7338191672879</c:v>
                </c:pt>
                <c:pt idx="23">
                  <c:v>1145.6127763130846</c:v>
                </c:pt>
                <c:pt idx="24">
                  <c:v>1145.4917462466444</c:v>
                </c:pt>
                <c:pt idx="25">
                  <c:v>1145.3707289666161</c:v>
                </c:pt>
                <c:pt idx="26">
                  <c:v>1145.249724471649</c:v>
                </c:pt>
                <c:pt idx="27">
                  <c:v>1145.1287327603923</c:v>
                </c:pt>
                <c:pt idx="28">
                  <c:v>1145.0077538314956</c:v>
                </c:pt>
                <c:pt idx="29">
                  <c:v>1144.8867876836084</c:v>
                </c:pt>
                <c:pt idx="30">
                  <c:v>1144.7658343153805</c:v>
                </c:pt>
              </c:numCache>
            </c:numRef>
          </c:yVal>
          <c:smooth val="0"/>
        </c:ser>
        <c:dLbls>
          <c:showLegendKey val="0"/>
          <c:showVal val="0"/>
          <c:showCatName val="0"/>
          <c:showSerName val="0"/>
          <c:showPercent val="0"/>
          <c:showBubbleSize val="0"/>
        </c:dLbls>
        <c:axId val="33493376"/>
        <c:axId val="66906368"/>
      </c:scatterChart>
      <c:valAx>
        <c:axId val="66906368"/>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Pu240 (kg)</a:t>
                </a:r>
              </a:p>
            </c:rich>
          </c:tx>
          <c:layout>
            <c:manualLayout>
              <c:xMode val="edge"/>
              <c:yMode val="edge"/>
              <c:x val="2.2222275752783557E-2"/>
              <c:y val="0.30754797543027135"/>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493376"/>
        <c:crosses val="autoZero"/>
        <c:crossBetween val="midCat"/>
      </c:valAx>
      <c:valAx>
        <c:axId val="33493376"/>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66906368"/>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Pu241 en fonction du temps</a:t>
            </a:r>
          </a:p>
        </c:rich>
      </c:tx>
      <c:layout>
        <c:manualLayout>
          <c:xMode val="edge"/>
          <c:yMode val="edge"/>
          <c:x val="0.18048463942007251"/>
          <c:y val="1.8122480429535955E-2"/>
        </c:manualLayout>
      </c:layout>
      <c:overlay val="0"/>
      <c:spPr>
        <a:noFill/>
        <a:ln>
          <a:noFill/>
        </a:ln>
      </c:spPr>
    </c:title>
    <c:autoTitleDeleted val="0"/>
    <c:plotArea>
      <c:layout>
        <c:manualLayout>
          <c:layoutTarget val="inner"/>
          <c:xMode val="edge"/>
          <c:yMode val="edge"/>
          <c:x val="0.15565911076361427"/>
          <c:y val="9.8847010196146001E-2"/>
          <c:w val="0.7521943873038951"/>
          <c:h val="0.78730396169133132"/>
        </c:manualLayout>
      </c:layout>
      <c:scatterChart>
        <c:scatterStyle val="lineMarker"/>
        <c:varyColors val="0"/>
        <c:ser>
          <c:idx val="0"/>
          <c:order val="0"/>
          <c:spPr>
            <a:ln>
              <a:noFill/>
            </a:ln>
          </c:spPr>
          <c:trendline>
            <c:spPr>
              <a:ln w="9528">
                <a:solidFill>
                  <a:srgbClr val="000000"/>
                </a:solidFill>
                <a:prstDash val="solid"/>
                <a:round/>
              </a:ln>
            </c:spPr>
            <c:trendlineType val="exp"/>
            <c:dispRSqr val="1"/>
            <c:dispEq val="1"/>
            <c:trendlineLbl>
              <c:layout>
                <c:manualLayout>
                  <c:x val="-0.15890073740782401"/>
                  <c:y val="-3.7559299021918416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Eq_de_Bateman_avec_RK1!$K$2:$K$32</c:f>
              <c:numCache>
                <c:formatCode>0.00</c:formatCode>
                <c:ptCount val="31"/>
                <c:pt idx="0">
                  <c:v>688.05000000000007</c:v>
                </c:pt>
                <c:pt idx="1">
                  <c:v>654.75716107614176</c:v>
                </c:pt>
                <c:pt idx="2">
                  <c:v>623.07527066417936</c:v>
                </c:pt>
                <c:pt idx="3">
                  <c:v>592.92637941548821</c:v>
                </c:pt>
                <c:pt idx="4">
                  <c:v>564.23630973510694</c:v>
                </c:pt>
                <c:pt idx="5">
                  <c:v>536.93447327699619</c:v>
                </c:pt>
                <c:pt idx="6">
                  <c:v>510.95369727019761</c:v>
                </c:pt>
                <c:pt idx="7">
                  <c:v>486.23005924859081</c:v>
                </c:pt>
                <c:pt idx="8">
                  <c:v>462.70272977762005</c:v>
                </c:pt>
                <c:pt idx="9">
                  <c:v>440.31382279104082</c:v>
                </c:pt>
                <c:pt idx="10">
                  <c:v>419.00825316945748</c:v>
                </c:pt>
                <c:pt idx="11">
                  <c:v>398.73360121024234</c:v>
                </c:pt>
                <c:pt idx="12">
                  <c:v>379.43998365538067</c:v>
                </c:pt>
                <c:pt idx="13">
                  <c:v>361.07993095992248</c:v>
                </c:pt>
                <c:pt idx="14">
                  <c:v>343.60827049907431</c:v>
                </c:pt>
                <c:pt idx="15">
                  <c:v>326.98201542657779</c:v>
                </c:pt>
                <c:pt idx="16">
                  <c:v>311.16025891092397</c:v>
                </c:pt>
                <c:pt idx="17">
                  <c:v>296.10407348918511</c:v>
                </c:pt>
                <c:pt idx="18">
                  <c:v>281.7764152908365</c:v>
                </c:pt>
                <c:pt idx="19">
                  <c:v>268.14203289592331</c:v>
                </c:pt>
                <c:pt idx="20">
                  <c:v>255.16738060332844</c:v>
                </c:pt>
                <c:pt idx="21">
                  <c:v>242.82053589574983</c:v>
                </c:pt>
                <c:pt idx="22">
                  <c:v>231.07112089831918</c:v>
                </c:pt>
                <c:pt idx="23">
                  <c:v>219.89022763762136</c:v>
                </c:pt>
                <c:pt idx="24">
                  <c:v>209.25034691722334</c:v>
                </c:pt>
                <c:pt idx="25">
                  <c:v>199.12530063471976</c:v>
                </c:pt>
                <c:pt idx="26">
                  <c:v>189.49017737376985</c:v>
                </c:pt>
                <c:pt idx="27">
                  <c:v>180.32127111265763</c:v>
                </c:pt>
                <c:pt idx="28">
                  <c:v>171.59602289857565</c:v>
                </c:pt>
                <c:pt idx="29">
                  <c:v>163.29296534412904</c:v>
                </c:pt>
                <c:pt idx="30">
                  <c:v>155.39166980950037</c:v>
                </c:pt>
              </c:numCache>
            </c:numRef>
          </c:yVal>
          <c:smooth val="0"/>
        </c:ser>
        <c:dLbls>
          <c:showLegendKey val="0"/>
          <c:showVal val="0"/>
          <c:showCatName val="0"/>
          <c:showSerName val="0"/>
          <c:showPercent val="0"/>
          <c:showBubbleSize val="0"/>
        </c:dLbls>
        <c:axId val="33542528"/>
        <c:axId val="33519872"/>
      </c:scatterChart>
      <c:valAx>
        <c:axId val="33519872"/>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Pu241 (kg)</a:t>
                </a:r>
              </a:p>
            </c:rich>
          </c:tx>
          <c:layout>
            <c:manualLayout>
              <c:xMode val="edge"/>
              <c:yMode val="edge"/>
              <c:x val="2.145071866016748E-2"/>
              <c:y val="0.31258886339402647"/>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542528"/>
        <c:crosses val="autoZero"/>
        <c:crossBetween val="midCat"/>
      </c:valAx>
      <c:valAx>
        <c:axId val="33542528"/>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519872"/>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Pu242 en fonction du temps</a:t>
            </a:r>
          </a:p>
        </c:rich>
      </c:tx>
      <c:overlay val="0"/>
      <c:spPr>
        <a:noFill/>
        <a:ln>
          <a:noFill/>
        </a:ln>
      </c:spPr>
    </c:title>
    <c:autoTitleDeleted val="0"/>
    <c:plotArea>
      <c:layout/>
      <c:scatterChart>
        <c:scatterStyle val="lineMarker"/>
        <c:varyColors val="0"/>
        <c:ser>
          <c:idx val="0"/>
          <c:order val="0"/>
          <c:spPr>
            <a:ln>
              <a:noFill/>
            </a:ln>
          </c:spPr>
          <c:trendline>
            <c:spPr>
              <a:ln w="9528">
                <a:solidFill>
                  <a:srgbClr val="000000"/>
                </a:solidFill>
                <a:prstDash val="solid"/>
                <a:round/>
              </a:ln>
            </c:spPr>
            <c:trendlineType val="linear"/>
            <c:dispRSqr val="0"/>
            <c:dispEq val="0"/>
          </c:trendline>
          <c:trendline>
            <c:trendlineType val="linear"/>
            <c:dispRSqr val="1"/>
            <c:dispEq val="1"/>
            <c:trendlineLbl>
              <c:layout>
                <c:manualLayout>
                  <c:x val="-8.8333358330208722E-2"/>
                  <c:y val="-4.0590122689509803E-2"/>
                </c:manualLayout>
              </c:layout>
              <c:numFmt formatCode="General" sourceLinked="0"/>
            </c:trendlineLbl>
          </c:trendline>
          <c:yVal>
            <c:numRef>
              <c:f>Eq_de_Bateman_avec_RK1!$M$2:$M$32</c:f>
              <c:numCache>
                <c:formatCode>0.00</c:formatCode>
                <c:ptCount val="31"/>
                <c:pt idx="0">
                  <c:v>232.65</c:v>
                </c:pt>
                <c:pt idx="1">
                  <c:v>232.6495699714892</c:v>
                </c:pt>
                <c:pt idx="2">
                  <c:v>232.64913994377324</c:v>
                </c:pt>
                <c:pt idx="3">
                  <c:v>232.64870991685214</c:v>
                </c:pt>
                <c:pt idx="4">
                  <c:v>232.64827989072589</c:v>
                </c:pt>
                <c:pt idx="5">
                  <c:v>232.64784986539451</c:v>
                </c:pt>
                <c:pt idx="6">
                  <c:v>232.64741984085799</c:v>
                </c:pt>
                <c:pt idx="7">
                  <c:v>232.64698981711632</c:v>
                </c:pt>
                <c:pt idx="8">
                  <c:v>232.64655979416949</c:v>
                </c:pt>
                <c:pt idx="9">
                  <c:v>232.64612977201753</c:v>
                </c:pt>
                <c:pt idx="10">
                  <c:v>232.64569975066041</c:v>
                </c:pt>
                <c:pt idx="11">
                  <c:v>232.64526973009814</c:v>
                </c:pt>
                <c:pt idx="12">
                  <c:v>232.6448397103307</c:v>
                </c:pt>
                <c:pt idx="13">
                  <c:v>232.64440969135813</c:v>
                </c:pt>
                <c:pt idx="14">
                  <c:v>232.64397967318041</c:v>
                </c:pt>
                <c:pt idx="15">
                  <c:v>232.64354965579753</c:v>
                </c:pt>
                <c:pt idx="16">
                  <c:v>232.64311963920949</c:v>
                </c:pt>
                <c:pt idx="17">
                  <c:v>232.64268962341629</c:v>
                </c:pt>
                <c:pt idx="18">
                  <c:v>232.6422596084179</c:v>
                </c:pt>
                <c:pt idx="19">
                  <c:v>232.64182959421436</c:v>
                </c:pt>
                <c:pt idx="20">
                  <c:v>232.64139958080565</c:v>
                </c:pt>
                <c:pt idx="21">
                  <c:v>232.64096956819179</c:v>
                </c:pt>
                <c:pt idx="22">
                  <c:v>232.64053955637274</c:v>
                </c:pt>
                <c:pt idx="23">
                  <c:v>232.64010954534854</c:v>
                </c:pt>
                <c:pt idx="24">
                  <c:v>232.63967953511917</c:v>
                </c:pt>
                <c:pt idx="25">
                  <c:v>232.63924952568462</c:v>
                </c:pt>
                <c:pt idx="26">
                  <c:v>232.63881951704491</c:v>
                </c:pt>
                <c:pt idx="27">
                  <c:v>232.63838950920001</c:v>
                </c:pt>
                <c:pt idx="28">
                  <c:v>232.63795950214993</c:v>
                </c:pt>
                <c:pt idx="29">
                  <c:v>232.63752949589468</c:v>
                </c:pt>
                <c:pt idx="30">
                  <c:v>232.63709949043425</c:v>
                </c:pt>
              </c:numCache>
            </c:numRef>
          </c:yVal>
          <c:smooth val="0"/>
        </c:ser>
        <c:dLbls>
          <c:showLegendKey val="0"/>
          <c:showVal val="0"/>
          <c:showCatName val="0"/>
          <c:showSerName val="0"/>
          <c:showPercent val="0"/>
          <c:showBubbleSize val="0"/>
        </c:dLbls>
        <c:axId val="33436800"/>
        <c:axId val="33352704"/>
      </c:scatterChart>
      <c:valAx>
        <c:axId val="33352704"/>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Pu242 (kg)</a:t>
                </a:r>
              </a:p>
            </c:rich>
          </c:tx>
          <c:layout>
            <c:manualLayout>
              <c:xMode val="edge"/>
              <c:yMode val="edge"/>
              <c:x val="1.6666716660417448E-2"/>
              <c:y val="0.30754775730664641"/>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436800"/>
        <c:crosses val="autoZero"/>
        <c:crossBetween val="midCat"/>
      </c:valAx>
      <c:valAx>
        <c:axId val="33436800"/>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352704"/>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dirty="0">
                <a:solidFill>
                  <a:srgbClr val="000000"/>
                </a:solidFill>
                <a:uFillTx/>
                <a:latin typeface="Calibri"/>
                <a:ea typeface=""/>
                <a:cs typeface=""/>
              </a:rPr>
              <a:t>Quantité d'U238 en fonction du temps</a:t>
            </a:r>
          </a:p>
        </c:rich>
      </c:tx>
      <c:layout>
        <c:manualLayout>
          <c:xMode val="edge"/>
          <c:yMode val="edge"/>
          <c:x val="0.17768405922117705"/>
          <c:y val="1.863738496176162E-3"/>
        </c:manualLayout>
      </c:layout>
      <c:overlay val="0"/>
      <c:spPr>
        <a:noFill/>
        <a:ln>
          <a:noFill/>
        </a:ln>
      </c:spPr>
    </c:title>
    <c:autoTitleDeleted val="0"/>
    <c:plotArea>
      <c:layout>
        <c:manualLayout>
          <c:xMode val="edge"/>
          <c:yMode val="edge"/>
          <c:x val="6.8155618618804273E-2"/>
          <c:y val="0.11415477175044887"/>
          <c:w val="0.92442783170154674"/>
          <c:h val="0.82277426767984396"/>
        </c:manualLayout>
      </c:layout>
      <c:scatterChart>
        <c:scatterStyle val="lineMarker"/>
        <c:varyColors val="0"/>
        <c:ser>
          <c:idx val="0"/>
          <c:order val="0"/>
          <c:spPr>
            <a:ln>
              <a:noFill/>
            </a:ln>
          </c:spPr>
          <c:trendline>
            <c:trendlineType val="linear"/>
            <c:dispRSqr val="1"/>
            <c:dispEq val="1"/>
            <c:trendlineLbl>
              <c:layout>
                <c:manualLayout>
                  <c:x val="-4.0800455231629625E-2"/>
                  <c:y val="3.4354857765869075E-3"/>
                </c:manualLayout>
              </c:layout>
              <c:numFmt formatCode="0.00E+00"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Eq_de_Bateman_avec_RK1!$V$2:$V$32</c:f>
              <c:numCache>
                <c:formatCode>0.000000000E+00</c:formatCode>
                <c:ptCount val="31"/>
                <c:pt idx="0">
                  <c:v>27853.65</c:v>
                </c:pt>
                <c:pt idx="1">
                  <c:v>27853.650425707412</c:v>
                </c:pt>
                <c:pt idx="2">
                  <c:v>27853.650851414026</c:v>
                </c:pt>
                <c:pt idx="3">
                  <c:v>27853.651277119847</c:v>
                </c:pt>
                <c:pt idx="4">
                  <c:v>27853.651702824875</c:v>
                </c:pt>
                <c:pt idx="5">
                  <c:v>27853.652128529106</c:v>
                </c:pt>
                <c:pt idx="6">
                  <c:v>27853.652554232543</c:v>
                </c:pt>
                <c:pt idx="7">
                  <c:v>27853.652979935185</c:v>
                </c:pt>
                <c:pt idx="8">
                  <c:v>27853.653405637033</c:v>
                </c:pt>
                <c:pt idx="9">
                  <c:v>27853.653831338084</c:v>
                </c:pt>
                <c:pt idx="10">
                  <c:v>27853.654257038343</c:v>
                </c:pt>
                <c:pt idx="11">
                  <c:v>27853.654682737804</c:v>
                </c:pt>
                <c:pt idx="12">
                  <c:v>27853.655108436473</c:v>
                </c:pt>
                <c:pt idx="13">
                  <c:v>27853.655534134345</c:v>
                </c:pt>
                <c:pt idx="14">
                  <c:v>27853.655959831423</c:v>
                </c:pt>
                <c:pt idx="15">
                  <c:v>27853.656385527705</c:v>
                </c:pt>
                <c:pt idx="16">
                  <c:v>27853.656811223194</c:v>
                </c:pt>
                <c:pt idx="17">
                  <c:v>27853.657236917887</c:v>
                </c:pt>
                <c:pt idx="18">
                  <c:v>27853.657662611786</c:v>
                </c:pt>
                <c:pt idx="19">
                  <c:v>27853.658088304885</c:v>
                </c:pt>
                <c:pt idx="20">
                  <c:v>27853.65851399719</c:v>
                </c:pt>
                <c:pt idx="21">
                  <c:v>27853.658939688699</c:v>
                </c:pt>
                <c:pt idx="22">
                  <c:v>27853.659365379415</c:v>
                </c:pt>
                <c:pt idx="23">
                  <c:v>27853.659791069334</c:v>
                </c:pt>
                <c:pt idx="24">
                  <c:v>27853.660216758461</c:v>
                </c:pt>
                <c:pt idx="25">
                  <c:v>27853.66064244679</c:v>
                </c:pt>
                <c:pt idx="26">
                  <c:v>27853.661068134326</c:v>
                </c:pt>
                <c:pt idx="27">
                  <c:v>27853.661493821066</c:v>
                </c:pt>
                <c:pt idx="28">
                  <c:v>27853.661919507012</c:v>
                </c:pt>
                <c:pt idx="29">
                  <c:v>27853.662345192162</c:v>
                </c:pt>
                <c:pt idx="30">
                  <c:v>27853.662770876519</c:v>
                </c:pt>
              </c:numCache>
            </c:numRef>
          </c:yVal>
          <c:smooth val="0"/>
        </c:ser>
        <c:dLbls>
          <c:showLegendKey val="0"/>
          <c:showVal val="0"/>
          <c:showCatName val="0"/>
          <c:showSerName val="0"/>
          <c:showPercent val="0"/>
          <c:showBubbleSize val="0"/>
        </c:dLbls>
        <c:axId val="33816576"/>
        <c:axId val="33486720"/>
      </c:scatterChart>
      <c:valAx>
        <c:axId val="33486720"/>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d'U238 (kg)</a:t>
                </a:r>
              </a:p>
            </c:rich>
          </c:tx>
          <c:layout>
            <c:manualLayout>
              <c:xMode val="edge"/>
              <c:yMode val="edge"/>
              <c:x val="2.4577074967693489E-2"/>
              <c:y val="0.33823607733139233"/>
            </c:manualLayout>
          </c:layout>
          <c:overlay val="0"/>
          <c:spPr>
            <a:noFill/>
            <a:ln>
              <a:noFill/>
            </a:ln>
          </c:spPr>
        </c:title>
        <c:numFmt formatCode="0.0000000E+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816576"/>
        <c:crosses val="autoZero"/>
        <c:crossBetween val="midCat"/>
      </c:valAx>
      <c:valAx>
        <c:axId val="33816576"/>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486720"/>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d'Am241 en fonction du temps</a:t>
            </a:r>
          </a:p>
        </c:rich>
      </c:tx>
      <c:overlay val="0"/>
      <c:spPr>
        <a:noFill/>
        <a:ln>
          <a:noFill/>
        </a:ln>
      </c:spPr>
    </c:title>
    <c:autoTitleDeleted val="0"/>
    <c:plotArea>
      <c:layout/>
      <c:scatterChart>
        <c:scatterStyle val="lineMarker"/>
        <c:varyColors val="0"/>
        <c:ser>
          <c:idx val="0"/>
          <c:order val="0"/>
          <c:spPr>
            <a:ln>
              <a:noFill/>
            </a:ln>
          </c:spPr>
          <c:trendline>
            <c:trendlineType val="poly"/>
            <c:order val="2"/>
            <c:dispRSqr val="0"/>
            <c:dispEq val="1"/>
            <c:trendlineLbl>
              <c:layout>
                <c:manualLayout>
                  <c:x val="-0.12168578927634045"/>
                  <c:y val="6.6442777967055666E-3"/>
                </c:manualLayout>
              </c:layout>
              <c:numFmt formatCode="General" sourceLinked="0"/>
            </c:trendlineLbl>
          </c:trendline>
          <c:yVal>
            <c:numRef>
              <c:f>Eq_de_Bateman_avec_RK1!$O$2:$O$32</c:f>
              <c:numCache>
                <c:formatCode>0.00</c:formatCode>
                <c:ptCount val="31"/>
                <c:pt idx="0">
                  <c:v>14.85</c:v>
                </c:pt>
                <c:pt idx="1">
                  <c:v>48.119045036592219</c:v>
                </c:pt>
                <c:pt idx="2">
                  <c:v>79.723835170241301</c:v>
                </c:pt>
                <c:pt idx="3">
                  <c:v>109.74498635519765</c:v>
                </c:pt>
                <c:pt idx="4">
                  <c:v>138.25921362255838</c:v>
                </c:pt>
                <c:pt idx="5">
                  <c:v>165.33951983538739</c:v>
                </c:pt>
                <c:pt idx="6">
                  <c:v>191.05537531049609</c:v>
                </c:pt>
                <c:pt idx="7">
                  <c:v>215.47288874882204</c:v>
                </c:pt>
                <c:pt idx="8">
                  <c:v>238.65496989495841</c:v>
                </c:pt>
                <c:pt idx="9">
                  <c:v>260.66148432603762</c:v>
                </c:pt>
                <c:pt idx="10">
                  <c:v>281.54940075080827</c:v>
                </c:pt>
                <c:pt idx="11">
                  <c:v>301.37293118131618</c:v>
                </c:pt>
                <c:pt idx="12">
                  <c:v>320.18366432206454</c:v>
                </c:pt>
                <c:pt idx="13">
                  <c:v>338.03069250484083</c:v>
                </c:pt>
                <c:pt idx="14">
                  <c:v>354.96073248151782</c:v>
                </c:pt>
                <c:pt idx="15">
                  <c:v>371.01824037202391</c:v>
                </c:pt>
                <c:pt idx="16">
                  <c:v>386.24552105029869</c:v>
                </c:pt>
                <c:pt idx="17">
                  <c:v>400.68283223736364</c:v>
                </c:pt>
                <c:pt idx="18">
                  <c:v>414.3684835576168</c:v>
                </c:pt>
                <c:pt idx="19">
                  <c:v>427.33893080206565</c:v>
                </c:pt>
                <c:pt idx="20">
                  <c:v>439.62886563042343</c:v>
                </c:pt>
                <c:pt idx="21">
                  <c:v>451.27130093276742</c:v>
                </c:pt>
                <c:pt idx="22">
                  <c:v>462.29765206078247</c:v>
                </c:pt>
                <c:pt idx="23">
                  <c:v>472.7378141284488</c:v>
                </c:pt>
                <c:pt idx="24">
                  <c:v>482.62023557236228</c:v>
                </c:pt>
                <c:pt idx="25">
                  <c:v>491.9719881526741</c:v>
                </c:pt>
                <c:pt idx="26">
                  <c:v>500.81883356687763</c:v>
                </c:pt>
                <c:pt idx="27">
                  <c:v>509.18528684033799</c:v>
                </c:pt>
                <c:pt idx="28">
                  <c:v>517.09467664952865</c:v>
                </c:pt>
                <c:pt idx="29">
                  <c:v>524.56920272639275</c:v>
                </c:pt>
                <c:pt idx="30">
                  <c:v>531.62999048506595</c:v>
                </c:pt>
              </c:numCache>
            </c:numRef>
          </c:yVal>
          <c:smooth val="0"/>
        </c:ser>
        <c:dLbls>
          <c:showLegendKey val="0"/>
          <c:showVal val="0"/>
          <c:showCatName val="0"/>
          <c:showSerName val="0"/>
          <c:showPercent val="0"/>
          <c:showBubbleSize val="0"/>
        </c:dLbls>
        <c:axId val="33865088"/>
        <c:axId val="33863168"/>
      </c:scatterChart>
      <c:valAx>
        <c:axId val="33863168"/>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Am241 (kg)</a:t>
                </a:r>
              </a:p>
            </c:rich>
          </c:tx>
          <c:layout>
            <c:manualLayout>
              <c:xMode val="edge"/>
              <c:yMode val="edge"/>
              <c:x val="2.2222222222222223E-2"/>
              <c:y val="0.30868217663745129"/>
            </c:manualLayout>
          </c:layout>
          <c:overlay val="0"/>
          <c:spPr>
            <a:noFill/>
            <a:ln>
              <a:noFill/>
            </a:ln>
          </c:spPr>
        </c:title>
        <c:numFmt formatCode="#,##0.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865088"/>
        <c:crosses val="autoZero"/>
        <c:crossBetween val="midCat"/>
      </c:valAx>
      <c:valAx>
        <c:axId val="33865088"/>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33863168"/>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b="1" i="0" baseline="0">
                <a:effectLst/>
              </a:rPr>
              <a:t>Quantité total du vecteur Pu en fonction du temps </a:t>
            </a:r>
            <a:endParaRPr lang="fr-FR" sz="1800">
              <a:effectLst/>
            </a:endParaRPr>
          </a:p>
        </c:rich>
      </c:tx>
      <c:overlay val="0"/>
    </c:title>
    <c:autoTitleDeleted val="0"/>
    <c:plotArea>
      <c:layout/>
      <c:scatterChart>
        <c:scatterStyle val="lineMarker"/>
        <c:varyColors val="0"/>
        <c:ser>
          <c:idx val="0"/>
          <c:order val="0"/>
          <c:spPr>
            <a:ln w="28575">
              <a:noFill/>
            </a:ln>
          </c:spPr>
          <c:trendline>
            <c:trendlineType val="exp"/>
            <c:dispRSqr val="0"/>
            <c:dispEq val="0"/>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Eq_de_Bateman_avec_RK1!$Q$2:$Q$32</c:f>
              <c:numCache>
                <c:formatCode>0.00</c:formatCode>
                <c:ptCount val="31"/>
                <c:pt idx="0">
                  <c:v>4950</c:v>
                </c:pt>
                <c:pt idx="1">
                  <c:v>4949.265306730651</c:v>
                </c:pt>
                <c:pt idx="2">
                  <c:v>4948.481341965753</c:v>
                </c:pt>
                <c:pt idx="3">
                  <c:v>4947.650740538852</c:v>
                </c:pt>
                <c:pt idx="4">
                  <c:v>4946.7760083651156</c:v>
                </c:pt>
                <c:pt idx="5">
                  <c:v>4945.8595286897153</c:v>
                </c:pt>
                <c:pt idx="6">
                  <c:v>4944.9035680338002</c:v>
                </c:pt>
                <c:pt idx="7">
                  <c:v>4943.9102818526808</c:v>
                </c:pt>
                <c:pt idx="8">
                  <c:v>4942.8817199201467</c:v>
                </c:pt>
                <c:pt idx="9">
                  <c:v>4941.8198314521724</c:v>
                </c:pt>
                <c:pt idx="10">
                  <c:v>4940.7264699826255</c:v>
                </c:pt>
                <c:pt idx="11">
                  <c:v>4939.6033980029761</c:v>
                </c:pt>
                <c:pt idx="12">
                  <c:v>4938.4522913774235</c:v>
                </c:pt>
                <c:pt idx="13">
                  <c:v>4937.2747435443107</c:v>
                </c:pt>
                <c:pt idx="14">
                  <c:v>4936.0722695141703</c:v>
                </c:pt>
                <c:pt idx="15">
                  <c:v>4934.8463096742425</c:v>
                </c:pt>
                <c:pt idx="16">
                  <c:v>4933.5982334088221</c:v>
                </c:pt>
                <c:pt idx="17">
                  <c:v>4932.3293425443608</c:v>
                </c:pt>
                <c:pt idx="18">
                  <c:v>4931.0408746277899</c:v>
                </c:pt>
                <c:pt idx="19">
                  <c:v>4929.7340060461484</c:v>
                </c:pt>
                <c:pt idx="20">
                  <c:v>4928.4098549951796</c:v>
                </c:pt>
                <c:pt idx="21">
                  <c:v>4927.0694843042238</c:v>
                </c:pt>
                <c:pt idx="22">
                  <c:v>4925.7139041243445</c:v>
                </c:pt>
                <c:pt idx="23">
                  <c:v>4924.3440744863119</c:v>
                </c:pt>
                <c:pt idx="24">
                  <c:v>4922.9609077347523</c:v>
                </c:pt>
                <c:pt idx="25">
                  <c:v>4921.5652708444331</c:v>
                </c:pt>
                <c:pt idx="26">
                  <c:v>4920.1579876244105</c:v>
                </c:pt>
                <c:pt idx="27">
                  <c:v>4918.7398408154513</c:v>
                </c:pt>
                <c:pt idx="28">
                  <c:v>4917.3115740859021</c:v>
                </c:pt>
                <c:pt idx="29">
                  <c:v>4915.8738939309069</c:v>
                </c:pt>
                <c:pt idx="30">
                  <c:v>4914.4274714796775</c:v>
                </c:pt>
              </c:numCache>
            </c:numRef>
          </c:yVal>
          <c:smooth val="0"/>
        </c:ser>
        <c:dLbls>
          <c:showLegendKey val="0"/>
          <c:showVal val="0"/>
          <c:showCatName val="0"/>
          <c:showSerName val="0"/>
          <c:showPercent val="0"/>
          <c:showBubbleSize val="0"/>
        </c:dLbls>
        <c:axId val="33921664"/>
        <c:axId val="33948416"/>
      </c:scatterChart>
      <c:valAx>
        <c:axId val="33921664"/>
        <c:scaling>
          <c:orientation val="minMax"/>
        </c:scaling>
        <c:delete val="0"/>
        <c:axPos val="b"/>
        <c:title>
          <c:tx>
            <c:rich>
              <a:bodyPr/>
              <a:lstStyle/>
              <a:p>
                <a:pPr>
                  <a:defRPr sz="1400"/>
                </a:pPr>
                <a:r>
                  <a:rPr lang="fr-FR" sz="1400" dirty="0" smtClean="0"/>
                  <a:t>Temps (y</a:t>
                </a:r>
                <a:r>
                  <a:rPr lang="fr-FR" sz="1400" dirty="0"/>
                  <a:t>)</a:t>
                </a:r>
              </a:p>
            </c:rich>
          </c:tx>
          <c:overlay val="0"/>
        </c:title>
        <c:numFmt formatCode="General" sourceLinked="1"/>
        <c:majorTickMark val="out"/>
        <c:minorTickMark val="none"/>
        <c:tickLblPos val="nextTo"/>
        <c:crossAx val="33948416"/>
        <c:crosses val="autoZero"/>
        <c:crossBetween val="midCat"/>
      </c:valAx>
      <c:valAx>
        <c:axId val="33948416"/>
        <c:scaling>
          <c:orientation val="minMax"/>
        </c:scaling>
        <c:delete val="0"/>
        <c:axPos val="l"/>
        <c:majorGridlines/>
        <c:title>
          <c:tx>
            <c:rich>
              <a:bodyPr rot="-5400000" vert="horz"/>
              <a:lstStyle/>
              <a:p>
                <a:pPr>
                  <a:defRPr sz="800"/>
                </a:pPr>
                <a:r>
                  <a:rPr lang="fr-FR" sz="1400" b="1" i="0" baseline="0">
                    <a:effectLst/>
                  </a:rPr>
                  <a:t>Masse vecteur Pu (kg)</a:t>
                </a:r>
                <a:endParaRPr lang="fr-FR" sz="800">
                  <a:effectLst/>
                </a:endParaRPr>
              </a:p>
            </c:rich>
          </c:tx>
          <c:overlay val="0"/>
        </c:title>
        <c:numFmt formatCode="0.00" sourceLinked="1"/>
        <c:majorTickMark val="out"/>
        <c:minorTickMark val="none"/>
        <c:tickLblPos val="nextTo"/>
        <c:crossAx val="33921664"/>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2629FBD4-3FD6-4301-AA87-14147F9DE92F}" type="datetimeFigureOut">
              <a:rPr lang="fr-FR"/>
              <a:pPr>
                <a:defRPr/>
              </a:pPr>
              <a:t>27/08/2014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03AE9468-D335-408F-8871-42A5B451C400}" type="slidenum">
              <a:rPr lang="fr-FR"/>
              <a:pPr>
                <a:defRPr/>
              </a:pPr>
              <a:t>‹N°›</a:t>
            </a:fld>
            <a:endParaRPr lang="fr-FR"/>
          </a:p>
        </p:txBody>
      </p:sp>
    </p:spTree>
    <p:extLst>
      <p:ext uri="{BB962C8B-B14F-4D97-AF65-F5344CB8AC3E}">
        <p14:creationId xmlns:p14="http://schemas.microsoft.com/office/powerpoint/2010/main" val="207180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45DDE76E-DDC7-414E-8AEC-25D08C1D46C3}" type="datetimeFigureOut">
              <a:rPr lang="fr-FR"/>
              <a:pPr>
                <a:defRPr/>
              </a:pPr>
              <a:t>27/08/2014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5984464D-008C-4CF4-8406-0A6BC9838D1E}" type="slidenum">
              <a:rPr lang="fr-FR"/>
              <a:pPr>
                <a:defRPr/>
              </a:pPr>
              <a:t>‹N°›</a:t>
            </a:fld>
            <a:endParaRPr lang="fr-FR"/>
          </a:p>
        </p:txBody>
      </p:sp>
    </p:spTree>
    <p:extLst>
      <p:ext uri="{BB962C8B-B14F-4D97-AF65-F5344CB8AC3E}">
        <p14:creationId xmlns:p14="http://schemas.microsoft.com/office/powerpoint/2010/main" val="10477172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2pPr>
    <a:lvl3pPr marL="9144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3pPr>
    <a:lvl4pPr marL="13716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4pPr>
    <a:lvl5pPr marL="18288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F937CE-A485-4771-B634-015521E10B3A}" type="slidenum">
              <a:rPr lang="fr-FR" smtClean="0"/>
              <a:t>3</a:t>
            </a:fld>
            <a:endParaRPr lang="fr-FR" dirty="0"/>
          </a:p>
        </p:txBody>
      </p:sp>
    </p:spTree>
    <p:extLst>
      <p:ext uri="{BB962C8B-B14F-4D97-AF65-F5344CB8AC3E}">
        <p14:creationId xmlns:p14="http://schemas.microsoft.com/office/powerpoint/2010/main" val="215982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19</a:t>
            </a:fld>
            <a:endParaRPr lang="fr-FR"/>
          </a:p>
        </p:txBody>
      </p:sp>
    </p:spTree>
    <p:extLst>
      <p:ext uri="{BB962C8B-B14F-4D97-AF65-F5344CB8AC3E}">
        <p14:creationId xmlns:p14="http://schemas.microsoft.com/office/powerpoint/2010/main" val="186257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23</a:t>
            </a:fld>
            <a:endParaRPr lang="fr-FR"/>
          </a:p>
        </p:txBody>
      </p:sp>
    </p:spTree>
    <p:extLst>
      <p:ext uri="{BB962C8B-B14F-4D97-AF65-F5344CB8AC3E}">
        <p14:creationId xmlns:p14="http://schemas.microsoft.com/office/powerpoint/2010/main" val="222280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497282" y="1080000"/>
            <a:ext cx="7822010" cy="1162496"/>
          </a:xfrm>
        </p:spPr>
        <p:txBody>
          <a:bodyPr anchor="b"/>
          <a:lstStyle>
            <a:lvl1pPr>
              <a:defRPr>
                <a:solidFill>
                  <a:srgbClr val="5C7F92"/>
                </a:solidFill>
              </a:defRPr>
            </a:lvl1pPr>
          </a:lstStyle>
          <a:p>
            <a:r>
              <a:rPr lang="fr-FR" smtClean="0"/>
              <a:t>Modifiez le style du titre</a:t>
            </a:r>
            <a:endParaRPr lang="fr-FR" dirty="0"/>
          </a:p>
        </p:txBody>
      </p:sp>
      <p:sp>
        <p:nvSpPr>
          <p:cNvPr id="3" name="Sous-titre 2"/>
          <p:cNvSpPr>
            <a:spLocks noGrp="1"/>
          </p:cNvSpPr>
          <p:nvPr>
            <p:ph type="subTitle" idx="1"/>
          </p:nvPr>
        </p:nvSpPr>
        <p:spPr>
          <a:xfrm>
            <a:off x="1527940" y="2412000"/>
            <a:ext cx="6811196" cy="2702140"/>
          </a:xfrm>
        </p:spPr>
        <p:txBody>
          <a:bodyPr/>
          <a:lstStyle>
            <a:lvl1pPr marL="268288" indent="-268288" algn="l">
              <a:buFont typeface="+mj-lt"/>
              <a:buAutoNum type="arabicPeriod"/>
              <a:defRPr sz="1800">
                <a:solidFill>
                  <a:srgbClr val="3095B4"/>
                </a:solidFill>
              </a:defRPr>
            </a:lvl1pPr>
            <a:lvl2pPr marL="268288" indent="0" algn="l">
              <a:lnSpc>
                <a:spcPct val="100000"/>
              </a:lnSpc>
              <a:buNone/>
              <a:defRPr sz="1400">
                <a:solidFill>
                  <a:srgbClr val="595959"/>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smtClean="0"/>
              <a:t>Modifiez le style des sous-titres du masque</a:t>
            </a:r>
            <a:endParaRPr lang="fr-FR" dirty="0" smtClean="0"/>
          </a:p>
        </p:txBody>
      </p:sp>
    </p:spTree>
    <p:extLst>
      <p:ext uri="{BB962C8B-B14F-4D97-AF65-F5344CB8AC3E}">
        <p14:creationId xmlns:p14="http://schemas.microsoft.com/office/powerpoint/2010/main" val="1386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prisme 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93950"/>
            <a:ext cx="2005012"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1277938" y="2006600"/>
            <a:ext cx="184150" cy="338138"/>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6" name="Connecteur droit 5"/>
          <p:cNvCxnSpPr/>
          <p:nvPr/>
        </p:nvCxnSpPr>
        <p:spPr>
          <a:xfrm flipH="1">
            <a:off x="1395413" y="4452938"/>
            <a:ext cx="166687" cy="541337"/>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7" name="Connecteur droit 6"/>
          <p:cNvCxnSpPr/>
          <p:nvPr/>
        </p:nvCxnSpPr>
        <p:spPr>
          <a:xfrm>
            <a:off x="3187700" y="4094163"/>
            <a:ext cx="296863" cy="304800"/>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Espace réservé du contenu 10"/>
          <p:cNvSpPr>
            <a:spLocks noGrp="1"/>
          </p:cNvSpPr>
          <p:nvPr>
            <p:ph sz="quarter" idx="10"/>
          </p:nvPr>
        </p:nvSpPr>
        <p:spPr>
          <a:xfrm>
            <a:off x="1278000" y="1912938"/>
            <a:ext cx="6951600" cy="1317600"/>
          </a:xfrm>
        </p:spPr>
        <p:txBody>
          <a:bodyPr>
            <a:normAutofit/>
          </a:bodyPr>
          <a:lstStyle>
            <a:lvl2pPr algn="r">
              <a:defRPr sz="1800"/>
            </a:lvl2pPr>
          </a:lstStyle>
          <a:p>
            <a:pPr lvl="0"/>
            <a:r>
              <a:rPr lang="fr-FR" smtClean="0"/>
              <a:t>Modifiez les styles du texte du masque</a:t>
            </a:r>
          </a:p>
        </p:txBody>
      </p:sp>
      <p:sp>
        <p:nvSpPr>
          <p:cNvPr id="8" name="Titre 5"/>
          <p:cNvSpPr>
            <a:spLocks noGrp="1"/>
          </p:cNvSpPr>
          <p:nvPr>
            <p:ph type="ctrTitle"/>
          </p:nvPr>
        </p:nvSpPr>
        <p:spPr>
          <a:xfrm>
            <a:off x="2549562" y="1213798"/>
            <a:ext cx="6271710" cy="734031"/>
          </a:xfrm>
        </p:spPr>
        <p:txBody>
          <a:bodyPr>
            <a:noAutofit/>
          </a:bodyPr>
          <a:lstStyle/>
          <a:p>
            <a:r>
              <a:rPr lang="fr-FR" smtClean="0"/>
              <a:t>Modifiez le style du titre</a:t>
            </a:r>
            <a:endParaRPr lang="fr-FR" dirty="0"/>
          </a:p>
        </p:txBody>
      </p:sp>
    </p:spTree>
    <p:extLst>
      <p:ext uri="{BB962C8B-B14F-4D97-AF65-F5344CB8AC3E}">
        <p14:creationId xmlns:p14="http://schemas.microsoft.com/office/powerpoint/2010/main" val="40922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2" name="Image 2" descr="prisme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393950"/>
            <a:ext cx="201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3"/>
          <p:cNvCxnSpPr/>
          <p:nvPr/>
        </p:nvCxnSpPr>
        <p:spPr>
          <a:xfrm flipH="1">
            <a:off x="2978150" y="2173288"/>
            <a:ext cx="1560513" cy="485775"/>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pic>
        <p:nvPicPr>
          <p:cNvPr id="4" name="Image 4" descr="INNOVATION MAK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946275"/>
            <a:ext cx="3382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03300" y="1906588"/>
            <a:ext cx="7683500" cy="4219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699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idx="1"/>
          </p:nvPr>
        </p:nvSpPr>
        <p:spPr>
          <a:xfrm>
            <a:off x="1003300" y="3049588"/>
            <a:ext cx="7683500" cy="3076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971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0330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2125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00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70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4267" y="727200"/>
            <a:ext cx="7797800" cy="590902"/>
          </a:xfrm>
        </p:spPr>
        <p:txBody>
          <a:bodyPr>
            <a:normAutofit/>
          </a:bodyPr>
          <a:lstStyle>
            <a:lvl1pPr marL="265113" indent="-265113" algn="l">
              <a:lnSpc>
                <a:spcPct val="120000"/>
              </a:lnSpc>
              <a:buFont typeface="+mj-lt"/>
              <a:buAutoNum type="arabicPeriod"/>
              <a:defRPr sz="1800">
                <a:solidFill>
                  <a:srgbClr val="3095B4"/>
                </a:solidFill>
                <a:latin typeface="Lucida Bright"/>
                <a:cs typeface="Lucida Bright"/>
              </a:defRPr>
            </a:lvl1pPr>
            <a:lvl2pPr marL="265113" indent="0" algn="l">
              <a:lnSpc>
                <a:spcPct val="100000"/>
              </a:lnSpc>
              <a:buNone/>
              <a:defRPr sz="1400">
                <a:solidFill>
                  <a:srgbClr val="737C82"/>
                </a:solidFill>
                <a:latin typeface="Lucida Sans"/>
                <a:cs typeface="Lucida Sans"/>
              </a:defRPr>
            </a:lvl2pPr>
            <a:lvl3pPr marL="265113" indent="0" algn="l">
              <a:lnSpc>
                <a:spcPct val="120000"/>
              </a:lnSpc>
              <a:buNone/>
              <a:defRPr sz="1000">
                <a:solidFill>
                  <a:srgbClr val="737C82"/>
                </a:solidFill>
                <a:latin typeface="Lucida Sans"/>
                <a:cs typeface="Lucida Sans"/>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fr-FR" dirty="0" smtClean="0"/>
          </a:p>
        </p:txBody>
      </p:sp>
      <p:sp>
        <p:nvSpPr>
          <p:cNvPr id="5" name="Espace réservé du texte 4"/>
          <p:cNvSpPr>
            <a:spLocks noGrp="1"/>
          </p:cNvSpPr>
          <p:nvPr>
            <p:ph type="body" sz="quarter" idx="13"/>
          </p:nvPr>
        </p:nvSpPr>
        <p:spPr>
          <a:xfrm>
            <a:off x="694116" y="1360800"/>
            <a:ext cx="7702550" cy="4674240"/>
          </a:xfrm>
        </p:spPr>
        <p:txBody>
          <a:bodyPr/>
          <a:lstStyle>
            <a:lvl1pPr>
              <a:defRPr>
                <a:latin typeface="Lucida Sans Unicode" pitchFamily="34" charset="0"/>
                <a:cs typeface="Lucida Sans Unicode" pitchFamily="34" charset="0"/>
              </a:defRPr>
            </a:lvl1pPr>
            <a:lvl2pPr marL="265113" indent="0">
              <a:buNone/>
              <a:defRPr lang="fr-FR" sz="1400" kern="1200" dirty="0" smtClean="0">
                <a:solidFill>
                  <a:srgbClr val="595959"/>
                </a:solidFill>
                <a:latin typeface="Lucida Sans Unicode" pitchFamily="34" charset="0"/>
                <a:ea typeface="+mn-ea"/>
                <a:cs typeface="Lucida Sans Unicode" pitchFamily="34" charset="0"/>
              </a:defRPr>
            </a:lvl2pPr>
            <a:lvl3pPr marL="1169988" indent="-180975">
              <a:buFont typeface="Wingdings" pitchFamily="2" charset="2"/>
              <a:buChar char="§"/>
              <a:defRPr lang="fr-FR" sz="1600" kern="1200" baseline="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smtClean="0"/>
              <a:t>Cliquez pour modifier les styles du texte du masque</a:t>
            </a:r>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smtClean="0"/>
          </a:p>
        </p:txBody>
      </p:sp>
      <p:sp>
        <p:nvSpPr>
          <p:cNvPr id="4" name="Espace réservé du numéro de diapositive 5"/>
          <p:cNvSpPr>
            <a:spLocks noGrp="1"/>
          </p:cNvSpPr>
          <p:nvPr>
            <p:ph type="sldNum" sz="quarter" idx="14"/>
          </p:nvPr>
        </p:nvSpPr>
        <p:spPr>
          <a:xfrm>
            <a:off x="4763" y="6434138"/>
            <a:ext cx="823912" cy="365125"/>
          </a:xfrm>
          <a:prstGeom prst="rect">
            <a:avLst/>
          </a:prstGeom>
        </p:spPr>
        <p:txBody>
          <a:bodyPr vert="horz" wrap="square" lIns="91440" tIns="45720" rIns="91440" bIns="45720" numCol="1" anchor="t" anchorCtr="0" compatLnSpc="1">
            <a:prstTxWarp prst="textNoShape">
              <a:avLst/>
            </a:prstTxWarp>
          </a:bodyPr>
          <a:lstStyle>
            <a:lvl1pPr>
              <a:defRPr sz="1100" smtClean="0">
                <a:solidFill>
                  <a:schemeClr val="bg1"/>
                </a:solidFill>
                <a:latin typeface="Lucida Sans" pitchFamily="34" charset="0"/>
                <a:cs typeface="Arial" pitchFamily="34" charset="0"/>
              </a:defRPr>
            </a:lvl1pPr>
          </a:lstStyle>
          <a:p>
            <a:pPr>
              <a:defRPr/>
            </a:pPr>
            <a:fld id="{9347F592-8124-4DDA-BFCC-6E6DBF551C65}" type="slidenum">
              <a:rPr lang="fr-FR"/>
              <a:pPr>
                <a:defRPr/>
              </a:pPr>
              <a:t>‹N°›</a:t>
            </a:fld>
            <a:endParaRPr lang="fr-FR"/>
          </a:p>
        </p:txBody>
      </p:sp>
    </p:spTree>
    <p:extLst>
      <p:ext uri="{BB962C8B-B14F-4D97-AF65-F5344CB8AC3E}">
        <p14:creationId xmlns:p14="http://schemas.microsoft.com/office/powerpoint/2010/main" val="20075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 6" descr="virgu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525" y="5356225"/>
            <a:ext cx="9144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003300" y="1906588"/>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1003300" y="3049588"/>
            <a:ext cx="7683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endParaRPr lang="fr-FR" smtClean="0"/>
          </a:p>
          <a:p>
            <a:pPr lvl="1"/>
            <a:r>
              <a:rPr lang="fr-FR" smtClean="0"/>
              <a:t>Deuxième niveau</a:t>
            </a:r>
          </a:p>
        </p:txBody>
      </p:sp>
      <p:pic>
        <p:nvPicPr>
          <p:cNvPr id="1029" name="Image 7" descr="ALTRAN RGB.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67" r:id="rId4"/>
    <p:sldLayoutId id="2147483668" r:id="rId5"/>
    <p:sldLayoutId id="2147483669" r:id="rId6"/>
    <p:sldLayoutId id="2147483673" r:id="rId7"/>
  </p:sldLayoutIdLst>
  <p:hf hdr="0" ftr="0" dt="0"/>
  <p:txStyles>
    <p:title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p:titleStyle>
    <p:body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5969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les styles du texte du masque</a:t>
            </a:r>
          </a:p>
        </p:txBody>
      </p:sp>
      <p:sp>
        <p:nvSpPr>
          <p:cNvPr id="2051" name="Espace réservé du texte 2"/>
          <p:cNvSpPr>
            <a:spLocks noGrp="1"/>
          </p:cNvSpPr>
          <p:nvPr>
            <p:ph type="body" idx="1"/>
          </p:nvPr>
        </p:nvSpPr>
        <p:spPr bwMode="auto">
          <a:xfrm>
            <a:off x="457200" y="1508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2052" name="Image 6" descr="ALTRAN 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 7" descr="a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72200"/>
            <a:ext cx="17446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marL="265113" indent="-265113" algn="l" defTabSz="457200" rtl="0" eaLnBrk="0" fontAlgn="base" hangingPunct="0">
        <a:spcBef>
          <a:spcPct val="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2pPr>
      <a:lvl3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3pPr>
      <a:lvl4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4pPr>
      <a:lvl5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5pPr>
      <a:lvl6pPr marL="7223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6pPr>
      <a:lvl7pPr marL="11795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7pPr>
      <a:lvl8pPr marL="16367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8pPr>
      <a:lvl9pPr marL="20939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9pPr>
    </p:titleStyle>
    <p:bodyStyle>
      <a:lvl1pPr marL="265113" indent="-265113" algn="l" defTabSz="457200" rtl="0" eaLnBrk="0" fontAlgn="base" hangingPunct="0">
        <a:spcBef>
          <a:spcPct val="20000"/>
        </a:spcBef>
        <a:spcAft>
          <a:spcPct val="0"/>
        </a:spcAft>
        <a:buFont typeface="Arial" charset="0"/>
        <a:defRPr sz="1600" kern="1200">
          <a:solidFill>
            <a:schemeClr val="tx1"/>
          </a:solidFill>
          <a:latin typeface="Lucida Sans Unicode" pitchFamily="34" charset="0"/>
          <a:ea typeface="Lucida Sans Unicode" pitchFamily="34" charset="0"/>
          <a:cs typeface="Lucida Sans Unicode" pitchFamily="34" charset="0"/>
        </a:defRPr>
      </a:lvl1pPr>
      <a:lvl2pPr marL="265113" indent="192088" algn="l" defTabSz="457200" rtl="0" eaLnBrk="0" fontAlgn="base" hangingPunct="0">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0" fontAlgn="base" hangingPunct="0">
        <a:spcBef>
          <a:spcPct val="20000"/>
        </a:spcBef>
        <a:spcAft>
          <a:spcPct val="0"/>
        </a:spcAft>
        <a:buClr>
          <a:schemeClr val="tx1"/>
        </a:buClr>
        <a:buFont typeface="Wingdings" pitchFamily="2" charset="2"/>
        <a:buChar char="§"/>
        <a:defRPr sz="1600" kern="1200">
          <a:solidFill>
            <a:schemeClr val="tx1"/>
          </a:solidFill>
          <a:latin typeface="Lucida Sans Unicode" pitchFamily="34" charset="0"/>
          <a:ea typeface="Lucida Sans Unicode" pitchFamily="34" charset="0"/>
          <a:cs typeface="Lucida Sans Unicode" pitchFamily="34" charset="0"/>
        </a:defRPr>
      </a:lvl3pPr>
      <a:lvl4pPr marL="1600200" indent="-228600" algn="l" defTabSz="457200" rtl="0" eaLnBrk="0" fontAlgn="base" hangingPunct="0">
        <a:spcBef>
          <a:spcPct val="20000"/>
        </a:spcBef>
        <a:spcAft>
          <a:spcPct val="0"/>
        </a:spcAft>
        <a:buClr>
          <a:schemeClr val="tx1"/>
        </a:buClr>
        <a:buSzPct val="150000"/>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4pPr>
      <a:lvl5pPr marL="2057400" indent="-228600" algn="l" defTabSz="457200" rtl="0" eaLnBrk="0" fontAlgn="base" hangingPunct="0">
        <a:spcBef>
          <a:spcPct val="20000"/>
        </a:spcBef>
        <a:spcAft>
          <a:spcPct val="0"/>
        </a:spcAft>
        <a:buClr>
          <a:schemeClr val="tx1"/>
        </a:buClr>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bien.Boulland@altra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ous-titre 2"/>
          <p:cNvSpPr txBox="1">
            <a:spLocks/>
          </p:cNvSpPr>
          <p:nvPr/>
        </p:nvSpPr>
        <p:spPr bwMode="auto">
          <a:xfrm>
            <a:off x="251520" y="1673860"/>
            <a:ext cx="257509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1200" dirty="0" err="1" smtClean="0"/>
              <a:t>Altran</a:t>
            </a:r>
            <a:r>
              <a:rPr lang="en-US" sz="1200" dirty="0" smtClean="0"/>
              <a:t> </a:t>
            </a:r>
            <a:r>
              <a:rPr lang="en-US" sz="1200" dirty="0" err="1" smtClean="0"/>
              <a:t>EILiS</a:t>
            </a:r>
            <a:r>
              <a:rPr lang="en-US" sz="1200" dirty="0" smtClean="0"/>
              <a:t> / </a:t>
            </a:r>
            <a:r>
              <a:rPr lang="en-US" sz="1200" dirty="0" err="1" smtClean="0"/>
              <a:t>Altran</a:t>
            </a:r>
            <a:r>
              <a:rPr lang="en-US" sz="1200" dirty="0" smtClean="0"/>
              <a:t> Research</a:t>
            </a:r>
            <a:endParaRPr lang="en-US" sz="1200" dirty="0"/>
          </a:p>
        </p:txBody>
      </p:sp>
      <p:sp>
        <p:nvSpPr>
          <p:cNvPr id="7172" name="Sous-titre 2"/>
          <p:cNvSpPr txBox="1">
            <a:spLocks/>
          </p:cNvSpPr>
          <p:nvPr/>
        </p:nvSpPr>
        <p:spPr bwMode="auto">
          <a:xfrm>
            <a:off x="818989" y="5046589"/>
            <a:ext cx="1440160" cy="6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Multiobjective</a:t>
            </a:r>
            <a:r>
              <a:rPr lang="fr-FR" sz="1200" dirty="0" smtClean="0"/>
              <a:t> </a:t>
            </a:r>
            <a:r>
              <a:rPr lang="fr-FR" sz="1200" dirty="0" err="1" smtClean="0"/>
              <a:t>Optimization</a:t>
            </a:r>
            <a:endParaRPr lang="fr-FR" sz="1200" dirty="0"/>
          </a:p>
        </p:txBody>
      </p:sp>
      <p:sp>
        <p:nvSpPr>
          <p:cNvPr id="7174" name="Espace réservé du texte 6"/>
          <p:cNvSpPr txBox="1">
            <a:spLocks/>
          </p:cNvSpPr>
          <p:nvPr/>
        </p:nvSpPr>
        <p:spPr bwMode="auto">
          <a:xfrm>
            <a:off x="4067175" y="3217862"/>
            <a:ext cx="4602163"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120000"/>
              </a:lnSpc>
              <a:spcBef>
                <a:spcPct val="20000"/>
              </a:spcBef>
            </a:pPr>
            <a:endParaRPr lang="en-US" dirty="0" smtClean="0">
              <a:solidFill>
                <a:srgbClr val="737C82"/>
              </a:solidFill>
              <a:latin typeface="Lucida Sans Unicode" pitchFamily="34" charset="0"/>
            </a:endParaRPr>
          </a:p>
          <a:p>
            <a:pPr algn="r" eaLnBrk="1" hangingPunct="1">
              <a:lnSpc>
                <a:spcPct val="120000"/>
              </a:lnSpc>
              <a:spcBef>
                <a:spcPct val="20000"/>
              </a:spcBef>
            </a:pPr>
            <a:r>
              <a:rPr lang="en-US" sz="1300" dirty="0" smtClean="0">
                <a:latin typeface="Lucida Sans Unicode" pitchFamily="34" charset="0"/>
              </a:rPr>
              <a:t>Fabien BOULLAND</a:t>
            </a:r>
            <a:br>
              <a:rPr lang="en-US" sz="1300" dirty="0" smtClean="0">
                <a:latin typeface="Lucida Sans Unicode" pitchFamily="34" charset="0"/>
              </a:rPr>
            </a:br>
            <a:r>
              <a:rPr lang="en-US" sz="1000" dirty="0" smtClean="0">
                <a:latin typeface="Lucida Sans Unicode" pitchFamily="34" charset="0"/>
                <a:hlinkClick r:id="rId2"/>
              </a:rPr>
              <a:t>Fabien.Boulland@altran.com</a:t>
            </a:r>
            <a:endParaRPr lang="en-US" sz="1000" dirty="0" smtClean="0">
              <a:latin typeface="Lucida Sans Unicode" pitchFamily="34" charset="0"/>
            </a:endParaRPr>
          </a:p>
          <a:p>
            <a:pPr algn="r" eaLnBrk="1" hangingPunct="1">
              <a:lnSpc>
                <a:spcPct val="120000"/>
              </a:lnSpc>
              <a:spcBef>
                <a:spcPct val="20000"/>
              </a:spcBef>
            </a:pPr>
            <a:r>
              <a:rPr lang="en-US" sz="1000" dirty="0" smtClean="0">
                <a:latin typeface="Lucida Sans Unicode" pitchFamily="34" charset="0"/>
              </a:rPr>
              <a:t> </a:t>
            </a: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r>
              <a:rPr lang="en-US" dirty="0" smtClean="0">
                <a:solidFill>
                  <a:srgbClr val="3095B4"/>
                </a:solidFill>
                <a:latin typeface="Lucida Sans Unicode" pitchFamily="34" charset="0"/>
              </a:rPr>
              <a:t>31/07/2014</a:t>
            </a:r>
            <a:endParaRPr lang="en-US" dirty="0">
              <a:solidFill>
                <a:srgbClr val="3095B4"/>
              </a:solidFill>
              <a:latin typeface="Lucida Sans Unicode" pitchFamily="34" charset="0"/>
            </a:endParaRPr>
          </a:p>
        </p:txBody>
      </p:sp>
      <p:sp>
        <p:nvSpPr>
          <p:cNvPr id="7" name="Sous-titre 2"/>
          <p:cNvSpPr txBox="1">
            <a:spLocks/>
          </p:cNvSpPr>
          <p:nvPr/>
        </p:nvSpPr>
        <p:spPr bwMode="auto">
          <a:xfrm>
            <a:off x="3203848" y="4476789"/>
            <a:ext cx="1152128" cy="5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Nuclear</a:t>
            </a:r>
            <a:r>
              <a:rPr lang="fr-FR" sz="1200" dirty="0" smtClean="0"/>
              <a:t> </a:t>
            </a:r>
            <a:r>
              <a:rPr lang="fr-FR" sz="1200" dirty="0" err="1" smtClean="0"/>
              <a:t>Core</a:t>
            </a:r>
            <a:r>
              <a:rPr lang="fr-FR" sz="1200" dirty="0" smtClean="0"/>
              <a:t> Design</a:t>
            </a:r>
            <a:endParaRPr lang="fr-FR" sz="1200" dirty="0"/>
          </a:p>
        </p:txBody>
      </p:sp>
      <p:sp>
        <p:nvSpPr>
          <p:cNvPr id="3" name="Titre 2"/>
          <p:cNvSpPr>
            <a:spLocks noGrp="1"/>
          </p:cNvSpPr>
          <p:nvPr>
            <p:ph type="ctrTitle"/>
          </p:nvPr>
        </p:nvSpPr>
        <p:spPr>
          <a:xfrm>
            <a:off x="1907705" y="764704"/>
            <a:ext cx="7056784" cy="1872208"/>
          </a:xfrm>
        </p:spPr>
        <p:txBody>
          <a:bodyPr/>
          <a:lstStyle/>
          <a:p>
            <a:pPr algn="r"/>
            <a:r>
              <a:rPr lang="fr-FR" sz="2800" dirty="0"/>
              <a:t>Contribution à l’étude d’un préconcept de SMR
Etude d’un modèle d’épuisement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p:nvPr>
        </p:nvSpPr>
        <p:spPr>
          <a:xfrm>
            <a:off x="288901" y="1315975"/>
            <a:ext cx="8229240" cy="1145160"/>
          </a:xfrm>
        </p:spPr>
        <p:txBody>
          <a:bodyPr/>
          <a:lstStyle/>
          <a:p>
            <a:r>
              <a:rPr lang="fr-FR" sz="1600" dirty="0" smtClean="0"/>
              <a:t>Enrichissement: </a:t>
            </a:r>
            <a:r>
              <a:rPr lang="fr-FR" sz="1600" b="1" dirty="0"/>
              <a:t>15,78</a:t>
            </a:r>
            <a:r>
              <a:rPr lang="fr-FR" sz="1600" dirty="0" smtClean="0"/>
              <a:t> %</a:t>
            </a:r>
            <a:endParaRPr lang="fr-FR" sz="1600" dirty="0"/>
          </a:p>
        </p:txBody>
      </p:sp>
      <p:sp>
        <p:nvSpPr>
          <p:cNvPr id="4" name="Titre 1"/>
          <p:cNvSpPr txBox="1">
            <a:spLocks/>
          </p:cNvSpPr>
          <p:nvPr/>
        </p:nvSpPr>
        <p:spPr>
          <a:xfrm>
            <a:off x="609600" y="36240"/>
            <a:ext cx="8229240" cy="1145160"/>
          </a:xfrm>
          <a:prstGeom prst="rect">
            <a:avLst/>
          </a:prstGeom>
        </p:spPr>
        <p:txBody>
          <a:bodyPr wrap="none" lIns="0" tIns="0" rIns="0" bIns="0" anchor="ctr"/>
          <a:lstStyle>
            <a:lvl1pPr algn="ctr">
              <a:defRPr sz="2800">
                <a:latin typeface="Calibri" panose="020F0502020204030204" pitchFamily="34" charset="0"/>
                <a:cs typeface="Calibri" panose="020F0502020204030204" pitchFamily="34" charset="0"/>
              </a:defRPr>
            </a:lvl1pPr>
          </a:lstStyle>
          <a:p>
            <a:r>
              <a:rPr lang="fr-FR" dirty="0"/>
              <a:t>Application à un combustible SPX</a:t>
            </a:r>
          </a:p>
        </p:txBody>
      </p:sp>
      <p:grpSp>
        <p:nvGrpSpPr>
          <p:cNvPr id="6" name="Group 4"/>
          <p:cNvGrpSpPr>
            <a:grpSpLocks noChangeAspect="1"/>
          </p:cNvGrpSpPr>
          <p:nvPr/>
        </p:nvGrpSpPr>
        <p:grpSpPr bwMode="auto">
          <a:xfrm>
            <a:off x="1637952" y="2302797"/>
            <a:ext cx="6088857" cy="3612970"/>
            <a:chOff x="839" y="968"/>
            <a:chExt cx="4739" cy="2812"/>
          </a:xfrm>
        </p:grpSpPr>
        <p:sp>
          <p:nvSpPr>
            <p:cNvPr id="7" name="AutoShape 3"/>
            <p:cNvSpPr>
              <a:spLocks noChangeAspect="1" noChangeArrowheads="1" noTextEdit="1"/>
            </p:cNvSpPr>
            <p:nvPr/>
          </p:nvSpPr>
          <p:spPr bwMode="auto">
            <a:xfrm>
              <a:off x="839" y="968"/>
              <a:ext cx="4677" cy="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5"/>
            <p:cNvSpPr>
              <a:spLocks/>
            </p:cNvSpPr>
            <p:nvPr/>
          </p:nvSpPr>
          <p:spPr bwMode="auto">
            <a:xfrm>
              <a:off x="2120" y="1458"/>
              <a:ext cx="1944" cy="2224"/>
            </a:xfrm>
            <a:custGeom>
              <a:avLst/>
              <a:gdLst>
                <a:gd name="T0" fmla="*/ 3 w 1944"/>
                <a:gd name="T1" fmla="*/ 625 h 2224"/>
                <a:gd name="T2" fmla="*/ 841 w 1944"/>
                <a:gd name="T3" fmla="*/ 0 h 2224"/>
                <a:gd name="T4" fmla="*/ 1944 w 1944"/>
                <a:gd name="T5" fmla="*/ 554 h 2224"/>
                <a:gd name="T6" fmla="*/ 1942 w 1944"/>
                <a:gd name="T7" fmla="*/ 1599 h 2224"/>
                <a:gd name="T8" fmla="*/ 1103 w 1944"/>
                <a:gd name="T9" fmla="*/ 2224 h 2224"/>
                <a:gd name="T10" fmla="*/ 0 w 1944"/>
                <a:gd name="T11" fmla="*/ 1670 h 2224"/>
                <a:gd name="T12" fmla="*/ 3 w 1944"/>
                <a:gd name="T13" fmla="*/ 625 h 2224"/>
              </a:gdLst>
              <a:ahLst/>
              <a:cxnLst>
                <a:cxn ang="0">
                  <a:pos x="T0" y="T1"/>
                </a:cxn>
                <a:cxn ang="0">
                  <a:pos x="T2" y="T3"/>
                </a:cxn>
                <a:cxn ang="0">
                  <a:pos x="T4" y="T5"/>
                </a:cxn>
                <a:cxn ang="0">
                  <a:pos x="T6" y="T7"/>
                </a:cxn>
                <a:cxn ang="0">
                  <a:pos x="T8" y="T9"/>
                </a:cxn>
                <a:cxn ang="0">
                  <a:pos x="T10" y="T11"/>
                </a:cxn>
                <a:cxn ang="0">
                  <a:pos x="T12" y="T13"/>
                </a:cxn>
              </a:cxnLst>
              <a:rect l="0" t="0" r="r" b="b"/>
              <a:pathLst>
                <a:path w="1944" h="2224">
                  <a:moveTo>
                    <a:pt x="3" y="625"/>
                  </a:moveTo>
                  <a:lnTo>
                    <a:pt x="841" y="0"/>
                  </a:lnTo>
                  <a:lnTo>
                    <a:pt x="1944" y="554"/>
                  </a:lnTo>
                  <a:lnTo>
                    <a:pt x="1942" y="1599"/>
                  </a:lnTo>
                  <a:lnTo>
                    <a:pt x="1103" y="2224"/>
                  </a:lnTo>
                  <a:lnTo>
                    <a:pt x="0" y="1670"/>
                  </a:lnTo>
                  <a:lnTo>
                    <a:pt x="3" y="625"/>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6"/>
            <p:cNvSpPr>
              <a:spLocks noEditPoints="1"/>
            </p:cNvSpPr>
            <p:nvPr/>
          </p:nvSpPr>
          <p:spPr bwMode="auto">
            <a:xfrm>
              <a:off x="2113" y="1451"/>
              <a:ext cx="1958" cy="2238"/>
            </a:xfrm>
            <a:custGeom>
              <a:avLst/>
              <a:gdLst>
                <a:gd name="T0" fmla="*/ 12 w 9765"/>
                <a:gd name="T1" fmla="*/ 3157 h 11179"/>
                <a:gd name="T2" fmla="*/ 25 w 9765"/>
                <a:gd name="T3" fmla="*/ 3130 h 11179"/>
                <a:gd name="T4" fmla="*/ 4207 w 9765"/>
                <a:gd name="T5" fmla="*/ 9 h 11179"/>
                <a:gd name="T6" fmla="*/ 4242 w 9765"/>
                <a:gd name="T7" fmla="*/ 6 h 11179"/>
                <a:gd name="T8" fmla="*/ 9747 w 9765"/>
                <a:gd name="T9" fmla="*/ 2774 h 11179"/>
                <a:gd name="T10" fmla="*/ 9765 w 9765"/>
                <a:gd name="T11" fmla="*/ 2803 h 11179"/>
                <a:gd name="T12" fmla="*/ 9753 w 9765"/>
                <a:gd name="T13" fmla="*/ 8022 h 11179"/>
                <a:gd name="T14" fmla="*/ 9740 w 9765"/>
                <a:gd name="T15" fmla="*/ 8049 h 11179"/>
                <a:gd name="T16" fmla="*/ 5558 w 9765"/>
                <a:gd name="T17" fmla="*/ 11170 h 11179"/>
                <a:gd name="T18" fmla="*/ 5523 w 9765"/>
                <a:gd name="T19" fmla="*/ 11173 h 11179"/>
                <a:gd name="T20" fmla="*/ 18 w 9765"/>
                <a:gd name="T21" fmla="*/ 8405 h 11179"/>
                <a:gd name="T22" fmla="*/ 0 w 9765"/>
                <a:gd name="T23" fmla="*/ 8375 h 11179"/>
                <a:gd name="T24" fmla="*/ 12 w 9765"/>
                <a:gd name="T25" fmla="*/ 3157 h 11179"/>
                <a:gd name="T26" fmla="*/ 67 w 9765"/>
                <a:gd name="T27" fmla="*/ 8376 h 11179"/>
                <a:gd name="T28" fmla="*/ 48 w 9765"/>
                <a:gd name="T29" fmla="*/ 8346 h 11179"/>
                <a:gd name="T30" fmla="*/ 5553 w 9765"/>
                <a:gd name="T31" fmla="*/ 11114 h 11179"/>
                <a:gd name="T32" fmla="*/ 5518 w 9765"/>
                <a:gd name="T33" fmla="*/ 11117 h 11179"/>
                <a:gd name="T34" fmla="*/ 9700 w 9765"/>
                <a:gd name="T35" fmla="*/ 7995 h 11179"/>
                <a:gd name="T36" fmla="*/ 9687 w 9765"/>
                <a:gd name="T37" fmla="*/ 8022 h 11179"/>
                <a:gd name="T38" fmla="*/ 9698 w 9765"/>
                <a:gd name="T39" fmla="*/ 2803 h 11179"/>
                <a:gd name="T40" fmla="*/ 9717 w 9765"/>
                <a:gd name="T41" fmla="*/ 2833 h 11179"/>
                <a:gd name="T42" fmla="*/ 4212 w 9765"/>
                <a:gd name="T43" fmla="*/ 65 h 11179"/>
                <a:gd name="T44" fmla="*/ 4247 w 9765"/>
                <a:gd name="T45" fmla="*/ 62 h 11179"/>
                <a:gd name="T46" fmla="*/ 65 w 9765"/>
                <a:gd name="T47" fmla="*/ 3184 h 11179"/>
                <a:gd name="T48" fmla="*/ 79 w 9765"/>
                <a:gd name="T49" fmla="*/ 3157 h 11179"/>
                <a:gd name="T50" fmla="*/ 67 w 9765"/>
                <a:gd name="T51" fmla="*/ 8376 h 1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65" h="11179">
                  <a:moveTo>
                    <a:pt x="12" y="3157"/>
                  </a:moveTo>
                  <a:cubicBezTo>
                    <a:pt x="12" y="3146"/>
                    <a:pt x="17" y="3137"/>
                    <a:pt x="25" y="3130"/>
                  </a:cubicBezTo>
                  <a:lnTo>
                    <a:pt x="4207" y="9"/>
                  </a:lnTo>
                  <a:cubicBezTo>
                    <a:pt x="4218" y="1"/>
                    <a:pt x="4231" y="0"/>
                    <a:pt x="4242" y="6"/>
                  </a:cubicBezTo>
                  <a:lnTo>
                    <a:pt x="9747" y="2774"/>
                  </a:lnTo>
                  <a:cubicBezTo>
                    <a:pt x="9758" y="2779"/>
                    <a:pt x="9765" y="2791"/>
                    <a:pt x="9765" y="2803"/>
                  </a:cubicBezTo>
                  <a:lnTo>
                    <a:pt x="9753" y="8022"/>
                  </a:lnTo>
                  <a:cubicBezTo>
                    <a:pt x="9753" y="8033"/>
                    <a:pt x="9748" y="8042"/>
                    <a:pt x="9740" y="8049"/>
                  </a:cubicBezTo>
                  <a:lnTo>
                    <a:pt x="5558" y="11170"/>
                  </a:lnTo>
                  <a:cubicBezTo>
                    <a:pt x="5548" y="11178"/>
                    <a:pt x="5534" y="11179"/>
                    <a:pt x="5523" y="11173"/>
                  </a:cubicBezTo>
                  <a:lnTo>
                    <a:pt x="18" y="8405"/>
                  </a:lnTo>
                  <a:cubicBezTo>
                    <a:pt x="7" y="8400"/>
                    <a:pt x="0" y="8388"/>
                    <a:pt x="0" y="8375"/>
                  </a:cubicBezTo>
                  <a:lnTo>
                    <a:pt x="12" y="3157"/>
                  </a:lnTo>
                  <a:close/>
                  <a:moveTo>
                    <a:pt x="67" y="8376"/>
                  </a:moveTo>
                  <a:lnTo>
                    <a:pt x="48" y="8346"/>
                  </a:lnTo>
                  <a:lnTo>
                    <a:pt x="5553" y="11114"/>
                  </a:lnTo>
                  <a:lnTo>
                    <a:pt x="5518" y="11117"/>
                  </a:lnTo>
                  <a:lnTo>
                    <a:pt x="9700" y="7995"/>
                  </a:lnTo>
                  <a:lnTo>
                    <a:pt x="9687" y="8022"/>
                  </a:lnTo>
                  <a:lnTo>
                    <a:pt x="9698" y="2803"/>
                  </a:lnTo>
                  <a:lnTo>
                    <a:pt x="9717" y="2833"/>
                  </a:lnTo>
                  <a:lnTo>
                    <a:pt x="4212" y="65"/>
                  </a:lnTo>
                  <a:lnTo>
                    <a:pt x="4247" y="62"/>
                  </a:lnTo>
                  <a:lnTo>
                    <a:pt x="65" y="3184"/>
                  </a:lnTo>
                  <a:lnTo>
                    <a:pt x="79" y="3157"/>
                  </a:lnTo>
                  <a:lnTo>
                    <a:pt x="67" y="8376"/>
                  </a:lnTo>
                  <a:close/>
                </a:path>
              </a:pathLst>
            </a:custGeom>
            <a:solidFill>
              <a:srgbClr val="385D8A"/>
            </a:solidFill>
            <a:ln w="0" cap="flat">
              <a:solidFill>
                <a:srgbClr val="385D8A"/>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 name="Oval 7"/>
            <p:cNvSpPr>
              <a:spLocks noChangeArrowheads="1"/>
            </p:cNvSpPr>
            <p:nvPr/>
          </p:nvSpPr>
          <p:spPr bwMode="auto">
            <a:xfrm>
              <a:off x="2222" y="1719"/>
              <a:ext cx="1704" cy="1703"/>
            </a:xfrm>
            <a:prstGeom prst="ellipse">
              <a:avLst/>
            </a:prstGeom>
            <a:solidFill>
              <a:srgbClr val="BFBFB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8"/>
            <p:cNvSpPr>
              <a:spLocks noEditPoints="1"/>
            </p:cNvSpPr>
            <p:nvPr/>
          </p:nvSpPr>
          <p:spPr bwMode="auto">
            <a:xfrm>
              <a:off x="2215" y="1712"/>
              <a:ext cx="1718" cy="1717"/>
            </a:xfrm>
            <a:custGeom>
              <a:avLst/>
              <a:gdLst>
                <a:gd name="T0" fmla="*/ 18 w 1718"/>
                <a:gd name="T1" fmla="*/ 686 h 1717"/>
                <a:gd name="T2" fmla="*/ 85 w 1718"/>
                <a:gd name="T3" fmla="*/ 487 h 1717"/>
                <a:gd name="T4" fmla="*/ 196 w 1718"/>
                <a:gd name="T5" fmla="*/ 313 h 1717"/>
                <a:gd name="T6" fmla="*/ 345 w 1718"/>
                <a:gd name="T7" fmla="*/ 171 h 1717"/>
                <a:gd name="T8" fmla="*/ 525 w 1718"/>
                <a:gd name="T9" fmla="*/ 68 h 1717"/>
                <a:gd name="T10" fmla="*/ 728 w 1718"/>
                <a:gd name="T11" fmla="*/ 10 h 1717"/>
                <a:gd name="T12" fmla="*/ 947 w 1718"/>
                <a:gd name="T13" fmla="*/ 5 h 1717"/>
                <a:gd name="T14" fmla="*/ 1154 w 1718"/>
                <a:gd name="T15" fmla="*/ 52 h 1717"/>
                <a:gd name="T16" fmla="*/ 1339 w 1718"/>
                <a:gd name="T17" fmla="*/ 147 h 1717"/>
                <a:gd name="T18" fmla="*/ 1495 w 1718"/>
                <a:gd name="T19" fmla="*/ 282 h 1717"/>
                <a:gd name="T20" fmla="*/ 1614 w 1718"/>
                <a:gd name="T21" fmla="*/ 449 h 1717"/>
                <a:gd name="T22" fmla="*/ 1691 w 1718"/>
                <a:gd name="T23" fmla="*/ 644 h 1717"/>
                <a:gd name="T24" fmla="*/ 1718 w 1718"/>
                <a:gd name="T25" fmla="*/ 858 h 1717"/>
                <a:gd name="T26" fmla="*/ 1691 w 1718"/>
                <a:gd name="T27" fmla="*/ 1073 h 1717"/>
                <a:gd name="T28" fmla="*/ 1615 w 1718"/>
                <a:gd name="T29" fmla="*/ 1268 h 1717"/>
                <a:gd name="T30" fmla="*/ 1495 w 1718"/>
                <a:gd name="T31" fmla="*/ 1436 h 1717"/>
                <a:gd name="T32" fmla="*/ 1340 w 1718"/>
                <a:gd name="T33" fmla="*/ 1570 h 1717"/>
                <a:gd name="T34" fmla="*/ 1155 w 1718"/>
                <a:gd name="T35" fmla="*/ 1665 h 1717"/>
                <a:gd name="T36" fmla="*/ 947 w 1718"/>
                <a:gd name="T37" fmla="*/ 1712 h 1717"/>
                <a:gd name="T38" fmla="*/ 729 w 1718"/>
                <a:gd name="T39" fmla="*/ 1707 h 1717"/>
                <a:gd name="T40" fmla="*/ 525 w 1718"/>
                <a:gd name="T41" fmla="*/ 1649 h 1717"/>
                <a:gd name="T42" fmla="*/ 345 w 1718"/>
                <a:gd name="T43" fmla="*/ 1546 h 1717"/>
                <a:gd name="T44" fmla="*/ 196 w 1718"/>
                <a:gd name="T45" fmla="*/ 1405 h 1717"/>
                <a:gd name="T46" fmla="*/ 85 w 1718"/>
                <a:gd name="T47" fmla="*/ 1231 h 1717"/>
                <a:gd name="T48" fmla="*/ 18 w 1718"/>
                <a:gd name="T49" fmla="*/ 1032 h 1717"/>
                <a:gd name="T50" fmla="*/ 15 w 1718"/>
                <a:gd name="T51" fmla="*/ 902 h 1717"/>
                <a:gd name="T52" fmla="*/ 52 w 1718"/>
                <a:gd name="T53" fmla="*/ 1110 h 1717"/>
                <a:gd name="T54" fmla="*/ 136 w 1718"/>
                <a:gd name="T55" fmla="*/ 1296 h 1717"/>
                <a:gd name="T56" fmla="*/ 261 w 1718"/>
                <a:gd name="T57" fmla="*/ 1456 h 1717"/>
                <a:gd name="T58" fmla="*/ 421 w 1718"/>
                <a:gd name="T59" fmla="*/ 1581 h 1717"/>
                <a:gd name="T60" fmla="*/ 608 w 1718"/>
                <a:gd name="T61" fmla="*/ 1665 h 1717"/>
                <a:gd name="T62" fmla="*/ 816 w 1718"/>
                <a:gd name="T63" fmla="*/ 1702 h 1717"/>
                <a:gd name="T64" fmla="*/ 1029 w 1718"/>
                <a:gd name="T65" fmla="*/ 1686 h 1717"/>
                <a:gd name="T66" fmla="*/ 1225 w 1718"/>
                <a:gd name="T67" fmla="*/ 1620 h 1717"/>
                <a:gd name="T68" fmla="*/ 1397 w 1718"/>
                <a:gd name="T69" fmla="*/ 1510 h 1717"/>
                <a:gd name="T70" fmla="*/ 1537 w 1718"/>
                <a:gd name="T71" fmla="*/ 1364 h 1717"/>
                <a:gd name="T72" fmla="*/ 1638 w 1718"/>
                <a:gd name="T73" fmla="*/ 1188 h 1717"/>
                <a:gd name="T74" fmla="*/ 1695 w 1718"/>
                <a:gd name="T75" fmla="*/ 987 h 1717"/>
                <a:gd name="T76" fmla="*/ 1700 w 1718"/>
                <a:gd name="T77" fmla="*/ 772 h 1717"/>
                <a:gd name="T78" fmla="*/ 1653 w 1718"/>
                <a:gd name="T79" fmla="*/ 568 h 1717"/>
                <a:gd name="T80" fmla="*/ 1560 w 1718"/>
                <a:gd name="T81" fmla="*/ 387 h 1717"/>
                <a:gd name="T82" fmla="*/ 1428 w 1718"/>
                <a:gd name="T83" fmla="*/ 234 h 1717"/>
                <a:gd name="T84" fmla="*/ 1262 w 1718"/>
                <a:gd name="T85" fmla="*/ 116 h 1717"/>
                <a:gd name="T86" fmla="*/ 1071 w 1718"/>
                <a:gd name="T87" fmla="*/ 41 h 1717"/>
                <a:gd name="T88" fmla="*/ 859 w 1718"/>
                <a:gd name="T89" fmla="*/ 14 h 1717"/>
                <a:gd name="T90" fmla="*/ 648 w 1718"/>
                <a:gd name="T91" fmla="*/ 41 h 1717"/>
                <a:gd name="T92" fmla="*/ 456 w 1718"/>
                <a:gd name="T93" fmla="*/ 116 h 1717"/>
                <a:gd name="T94" fmla="*/ 291 w 1718"/>
                <a:gd name="T95" fmla="*/ 233 h 1717"/>
                <a:gd name="T96" fmla="*/ 158 w 1718"/>
                <a:gd name="T97" fmla="*/ 386 h 1717"/>
                <a:gd name="T98" fmla="*/ 65 w 1718"/>
                <a:gd name="T99" fmla="*/ 568 h 1717"/>
                <a:gd name="T100" fmla="*/ 18 w 1718"/>
                <a:gd name="T101" fmla="*/ 772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18" h="1717">
                  <a:moveTo>
                    <a:pt x="0" y="859"/>
                  </a:moveTo>
                  <a:lnTo>
                    <a:pt x="1" y="815"/>
                  </a:lnTo>
                  <a:lnTo>
                    <a:pt x="5" y="771"/>
                  </a:lnTo>
                  <a:lnTo>
                    <a:pt x="10" y="728"/>
                  </a:lnTo>
                  <a:lnTo>
                    <a:pt x="18" y="686"/>
                  </a:lnTo>
                  <a:lnTo>
                    <a:pt x="27" y="644"/>
                  </a:lnTo>
                  <a:lnTo>
                    <a:pt x="39" y="604"/>
                  </a:lnTo>
                  <a:lnTo>
                    <a:pt x="52" y="564"/>
                  </a:lnTo>
                  <a:lnTo>
                    <a:pt x="68" y="525"/>
                  </a:lnTo>
                  <a:lnTo>
                    <a:pt x="85" y="487"/>
                  </a:lnTo>
                  <a:lnTo>
                    <a:pt x="104" y="450"/>
                  </a:lnTo>
                  <a:lnTo>
                    <a:pt x="124" y="414"/>
                  </a:lnTo>
                  <a:lnTo>
                    <a:pt x="147" y="379"/>
                  </a:lnTo>
                  <a:lnTo>
                    <a:pt x="171" y="345"/>
                  </a:lnTo>
                  <a:lnTo>
                    <a:pt x="196" y="313"/>
                  </a:lnTo>
                  <a:lnTo>
                    <a:pt x="223" y="282"/>
                  </a:lnTo>
                  <a:lnTo>
                    <a:pt x="252" y="252"/>
                  </a:lnTo>
                  <a:lnTo>
                    <a:pt x="281" y="223"/>
                  </a:lnTo>
                  <a:lnTo>
                    <a:pt x="313" y="197"/>
                  </a:lnTo>
                  <a:lnTo>
                    <a:pt x="345" y="171"/>
                  </a:lnTo>
                  <a:lnTo>
                    <a:pt x="379" y="147"/>
                  </a:lnTo>
                  <a:lnTo>
                    <a:pt x="414" y="125"/>
                  </a:lnTo>
                  <a:lnTo>
                    <a:pt x="450" y="104"/>
                  </a:lnTo>
                  <a:lnTo>
                    <a:pt x="487" y="85"/>
                  </a:lnTo>
                  <a:lnTo>
                    <a:pt x="525" y="68"/>
                  </a:lnTo>
                  <a:lnTo>
                    <a:pt x="564" y="53"/>
                  </a:lnTo>
                  <a:lnTo>
                    <a:pt x="604" y="39"/>
                  </a:lnTo>
                  <a:lnTo>
                    <a:pt x="644" y="28"/>
                  </a:lnTo>
                  <a:lnTo>
                    <a:pt x="686" y="18"/>
                  </a:lnTo>
                  <a:lnTo>
                    <a:pt x="728" y="10"/>
                  </a:lnTo>
                  <a:lnTo>
                    <a:pt x="771" y="5"/>
                  </a:lnTo>
                  <a:lnTo>
                    <a:pt x="815" y="2"/>
                  </a:lnTo>
                  <a:lnTo>
                    <a:pt x="859" y="0"/>
                  </a:lnTo>
                  <a:lnTo>
                    <a:pt x="903" y="2"/>
                  </a:lnTo>
                  <a:lnTo>
                    <a:pt x="947" y="5"/>
                  </a:lnTo>
                  <a:lnTo>
                    <a:pt x="990" y="10"/>
                  </a:lnTo>
                  <a:lnTo>
                    <a:pt x="1032" y="18"/>
                  </a:lnTo>
                  <a:lnTo>
                    <a:pt x="1074" y="27"/>
                  </a:lnTo>
                  <a:lnTo>
                    <a:pt x="1114" y="39"/>
                  </a:lnTo>
                  <a:lnTo>
                    <a:pt x="1154" y="52"/>
                  </a:lnTo>
                  <a:lnTo>
                    <a:pt x="1193" y="68"/>
                  </a:lnTo>
                  <a:lnTo>
                    <a:pt x="1231" y="85"/>
                  </a:lnTo>
                  <a:lnTo>
                    <a:pt x="1268" y="104"/>
                  </a:lnTo>
                  <a:lnTo>
                    <a:pt x="1304" y="125"/>
                  </a:lnTo>
                  <a:lnTo>
                    <a:pt x="1339" y="147"/>
                  </a:lnTo>
                  <a:lnTo>
                    <a:pt x="1373" y="171"/>
                  </a:lnTo>
                  <a:lnTo>
                    <a:pt x="1405" y="196"/>
                  </a:lnTo>
                  <a:lnTo>
                    <a:pt x="1437" y="223"/>
                  </a:lnTo>
                  <a:lnTo>
                    <a:pt x="1467" y="252"/>
                  </a:lnTo>
                  <a:lnTo>
                    <a:pt x="1495" y="282"/>
                  </a:lnTo>
                  <a:lnTo>
                    <a:pt x="1522" y="313"/>
                  </a:lnTo>
                  <a:lnTo>
                    <a:pt x="1547" y="345"/>
                  </a:lnTo>
                  <a:lnTo>
                    <a:pt x="1571" y="379"/>
                  </a:lnTo>
                  <a:lnTo>
                    <a:pt x="1594" y="413"/>
                  </a:lnTo>
                  <a:lnTo>
                    <a:pt x="1614" y="449"/>
                  </a:lnTo>
                  <a:lnTo>
                    <a:pt x="1633" y="486"/>
                  </a:lnTo>
                  <a:lnTo>
                    <a:pt x="1651" y="524"/>
                  </a:lnTo>
                  <a:lnTo>
                    <a:pt x="1666" y="563"/>
                  </a:lnTo>
                  <a:lnTo>
                    <a:pt x="1679" y="603"/>
                  </a:lnTo>
                  <a:lnTo>
                    <a:pt x="1691" y="644"/>
                  </a:lnTo>
                  <a:lnTo>
                    <a:pt x="1701" y="685"/>
                  </a:lnTo>
                  <a:lnTo>
                    <a:pt x="1708" y="728"/>
                  </a:lnTo>
                  <a:lnTo>
                    <a:pt x="1714" y="771"/>
                  </a:lnTo>
                  <a:lnTo>
                    <a:pt x="1717" y="814"/>
                  </a:lnTo>
                  <a:lnTo>
                    <a:pt x="1718" y="858"/>
                  </a:lnTo>
                  <a:lnTo>
                    <a:pt x="1717" y="903"/>
                  </a:lnTo>
                  <a:lnTo>
                    <a:pt x="1714" y="946"/>
                  </a:lnTo>
                  <a:lnTo>
                    <a:pt x="1708" y="989"/>
                  </a:lnTo>
                  <a:lnTo>
                    <a:pt x="1701" y="1031"/>
                  </a:lnTo>
                  <a:lnTo>
                    <a:pt x="1691" y="1073"/>
                  </a:lnTo>
                  <a:lnTo>
                    <a:pt x="1680" y="1114"/>
                  </a:lnTo>
                  <a:lnTo>
                    <a:pt x="1666" y="1154"/>
                  </a:lnTo>
                  <a:lnTo>
                    <a:pt x="1651" y="1193"/>
                  </a:lnTo>
                  <a:lnTo>
                    <a:pt x="1634" y="1231"/>
                  </a:lnTo>
                  <a:lnTo>
                    <a:pt x="1615" y="1268"/>
                  </a:lnTo>
                  <a:lnTo>
                    <a:pt x="1594" y="1303"/>
                  </a:lnTo>
                  <a:lnTo>
                    <a:pt x="1572" y="1338"/>
                  </a:lnTo>
                  <a:lnTo>
                    <a:pt x="1548" y="1372"/>
                  </a:lnTo>
                  <a:lnTo>
                    <a:pt x="1522" y="1404"/>
                  </a:lnTo>
                  <a:lnTo>
                    <a:pt x="1495" y="1436"/>
                  </a:lnTo>
                  <a:lnTo>
                    <a:pt x="1467" y="1465"/>
                  </a:lnTo>
                  <a:lnTo>
                    <a:pt x="1437" y="1494"/>
                  </a:lnTo>
                  <a:lnTo>
                    <a:pt x="1406" y="1521"/>
                  </a:lnTo>
                  <a:lnTo>
                    <a:pt x="1373" y="1546"/>
                  </a:lnTo>
                  <a:lnTo>
                    <a:pt x="1340" y="1570"/>
                  </a:lnTo>
                  <a:lnTo>
                    <a:pt x="1305" y="1593"/>
                  </a:lnTo>
                  <a:lnTo>
                    <a:pt x="1269" y="1613"/>
                  </a:lnTo>
                  <a:lnTo>
                    <a:pt x="1232" y="1632"/>
                  </a:lnTo>
                  <a:lnTo>
                    <a:pt x="1194" y="1649"/>
                  </a:lnTo>
                  <a:lnTo>
                    <a:pt x="1155" y="1665"/>
                  </a:lnTo>
                  <a:lnTo>
                    <a:pt x="1115" y="1678"/>
                  </a:lnTo>
                  <a:lnTo>
                    <a:pt x="1074" y="1690"/>
                  </a:lnTo>
                  <a:lnTo>
                    <a:pt x="1032" y="1699"/>
                  </a:lnTo>
                  <a:lnTo>
                    <a:pt x="990" y="1707"/>
                  </a:lnTo>
                  <a:lnTo>
                    <a:pt x="947" y="1712"/>
                  </a:lnTo>
                  <a:lnTo>
                    <a:pt x="904" y="1716"/>
                  </a:lnTo>
                  <a:lnTo>
                    <a:pt x="859" y="1717"/>
                  </a:lnTo>
                  <a:lnTo>
                    <a:pt x="815" y="1716"/>
                  </a:lnTo>
                  <a:lnTo>
                    <a:pt x="772" y="1712"/>
                  </a:lnTo>
                  <a:lnTo>
                    <a:pt x="729" y="1707"/>
                  </a:lnTo>
                  <a:lnTo>
                    <a:pt x="686" y="1699"/>
                  </a:lnTo>
                  <a:lnTo>
                    <a:pt x="645" y="1690"/>
                  </a:lnTo>
                  <a:lnTo>
                    <a:pt x="604" y="1678"/>
                  </a:lnTo>
                  <a:lnTo>
                    <a:pt x="564" y="1665"/>
                  </a:lnTo>
                  <a:lnTo>
                    <a:pt x="525" y="1649"/>
                  </a:lnTo>
                  <a:lnTo>
                    <a:pt x="487" y="1632"/>
                  </a:lnTo>
                  <a:lnTo>
                    <a:pt x="450" y="1613"/>
                  </a:lnTo>
                  <a:lnTo>
                    <a:pt x="414" y="1593"/>
                  </a:lnTo>
                  <a:lnTo>
                    <a:pt x="379" y="1570"/>
                  </a:lnTo>
                  <a:lnTo>
                    <a:pt x="345" y="1546"/>
                  </a:lnTo>
                  <a:lnTo>
                    <a:pt x="313" y="1521"/>
                  </a:lnTo>
                  <a:lnTo>
                    <a:pt x="282" y="1494"/>
                  </a:lnTo>
                  <a:lnTo>
                    <a:pt x="252" y="1466"/>
                  </a:lnTo>
                  <a:lnTo>
                    <a:pt x="223" y="1436"/>
                  </a:lnTo>
                  <a:lnTo>
                    <a:pt x="196" y="1405"/>
                  </a:lnTo>
                  <a:lnTo>
                    <a:pt x="171" y="1372"/>
                  </a:lnTo>
                  <a:lnTo>
                    <a:pt x="147" y="1339"/>
                  </a:lnTo>
                  <a:lnTo>
                    <a:pt x="125" y="1304"/>
                  </a:lnTo>
                  <a:lnTo>
                    <a:pt x="104" y="1268"/>
                  </a:lnTo>
                  <a:lnTo>
                    <a:pt x="85" y="1231"/>
                  </a:lnTo>
                  <a:lnTo>
                    <a:pt x="68" y="1193"/>
                  </a:lnTo>
                  <a:lnTo>
                    <a:pt x="52" y="1154"/>
                  </a:lnTo>
                  <a:lnTo>
                    <a:pt x="39" y="1114"/>
                  </a:lnTo>
                  <a:lnTo>
                    <a:pt x="27" y="1073"/>
                  </a:lnTo>
                  <a:lnTo>
                    <a:pt x="18" y="1032"/>
                  </a:lnTo>
                  <a:lnTo>
                    <a:pt x="10" y="989"/>
                  </a:lnTo>
                  <a:lnTo>
                    <a:pt x="5" y="947"/>
                  </a:lnTo>
                  <a:lnTo>
                    <a:pt x="1" y="903"/>
                  </a:lnTo>
                  <a:lnTo>
                    <a:pt x="0" y="859"/>
                  </a:lnTo>
                  <a:close/>
                  <a:moveTo>
                    <a:pt x="15" y="902"/>
                  </a:moveTo>
                  <a:lnTo>
                    <a:pt x="18" y="945"/>
                  </a:lnTo>
                  <a:lnTo>
                    <a:pt x="23" y="987"/>
                  </a:lnTo>
                  <a:lnTo>
                    <a:pt x="31" y="1029"/>
                  </a:lnTo>
                  <a:lnTo>
                    <a:pt x="40" y="1070"/>
                  </a:lnTo>
                  <a:lnTo>
                    <a:pt x="52" y="1110"/>
                  </a:lnTo>
                  <a:lnTo>
                    <a:pt x="65" y="1149"/>
                  </a:lnTo>
                  <a:lnTo>
                    <a:pt x="80" y="1187"/>
                  </a:lnTo>
                  <a:lnTo>
                    <a:pt x="97" y="1225"/>
                  </a:lnTo>
                  <a:lnTo>
                    <a:pt x="116" y="1261"/>
                  </a:lnTo>
                  <a:lnTo>
                    <a:pt x="136" y="1296"/>
                  </a:lnTo>
                  <a:lnTo>
                    <a:pt x="158" y="1331"/>
                  </a:lnTo>
                  <a:lnTo>
                    <a:pt x="182" y="1364"/>
                  </a:lnTo>
                  <a:lnTo>
                    <a:pt x="207" y="1396"/>
                  </a:lnTo>
                  <a:lnTo>
                    <a:pt x="233" y="1426"/>
                  </a:lnTo>
                  <a:lnTo>
                    <a:pt x="261" y="1456"/>
                  </a:lnTo>
                  <a:lnTo>
                    <a:pt x="291" y="1484"/>
                  </a:lnTo>
                  <a:lnTo>
                    <a:pt x="321" y="1510"/>
                  </a:lnTo>
                  <a:lnTo>
                    <a:pt x="353" y="1535"/>
                  </a:lnTo>
                  <a:lnTo>
                    <a:pt x="386" y="1559"/>
                  </a:lnTo>
                  <a:lnTo>
                    <a:pt x="421" y="1581"/>
                  </a:lnTo>
                  <a:lnTo>
                    <a:pt x="456" y="1601"/>
                  </a:lnTo>
                  <a:lnTo>
                    <a:pt x="492" y="1620"/>
                  </a:lnTo>
                  <a:lnTo>
                    <a:pt x="530" y="1637"/>
                  </a:lnTo>
                  <a:lnTo>
                    <a:pt x="568" y="1652"/>
                  </a:lnTo>
                  <a:lnTo>
                    <a:pt x="608" y="1665"/>
                  </a:lnTo>
                  <a:lnTo>
                    <a:pt x="648" y="1677"/>
                  </a:lnTo>
                  <a:lnTo>
                    <a:pt x="689" y="1686"/>
                  </a:lnTo>
                  <a:lnTo>
                    <a:pt x="730" y="1693"/>
                  </a:lnTo>
                  <a:lnTo>
                    <a:pt x="773" y="1699"/>
                  </a:lnTo>
                  <a:lnTo>
                    <a:pt x="816" y="1702"/>
                  </a:lnTo>
                  <a:lnTo>
                    <a:pt x="859" y="1703"/>
                  </a:lnTo>
                  <a:lnTo>
                    <a:pt x="903" y="1702"/>
                  </a:lnTo>
                  <a:lnTo>
                    <a:pt x="945" y="1699"/>
                  </a:lnTo>
                  <a:lnTo>
                    <a:pt x="988" y="1694"/>
                  </a:lnTo>
                  <a:lnTo>
                    <a:pt x="1029" y="1686"/>
                  </a:lnTo>
                  <a:lnTo>
                    <a:pt x="1070" y="1677"/>
                  </a:lnTo>
                  <a:lnTo>
                    <a:pt x="1110" y="1665"/>
                  </a:lnTo>
                  <a:lnTo>
                    <a:pt x="1150" y="1652"/>
                  </a:lnTo>
                  <a:lnTo>
                    <a:pt x="1188" y="1637"/>
                  </a:lnTo>
                  <a:lnTo>
                    <a:pt x="1225" y="1620"/>
                  </a:lnTo>
                  <a:lnTo>
                    <a:pt x="1262" y="1601"/>
                  </a:lnTo>
                  <a:lnTo>
                    <a:pt x="1297" y="1581"/>
                  </a:lnTo>
                  <a:lnTo>
                    <a:pt x="1332" y="1559"/>
                  </a:lnTo>
                  <a:lnTo>
                    <a:pt x="1365" y="1535"/>
                  </a:lnTo>
                  <a:lnTo>
                    <a:pt x="1397" y="1510"/>
                  </a:lnTo>
                  <a:lnTo>
                    <a:pt x="1428" y="1484"/>
                  </a:lnTo>
                  <a:lnTo>
                    <a:pt x="1457" y="1456"/>
                  </a:lnTo>
                  <a:lnTo>
                    <a:pt x="1485" y="1427"/>
                  </a:lnTo>
                  <a:lnTo>
                    <a:pt x="1511" y="1396"/>
                  </a:lnTo>
                  <a:lnTo>
                    <a:pt x="1537" y="1364"/>
                  </a:lnTo>
                  <a:lnTo>
                    <a:pt x="1560" y="1331"/>
                  </a:lnTo>
                  <a:lnTo>
                    <a:pt x="1582" y="1297"/>
                  </a:lnTo>
                  <a:lnTo>
                    <a:pt x="1602" y="1261"/>
                  </a:lnTo>
                  <a:lnTo>
                    <a:pt x="1621" y="1225"/>
                  </a:lnTo>
                  <a:lnTo>
                    <a:pt x="1638" y="1188"/>
                  </a:lnTo>
                  <a:lnTo>
                    <a:pt x="1653" y="1149"/>
                  </a:lnTo>
                  <a:lnTo>
                    <a:pt x="1667" y="1110"/>
                  </a:lnTo>
                  <a:lnTo>
                    <a:pt x="1678" y="1070"/>
                  </a:lnTo>
                  <a:lnTo>
                    <a:pt x="1687" y="1029"/>
                  </a:lnTo>
                  <a:lnTo>
                    <a:pt x="1695" y="987"/>
                  </a:lnTo>
                  <a:lnTo>
                    <a:pt x="1700" y="945"/>
                  </a:lnTo>
                  <a:lnTo>
                    <a:pt x="1703" y="902"/>
                  </a:lnTo>
                  <a:lnTo>
                    <a:pt x="1705" y="859"/>
                  </a:lnTo>
                  <a:lnTo>
                    <a:pt x="1704" y="815"/>
                  </a:lnTo>
                  <a:lnTo>
                    <a:pt x="1700" y="772"/>
                  </a:lnTo>
                  <a:lnTo>
                    <a:pt x="1695" y="730"/>
                  </a:lnTo>
                  <a:lnTo>
                    <a:pt x="1687" y="689"/>
                  </a:lnTo>
                  <a:lnTo>
                    <a:pt x="1678" y="648"/>
                  </a:lnTo>
                  <a:lnTo>
                    <a:pt x="1667" y="608"/>
                  </a:lnTo>
                  <a:lnTo>
                    <a:pt x="1653" y="568"/>
                  </a:lnTo>
                  <a:lnTo>
                    <a:pt x="1638" y="530"/>
                  </a:lnTo>
                  <a:lnTo>
                    <a:pt x="1621" y="493"/>
                  </a:lnTo>
                  <a:lnTo>
                    <a:pt x="1603" y="456"/>
                  </a:lnTo>
                  <a:lnTo>
                    <a:pt x="1582" y="421"/>
                  </a:lnTo>
                  <a:lnTo>
                    <a:pt x="1560" y="387"/>
                  </a:lnTo>
                  <a:lnTo>
                    <a:pt x="1537" y="353"/>
                  </a:lnTo>
                  <a:lnTo>
                    <a:pt x="1512" y="321"/>
                  </a:lnTo>
                  <a:lnTo>
                    <a:pt x="1485" y="291"/>
                  </a:lnTo>
                  <a:lnTo>
                    <a:pt x="1457" y="262"/>
                  </a:lnTo>
                  <a:lnTo>
                    <a:pt x="1428" y="234"/>
                  </a:lnTo>
                  <a:lnTo>
                    <a:pt x="1397" y="207"/>
                  </a:lnTo>
                  <a:lnTo>
                    <a:pt x="1365" y="182"/>
                  </a:lnTo>
                  <a:lnTo>
                    <a:pt x="1332" y="158"/>
                  </a:lnTo>
                  <a:lnTo>
                    <a:pt x="1298" y="136"/>
                  </a:lnTo>
                  <a:lnTo>
                    <a:pt x="1262" y="116"/>
                  </a:lnTo>
                  <a:lnTo>
                    <a:pt x="1226" y="97"/>
                  </a:lnTo>
                  <a:lnTo>
                    <a:pt x="1188" y="81"/>
                  </a:lnTo>
                  <a:lnTo>
                    <a:pt x="1150" y="65"/>
                  </a:lnTo>
                  <a:lnTo>
                    <a:pt x="1111" y="52"/>
                  </a:lnTo>
                  <a:lnTo>
                    <a:pt x="1071" y="41"/>
                  </a:lnTo>
                  <a:lnTo>
                    <a:pt x="1030" y="31"/>
                  </a:lnTo>
                  <a:lnTo>
                    <a:pt x="988" y="24"/>
                  </a:lnTo>
                  <a:lnTo>
                    <a:pt x="946" y="18"/>
                  </a:lnTo>
                  <a:lnTo>
                    <a:pt x="903" y="15"/>
                  </a:lnTo>
                  <a:lnTo>
                    <a:pt x="859" y="14"/>
                  </a:lnTo>
                  <a:lnTo>
                    <a:pt x="816" y="15"/>
                  </a:lnTo>
                  <a:lnTo>
                    <a:pt x="773" y="18"/>
                  </a:lnTo>
                  <a:lnTo>
                    <a:pt x="731" y="24"/>
                  </a:lnTo>
                  <a:lnTo>
                    <a:pt x="689" y="31"/>
                  </a:lnTo>
                  <a:lnTo>
                    <a:pt x="648" y="41"/>
                  </a:lnTo>
                  <a:lnTo>
                    <a:pt x="608" y="52"/>
                  </a:lnTo>
                  <a:lnTo>
                    <a:pt x="569" y="65"/>
                  </a:lnTo>
                  <a:lnTo>
                    <a:pt x="530" y="80"/>
                  </a:lnTo>
                  <a:lnTo>
                    <a:pt x="493" y="97"/>
                  </a:lnTo>
                  <a:lnTo>
                    <a:pt x="456" y="116"/>
                  </a:lnTo>
                  <a:lnTo>
                    <a:pt x="421" y="136"/>
                  </a:lnTo>
                  <a:lnTo>
                    <a:pt x="387" y="158"/>
                  </a:lnTo>
                  <a:lnTo>
                    <a:pt x="353" y="182"/>
                  </a:lnTo>
                  <a:lnTo>
                    <a:pt x="321" y="207"/>
                  </a:lnTo>
                  <a:lnTo>
                    <a:pt x="291" y="233"/>
                  </a:lnTo>
                  <a:lnTo>
                    <a:pt x="262" y="261"/>
                  </a:lnTo>
                  <a:lnTo>
                    <a:pt x="234" y="291"/>
                  </a:lnTo>
                  <a:lnTo>
                    <a:pt x="207" y="321"/>
                  </a:lnTo>
                  <a:lnTo>
                    <a:pt x="182" y="353"/>
                  </a:lnTo>
                  <a:lnTo>
                    <a:pt x="158" y="386"/>
                  </a:lnTo>
                  <a:lnTo>
                    <a:pt x="136" y="421"/>
                  </a:lnTo>
                  <a:lnTo>
                    <a:pt x="116" y="456"/>
                  </a:lnTo>
                  <a:lnTo>
                    <a:pt x="97" y="492"/>
                  </a:lnTo>
                  <a:lnTo>
                    <a:pt x="80" y="530"/>
                  </a:lnTo>
                  <a:lnTo>
                    <a:pt x="65" y="568"/>
                  </a:lnTo>
                  <a:lnTo>
                    <a:pt x="52" y="607"/>
                  </a:lnTo>
                  <a:lnTo>
                    <a:pt x="40" y="647"/>
                  </a:lnTo>
                  <a:lnTo>
                    <a:pt x="31" y="688"/>
                  </a:lnTo>
                  <a:lnTo>
                    <a:pt x="24" y="730"/>
                  </a:lnTo>
                  <a:lnTo>
                    <a:pt x="18" y="772"/>
                  </a:lnTo>
                  <a:lnTo>
                    <a:pt x="15" y="815"/>
                  </a:lnTo>
                  <a:lnTo>
                    <a:pt x="14" y="858"/>
                  </a:lnTo>
                  <a:lnTo>
                    <a:pt x="15" y="90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Oval 9"/>
            <p:cNvSpPr>
              <a:spLocks noChangeArrowheads="1"/>
            </p:cNvSpPr>
            <p:nvPr/>
          </p:nvSpPr>
          <p:spPr bwMode="auto">
            <a:xfrm>
              <a:off x="2406" y="1903"/>
              <a:ext cx="1337" cy="1336"/>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10"/>
            <p:cNvSpPr>
              <a:spLocks noEditPoints="1"/>
            </p:cNvSpPr>
            <p:nvPr/>
          </p:nvSpPr>
          <p:spPr bwMode="auto">
            <a:xfrm>
              <a:off x="2398" y="1896"/>
              <a:ext cx="1351" cy="1349"/>
            </a:xfrm>
            <a:custGeom>
              <a:avLst/>
              <a:gdLst>
                <a:gd name="T0" fmla="*/ 80 w 13481"/>
                <a:gd name="T1" fmla="*/ 5717 h 13481"/>
                <a:gd name="T2" fmla="*/ 411 w 13481"/>
                <a:gd name="T3" fmla="*/ 4426 h 13481"/>
                <a:gd name="T4" fmla="*/ 978 w 13481"/>
                <a:gd name="T5" fmla="*/ 3248 h 13481"/>
                <a:gd name="T6" fmla="*/ 1976 w 13481"/>
                <a:gd name="T7" fmla="*/ 1978 h 13481"/>
                <a:gd name="T8" fmla="*/ 3247 w 13481"/>
                <a:gd name="T9" fmla="*/ 978 h 13481"/>
                <a:gd name="T10" fmla="*/ 4424 w 13481"/>
                <a:gd name="T11" fmla="*/ 410 h 13481"/>
                <a:gd name="T12" fmla="*/ 5715 w 13481"/>
                <a:gd name="T13" fmla="*/ 78 h 13481"/>
                <a:gd name="T14" fmla="*/ 7089 w 13481"/>
                <a:gd name="T15" fmla="*/ 11 h 13481"/>
                <a:gd name="T16" fmla="*/ 8426 w 13481"/>
                <a:gd name="T17" fmla="*/ 214 h 13481"/>
                <a:gd name="T18" fmla="*/ 9664 w 13481"/>
                <a:gd name="T19" fmla="*/ 667 h 13481"/>
                <a:gd name="T20" fmla="*/ 10775 w 13481"/>
                <a:gd name="T21" fmla="*/ 1341 h 13481"/>
                <a:gd name="T22" fmla="*/ 12142 w 13481"/>
                <a:gd name="T23" fmla="*/ 2709 h 13481"/>
                <a:gd name="T24" fmla="*/ 12817 w 13481"/>
                <a:gd name="T25" fmla="*/ 3820 h 13481"/>
                <a:gd name="T26" fmla="*/ 13269 w 13481"/>
                <a:gd name="T27" fmla="*/ 5057 h 13481"/>
                <a:gd name="T28" fmla="*/ 13472 w 13481"/>
                <a:gd name="T29" fmla="*/ 6395 h 13481"/>
                <a:gd name="T30" fmla="*/ 13405 w 13481"/>
                <a:gd name="T31" fmla="*/ 7768 h 13481"/>
                <a:gd name="T32" fmla="*/ 13074 w 13481"/>
                <a:gd name="T33" fmla="*/ 9059 h 13481"/>
                <a:gd name="T34" fmla="*/ 12507 w 13481"/>
                <a:gd name="T35" fmla="*/ 10237 h 13481"/>
                <a:gd name="T36" fmla="*/ 11509 w 13481"/>
                <a:gd name="T37" fmla="*/ 11507 h 13481"/>
                <a:gd name="T38" fmla="*/ 10238 w 13481"/>
                <a:gd name="T39" fmla="*/ 12506 h 13481"/>
                <a:gd name="T40" fmla="*/ 9060 w 13481"/>
                <a:gd name="T41" fmla="*/ 13073 h 13481"/>
                <a:gd name="T42" fmla="*/ 7769 w 13481"/>
                <a:gd name="T43" fmla="*/ 13404 h 13481"/>
                <a:gd name="T44" fmla="*/ 6396 w 13481"/>
                <a:gd name="T45" fmla="*/ 13474 h 13481"/>
                <a:gd name="T46" fmla="*/ 5059 w 13481"/>
                <a:gd name="T47" fmla="*/ 13271 h 13481"/>
                <a:gd name="T48" fmla="*/ 3821 w 13481"/>
                <a:gd name="T49" fmla="*/ 12818 h 13481"/>
                <a:gd name="T50" fmla="*/ 2710 w 13481"/>
                <a:gd name="T51" fmla="*/ 12144 h 13481"/>
                <a:gd name="T52" fmla="*/ 1342 w 13481"/>
                <a:gd name="T53" fmla="*/ 10776 h 13481"/>
                <a:gd name="T54" fmla="*/ 667 w 13481"/>
                <a:gd name="T55" fmla="*/ 9665 h 13481"/>
                <a:gd name="T56" fmla="*/ 213 w 13481"/>
                <a:gd name="T57" fmla="*/ 8427 h 13481"/>
                <a:gd name="T58" fmla="*/ 9 w 13481"/>
                <a:gd name="T59" fmla="*/ 7089 h 13481"/>
                <a:gd name="T60" fmla="*/ 138 w 13481"/>
                <a:gd name="T61" fmla="*/ 6911 h 13481"/>
                <a:gd name="T62" fmla="*/ 306 w 13481"/>
                <a:gd name="T63" fmla="*/ 8232 h 13481"/>
                <a:gd name="T64" fmla="*/ 721 w 13481"/>
                <a:gd name="T65" fmla="*/ 9459 h 13481"/>
                <a:gd name="T66" fmla="*/ 1356 w 13481"/>
                <a:gd name="T67" fmla="*/ 10564 h 13481"/>
                <a:gd name="T68" fmla="*/ 2664 w 13481"/>
                <a:gd name="T69" fmla="*/ 11937 h 13481"/>
                <a:gd name="T70" fmla="*/ 3735 w 13481"/>
                <a:gd name="T71" fmla="*/ 12624 h 13481"/>
                <a:gd name="T72" fmla="*/ 4934 w 13481"/>
                <a:gd name="T73" fmla="*/ 13096 h 13481"/>
                <a:gd name="T74" fmla="*/ 6233 w 13481"/>
                <a:gd name="T75" fmla="*/ 13327 h 13481"/>
                <a:gd name="T76" fmla="*/ 7582 w 13481"/>
                <a:gd name="T77" fmla="*/ 13292 h 13481"/>
                <a:gd name="T78" fmla="*/ 8859 w 13481"/>
                <a:gd name="T79" fmla="*/ 12999 h 13481"/>
                <a:gd name="T80" fmla="*/ 10029 w 13481"/>
                <a:gd name="T81" fmla="*/ 12471 h 13481"/>
                <a:gd name="T82" fmla="*/ 11182 w 13481"/>
                <a:gd name="T83" fmla="*/ 11632 h 13481"/>
                <a:gd name="T84" fmla="*/ 12306 w 13481"/>
                <a:gd name="T85" fmla="*/ 10303 h 13481"/>
                <a:gd name="T86" fmla="*/ 12888 w 13481"/>
                <a:gd name="T87" fmla="*/ 9165 h 13481"/>
                <a:gd name="T88" fmla="*/ 13243 w 13481"/>
                <a:gd name="T89" fmla="*/ 7912 h 13481"/>
                <a:gd name="T90" fmla="*/ 13343 w 13481"/>
                <a:gd name="T91" fmla="*/ 6572 h 13481"/>
                <a:gd name="T92" fmla="*/ 13176 w 13481"/>
                <a:gd name="T93" fmla="*/ 5252 h 13481"/>
                <a:gd name="T94" fmla="*/ 12763 w 13481"/>
                <a:gd name="T95" fmla="*/ 4026 h 13481"/>
                <a:gd name="T96" fmla="*/ 12128 w 13481"/>
                <a:gd name="T97" fmla="*/ 2920 h 13481"/>
                <a:gd name="T98" fmla="*/ 10820 w 13481"/>
                <a:gd name="T99" fmla="*/ 1547 h 13481"/>
                <a:gd name="T100" fmla="*/ 9750 w 13481"/>
                <a:gd name="T101" fmla="*/ 861 h 13481"/>
                <a:gd name="T102" fmla="*/ 8551 w 13481"/>
                <a:gd name="T103" fmla="*/ 389 h 13481"/>
                <a:gd name="T104" fmla="*/ 7252 w 13481"/>
                <a:gd name="T105" fmla="*/ 158 h 13481"/>
                <a:gd name="T106" fmla="*/ 5902 w 13481"/>
                <a:gd name="T107" fmla="*/ 189 h 13481"/>
                <a:gd name="T108" fmla="*/ 4625 w 13481"/>
                <a:gd name="T109" fmla="*/ 484 h 13481"/>
                <a:gd name="T110" fmla="*/ 3456 w 13481"/>
                <a:gd name="T111" fmla="*/ 1012 h 13481"/>
                <a:gd name="T112" fmla="*/ 2303 w 13481"/>
                <a:gd name="T113" fmla="*/ 1853 h 13481"/>
                <a:gd name="T114" fmla="*/ 1179 w 13481"/>
                <a:gd name="T115" fmla="*/ 3182 h 13481"/>
                <a:gd name="T116" fmla="*/ 597 w 13481"/>
                <a:gd name="T117" fmla="*/ 4320 h 13481"/>
                <a:gd name="T118" fmla="*/ 242 w 13481"/>
                <a:gd name="T119" fmla="*/ 5572 h 13481"/>
                <a:gd name="T120" fmla="*/ 108 w 13481"/>
                <a:gd name="T121" fmla="*/ 6799 h 13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81" h="13481">
                  <a:moveTo>
                    <a:pt x="96" y="6679"/>
                  </a:moveTo>
                  <a:lnTo>
                    <a:pt x="2" y="6742"/>
                  </a:lnTo>
                  <a:lnTo>
                    <a:pt x="4" y="6570"/>
                  </a:lnTo>
                  <a:lnTo>
                    <a:pt x="11" y="6396"/>
                  </a:lnTo>
                  <a:lnTo>
                    <a:pt x="22" y="6225"/>
                  </a:lnTo>
                  <a:lnTo>
                    <a:pt x="37" y="6054"/>
                  </a:lnTo>
                  <a:lnTo>
                    <a:pt x="56" y="5885"/>
                  </a:lnTo>
                  <a:lnTo>
                    <a:pt x="80" y="5717"/>
                  </a:lnTo>
                  <a:lnTo>
                    <a:pt x="107" y="5550"/>
                  </a:lnTo>
                  <a:lnTo>
                    <a:pt x="139" y="5385"/>
                  </a:lnTo>
                  <a:lnTo>
                    <a:pt x="175" y="5221"/>
                  </a:lnTo>
                  <a:lnTo>
                    <a:pt x="214" y="5059"/>
                  </a:lnTo>
                  <a:lnTo>
                    <a:pt x="258" y="4898"/>
                  </a:lnTo>
                  <a:lnTo>
                    <a:pt x="305" y="4739"/>
                  </a:lnTo>
                  <a:lnTo>
                    <a:pt x="356" y="4582"/>
                  </a:lnTo>
                  <a:lnTo>
                    <a:pt x="411" y="4426"/>
                  </a:lnTo>
                  <a:lnTo>
                    <a:pt x="470" y="4272"/>
                  </a:lnTo>
                  <a:lnTo>
                    <a:pt x="532" y="4120"/>
                  </a:lnTo>
                  <a:lnTo>
                    <a:pt x="598" y="3970"/>
                  </a:lnTo>
                  <a:lnTo>
                    <a:pt x="667" y="3821"/>
                  </a:lnTo>
                  <a:lnTo>
                    <a:pt x="740" y="3675"/>
                  </a:lnTo>
                  <a:lnTo>
                    <a:pt x="816" y="3531"/>
                  </a:lnTo>
                  <a:lnTo>
                    <a:pt x="895" y="3388"/>
                  </a:lnTo>
                  <a:lnTo>
                    <a:pt x="978" y="3248"/>
                  </a:lnTo>
                  <a:lnTo>
                    <a:pt x="1064" y="3111"/>
                  </a:lnTo>
                  <a:lnTo>
                    <a:pt x="1153" y="2975"/>
                  </a:lnTo>
                  <a:lnTo>
                    <a:pt x="1246" y="2841"/>
                  </a:lnTo>
                  <a:lnTo>
                    <a:pt x="1341" y="2710"/>
                  </a:lnTo>
                  <a:lnTo>
                    <a:pt x="1439" y="2582"/>
                  </a:lnTo>
                  <a:lnTo>
                    <a:pt x="1541" y="2456"/>
                  </a:lnTo>
                  <a:lnTo>
                    <a:pt x="1753" y="2212"/>
                  </a:lnTo>
                  <a:lnTo>
                    <a:pt x="1976" y="1978"/>
                  </a:lnTo>
                  <a:lnTo>
                    <a:pt x="2210" y="1754"/>
                  </a:lnTo>
                  <a:lnTo>
                    <a:pt x="2454" y="1542"/>
                  </a:lnTo>
                  <a:lnTo>
                    <a:pt x="2581" y="1440"/>
                  </a:lnTo>
                  <a:lnTo>
                    <a:pt x="2709" y="1342"/>
                  </a:lnTo>
                  <a:lnTo>
                    <a:pt x="2840" y="1246"/>
                  </a:lnTo>
                  <a:lnTo>
                    <a:pt x="2973" y="1154"/>
                  </a:lnTo>
                  <a:lnTo>
                    <a:pt x="3109" y="1064"/>
                  </a:lnTo>
                  <a:lnTo>
                    <a:pt x="3247" y="978"/>
                  </a:lnTo>
                  <a:lnTo>
                    <a:pt x="3387" y="895"/>
                  </a:lnTo>
                  <a:lnTo>
                    <a:pt x="3529" y="816"/>
                  </a:lnTo>
                  <a:lnTo>
                    <a:pt x="3673" y="739"/>
                  </a:lnTo>
                  <a:lnTo>
                    <a:pt x="3820" y="667"/>
                  </a:lnTo>
                  <a:lnTo>
                    <a:pt x="3968" y="597"/>
                  </a:lnTo>
                  <a:lnTo>
                    <a:pt x="4118" y="532"/>
                  </a:lnTo>
                  <a:lnTo>
                    <a:pt x="4270" y="469"/>
                  </a:lnTo>
                  <a:lnTo>
                    <a:pt x="4424" y="410"/>
                  </a:lnTo>
                  <a:lnTo>
                    <a:pt x="4580" y="356"/>
                  </a:lnTo>
                  <a:lnTo>
                    <a:pt x="4737" y="304"/>
                  </a:lnTo>
                  <a:lnTo>
                    <a:pt x="4897" y="257"/>
                  </a:lnTo>
                  <a:lnTo>
                    <a:pt x="5057" y="213"/>
                  </a:lnTo>
                  <a:lnTo>
                    <a:pt x="5219" y="174"/>
                  </a:lnTo>
                  <a:lnTo>
                    <a:pt x="5383" y="138"/>
                  </a:lnTo>
                  <a:lnTo>
                    <a:pt x="5549" y="106"/>
                  </a:lnTo>
                  <a:lnTo>
                    <a:pt x="5715" y="78"/>
                  </a:lnTo>
                  <a:lnTo>
                    <a:pt x="5883" y="55"/>
                  </a:lnTo>
                  <a:lnTo>
                    <a:pt x="6052" y="35"/>
                  </a:lnTo>
                  <a:lnTo>
                    <a:pt x="6223" y="20"/>
                  </a:lnTo>
                  <a:lnTo>
                    <a:pt x="6395" y="9"/>
                  </a:lnTo>
                  <a:lnTo>
                    <a:pt x="6567" y="3"/>
                  </a:lnTo>
                  <a:lnTo>
                    <a:pt x="6741" y="0"/>
                  </a:lnTo>
                  <a:lnTo>
                    <a:pt x="6916" y="4"/>
                  </a:lnTo>
                  <a:lnTo>
                    <a:pt x="7089" y="11"/>
                  </a:lnTo>
                  <a:lnTo>
                    <a:pt x="7260" y="22"/>
                  </a:lnTo>
                  <a:lnTo>
                    <a:pt x="7430" y="37"/>
                  </a:lnTo>
                  <a:lnTo>
                    <a:pt x="7600" y="56"/>
                  </a:lnTo>
                  <a:lnTo>
                    <a:pt x="7768" y="80"/>
                  </a:lnTo>
                  <a:lnTo>
                    <a:pt x="7934" y="107"/>
                  </a:lnTo>
                  <a:lnTo>
                    <a:pt x="8100" y="139"/>
                  </a:lnTo>
                  <a:lnTo>
                    <a:pt x="8264" y="175"/>
                  </a:lnTo>
                  <a:lnTo>
                    <a:pt x="8426" y="214"/>
                  </a:lnTo>
                  <a:lnTo>
                    <a:pt x="8587" y="258"/>
                  </a:lnTo>
                  <a:lnTo>
                    <a:pt x="8746" y="305"/>
                  </a:lnTo>
                  <a:lnTo>
                    <a:pt x="8903" y="356"/>
                  </a:lnTo>
                  <a:lnTo>
                    <a:pt x="9059" y="411"/>
                  </a:lnTo>
                  <a:lnTo>
                    <a:pt x="9213" y="470"/>
                  </a:lnTo>
                  <a:lnTo>
                    <a:pt x="9365" y="532"/>
                  </a:lnTo>
                  <a:lnTo>
                    <a:pt x="9516" y="598"/>
                  </a:lnTo>
                  <a:lnTo>
                    <a:pt x="9664" y="667"/>
                  </a:lnTo>
                  <a:lnTo>
                    <a:pt x="9810" y="740"/>
                  </a:lnTo>
                  <a:lnTo>
                    <a:pt x="9955" y="816"/>
                  </a:lnTo>
                  <a:lnTo>
                    <a:pt x="10097" y="895"/>
                  </a:lnTo>
                  <a:lnTo>
                    <a:pt x="10237" y="978"/>
                  </a:lnTo>
                  <a:lnTo>
                    <a:pt x="10374" y="1064"/>
                  </a:lnTo>
                  <a:lnTo>
                    <a:pt x="10510" y="1153"/>
                  </a:lnTo>
                  <a:lnTo>
                    <a:pt x="10644" y="1246"/>
                  </a:lnTo>
                  <a:lnTo>
                    <a:pt x="10775" y="1341"/>
                  </a:lnTo>
                  <a:lnTo>
                    <a:pt x="10903" y="1440"/>
                  </a:lnTo>
                  <a:lnTo>
                    <a:pt x="11029" y="1541"/>
                  </a:lnTo>
                  <a:lnTo>
                    <a:pt x="11273" y="1753"/>
                  </a:lnTo>
                  <a:lnTo>
                    <a:pt x="11507" y="1976"/>
                  </a:lnTo>
                  <a:lnTo>
                    <a:pt x="11730" y="2210"/>
                  </a:lnTo>
                  <a:lnTo>
                    <a:pt x="11942" y="2454"/>
                  </a:lnTo>
                  <a:lnTo>
                    <a:pt x="12044" y="2581"/>
                  </a:lnTo>
                  <a:lnTo>
                    <a:pt x="12142" y="2709"/>
                  </a:lnTo>
                  <a:lnTo>
                    <a:pt x="12238" y="2840"/>
                  </a:lnTo>
                  <a:lnTo>
                    <a:pt x="12330" y="2973"/>
                  </a:lnTo>
                  <a:lnTo>
                    <a:pt x="12420" y="3109"/>
                  </a:lnTo>
                  <a:lnTo>
                    <a:pt x="12506" y="3247"/>
                  </a:lnTo>
                  <a:lnTo>
                    <a:pt x="12588" y="3387"/>
                  </a:lnTo>
                  <a:lnTo>
                    <a:pt x="12668" y="3529"/>
                  </a:lnTo>
                  <a:lnTo>
                    <a:pt x="12744" y="3673"/>
                  </a:lnTo>
                  <a:lnTo>
                    <a:pt x="12817" y="3820"/>
                  </a:lnTo>
                  <a:lnTo>
                    <a:pt x="12886" y="3968"/>
                  </a:lnTo>
                  <a:lnTo>
                    <a:pt x="12952" y="4118"/>
                  </a:lnTo>
                  <a:lnTo>
                    <a:pt x="13014" y="4270"/>
                  </a:lnTo>
                  <a:lnTo>
                    <a:pt x="13073" y="4424"/>
                  </a:lnTo>
                  <a:lnTo>
                    <a:pt x="13127" y="4580"/>
                  </a:lnTo>
                  <a:lnTo>
                    <a:pt x="13178" y="4738"/>
                  </a:lnTo>
                  <a:lnTo>
                    <a:pt x="13226" y="4897"/>
                  </a:lnTo>
                  <a:lnTo>
                    <a:pt x="13269" y="5057"/>
                  </a:lnTo>
                  <a:lnTo>
                    <a:pt x="13309" y="5219"/>
                  </a:lnTo>
                  <a:lnTo>
                    <a:pt x="13344" y="5383"/>
                  </a:lnTo>
                  <a:lnTo>
                    <a:pt x="13376" y="5549"/>
                  </a:lnTo>
                  <a:lnTo>
                    <a:pt x="13404" y="5715"/>
                  </a:lnTo>
                  <a:lnTo>
                    <a:pt x="13427" y="5883"/>
                  </a:lnTo>
                  <a:lnTo>
                    <a:pt x="13446" y="6052"/>
                  </a:lnTo>
                  <a:lnTo>
                    <a:pt x="13461" y="6223"/>
                  </a:lnTo>
                  <a:lnTo>
                    <a:pt x="13472" y="6395"/>
                  </a:lnTo>
                  <a:lnTo>
                    <a:pt x="13478" y="6568"/>
                  </a:lnTo>
                  <a:lnTo>
                    <a:pt x="13481" y="6741"/>
                  </a:lnTo>
                  <a:lnTo>
                    <a:pt x="13480" y="6915"/>
                  </a:lnTo>
                  <a:lnTo>
                    <a:pt x="13474" y="7089"/>
                  </a:lnTo>
                  <a:lnTo>
                    <a:pt x="13463" y="7260"/>
                  </a:lnTo>
                  <a:lnTo>
                    <a:pt x="13448" y="7430"/>
                  </a:lnTo>
                  <a:lnTo>
                    <a:pt x="13429" y="7600"/>
                  </a:lnTo>
                  <a:lnTo>
                    <a:pt x="13405" y="7768"/>
                  </a:lnTo>
                  <a:lnTo>
                    <a:pt x="13378" y="7934"/>
                  </a:lnTo>
                  <a:lnTo>
                    <a:pt x="13346" y="8100"/>
                  </a:lnTo>
                  <a:lnTo>
                    <a:pt x="13310" y="8264"/>
                  </a:lnTo>
                  <a:lnTo>
                    <a:pt x="13271" y="8426"/>
                  </a:lnTo>
                  <a:lnTo>
                    <a:pt x="13227" y="8587"/>
                  </a:lnTo>
                  <a:lnTo>
                    <a:pt x="13180" y="8746"/>
                  </a:lnTo>
                  <a:lnTo>
                    <a:pt x="13129" y="8903"/>
                  </a:lnTo>
                  <a:lnTo>
                    <a:pt x="13074" y="9059"/>
                  </a:lnTo>
                  <a:lnTo>
                    <a:pt x="13015" y="9213"/>
                  </a:lnTo>
                  <a:lnTo>
                    <a:pt x="12953" y="9365"/>
                  </a:lnTo>
                  <a:lnTo>
                    <a:pt x="12887" y="9516"/>
                  </a:lnTo>
                  <a:lnTo>
                    <a:pt x="12818" y="9664"/>
                  </a:lnTo>
                  <a:lnTo>
                    <a:pt x="12745" y="9810"/>
                  </a:lnTo>
                  <a:lnTo>
                    <a:pt x="12669" y="9955"/>
                  </a:lnTo>
                  <a:lnTo>
                    <a:pt x="12590" y="10097"/>
                  </a:lnTo>
                  <a:lnTo>
                    <a:pt x="12507" y="10237"/>
                  </a:lnTo>
                  <a:lnTo>
                    <a:pt x="12421" y="10374"/>
                  </a:lnTo>
                  <a:lnTo>
                    <a:pt x="12332" y="10510"/>
                  </a:lnTo>
                  <a:lnTo>
                    <a:pt x="12239" y="10644"/>
                  </a:lnTo>
                  <a:lnTo>
                    <a:pt x="12144" y="10775"/>
                  </a:lnTo>
                  <a:lnTo>
                    <a:pt x="12045" y="10903"/>
                  </a:lnTo>
                  <a:lnTo>
                    <a:pt x="11944" y="11029"/>
                  </a:lnTo>
                  <a:lnTo>
                    <a:pt x="11732" y="11273"/>
                  </a:lnTo>
                  <a:lnTo>
                    <a:pt x="11509" y="11507"/>
                  </a:lnTo>
                  <a:lnTo>
                    <a:pt x="11275" y="11730"/>
                  </a:lnTo>
                  <a:lnTo>
                    <a:pt x="11031" y="11942"/>
                  </a:lnTo>
                  <a:lnTo>
                    <a:pt x="10904" y="12044"/>
                  </a:lnTo>
                  <a:lnTo>
                    <a:pt x="10776" y="12142"/>
                  </a:lnTo>
                  <a:lnTo>
                    <a:pt x="10644" y="12238"/>
                  </a:lnTo>
                  <a:lnTo>
                    <a:pt x="10511" y="12330"/>
                  </a:lnTo>
                  <a:lnTo>
                    <a:pt x="10376" y="12420"/>
                  </a:lnTo>
                  <a:lnTo>
                    <a:pt x="10238" y="12506"/>
                  </a:lnTo>
                  <a:lnTo>
                    <a:pt x="10098" y="12588"/>
                  </a:lnTo>
                  <a:lnTo>
                    <a:pt x="9956" y="12668"/>
                  </a:lnTo>
                  <a:lnTo>
                    <a:pt x="9811" y="12744"/>
                  </a:lnTo>
                  <a:lnTo>
                    <a:pt x="9665" y="12817"/>
                  </a:lnTo>
                  <a:lnTo>
                    <a:pt x="9517" y="12886"/>
                  </a:lnTo>
                  <a:lnTo>
                    <a:pt x="9366" y="12952"/>
                  </a:lnTo>
                  <a:lnTo>
                    <a:pt x="9214" y="13014"/>
                  </a:lnTo>
                  <a:lnTo>
                    <a:pt x="9060" y="13073"/>
                  </a:lnTo>
                  <a:lnTo>
                    <a:pt x="8904" y="13127"/>
                  </a:lnTo>
                  <a:lnTo>
                    <a:pt x="8747" y="13178"/>
                  </a:lnTo>
                  <a:lnTo>
                    <a:pt x="8588" y="13226"/>
                  </a:lnTo>
                  <a:lnTo>
                    <a:pt x="8427" y="13269"/>
                  </a:lnTo>
                  <a:lnTo>
                    <a:pt x="8264" y="13309"/>
                  </a:lnTo>
                  <a:lnTo>
                    <a:pt x="8101" y="13344"/>
                  </a:lnTo>
                  <a:lnTo>
                    <a:pt x="7936" y="13376"/>
                  </a:lnTo>
                  <a:lnTo>
                    <a:pt x="7769" y="13404"/>
                  </a:lnTo>
                  <a:lnTo>
                    <a:pt x="7601" y="13427"/>
                  </a:lnTo>
                  <a:lnTo>
                    <a:pt x="7432" y="13446"/>
                  </a:lnTo>
                  <a:lnTo>
                    <a:pt x="7261" y="13461"/>
                  </a:lnTo>
                  <a:lnTo>
                    <a:pt x="7089" y="13472"/>
                  </a:lnTo>
                  <a:lnTo>
                    <a:pt x="6916" y="13478"/>
                  </a:lnTo>
                  <a:lnTo>
                    <a:pt x="6742" y="13481"/>
                  </a:lnTo>
                  <a:lnTo>
                    <a:pt x="6570" y="13480"/>
                  </a:lnTo>
                  <a:lnTo>
                    <a:pt x="6396" y="13474"/>
                  </a:lnTo>
                  <a:lnTo>
                    <a:pt x="6225" y="13463"/>
                  </a:lnTo>
                  <a:lnTo>
                    <a:pt x="6054" y="13448"/>
                  </a:lnTo>
                  <a:lnTo>
                    <a:pt x="5885" y="13429"/>
                  </a:lnTo>
                  <a:lnTo>
                    <a:pt x="5717" y="13405"/>
                  </a:lnTo>
                  <a:lnTo>
                    <a:pt x="5550" y="13378"/>
                  </a:lnTo>
                  <a:lnTo>
                    <a:pt x="5385" y="13346"/>
                  </a:lnTo>
                  <a:lnTo>
                    <a:pt x="5221" y="13310"/>
                  </a:lnTo>
                  <a:lnTo>
                    <a:pt x="5059" y="13271"/>
                  </a:lnTo>
                  <a:lnTo>
                    <a:pt x="4898" y="13227"/>
                  </a:lnTo>
                  <a:lnTo>
                    <a:pt x="4739" y="13180"/>
                  </a:lnTo>
                  <a:lnTo>
                    <a:pt x="4582" y="13129"/>
                  </a:lnTo>
                  <a:lnTo>
                    <a:pt x="4426" y="13074"/>
                  </a:lnTo>
                  <a:lnTo>
                    <a:pt x="4272" y="13015"/>
                  </a:lnTo>
                  <a:lnTo>
                    <a:pt x="4120" y="12953"/>
                  </a:lnTo>
                  <a:lnTo>
                    <a:pt x="3970" y="12887"/>
                  </a:lnTo>
                  <a:lnTo>
                    <a:pt x="3821" y="12818"/>
                  </a:lnTo>
                  <a:lnTo>
                    <a:pt x="3675" y="12745"/>
                  </a:lnTo>
                  <a:lnTo>
                    <a:pt x="3531" y="12669"/>
                  </a:lnTo>
                  <a:lnTo>
                    <a:pt x="3388" y="12590"/>
                  </a:lnTo>
                  <a:lnTo>
                    <a:pt x="3248" y="12507"/>
                  </a:lnTo>
                  <a:lnTo>
                    <a:pt x="3111" y="12421"/>
                  </a:lnTo>
                  <a:lnTo>
                    <a:pt x="2975" y="12332"/>
                  </a:lnTo>
                  <a:lnTo>
                    <a:pt x="2841" y="12239"/>
                  </a:lnTo>
                  <a:lnTo>
                    <a:pt x="2710" y="12144"/>
                  </a:lnTo>
                  <a:lnTo>
                    <a:pt x="2582" y="12045"/>
                  </a:lnTo>
                  <a:lnTo>
                    <a:pt x="2456" y="11944"/>
                  </a:lnTo>
                  <a:lnTo>
                    <a:pt x="2212" y="11732"/>
                  </a:lnTo>
                  <a:lnTo>
                    <a:pt x="1978" y="11509"/>
                  </a:lnTo>
                  <a:lnTo>
                    <a:pt x="1754" y="11275"/>
                  </a:lnTo>
                  <a:lnTo>
                    <a:pt x="1542" y="11031"/>
                  </a:lnTo>
                  <a:lnTo>
                    <a:pt x="1440" y="10904"/>
                  </a:lnTo>
                  <a:lnTo>
                    <a:pt x="1342" y="10776"/>
                  </a:lnTo>
                  <a:lnTo>
                    <a:pt x="1246" y="10644"/>
                  </a:lnTo>
                  <a:lnTo>
                    <a:pt x="1154" y="10511"/>
                  </a:lnTo>
                  <a:lnTo>
                    <a:pt x="1064" y="10376"/>
                  </a:lnTo>
                  <a:lnTo>
                    <a:pt x="978" y="10238"/>
                  </a:lnTo>
                  <a:lnTo>
                    <a:pt x="895" y="10098"/>
                  </a:lnTo>
                  <a:lnTo>
                    <a:pt x="816" y="9956"/>
                  </a:lnTo>
                  <a:lnTo>
                    <a:pt x="739" y="9811"/>
                  </a:lnTo>
                  <a:lnTo>
                    <a:pt x="667" y="9665"/>
                  </a:lnTo>
                  <a:lnTo>
                    <a:pt x="597" y="9517"/>
                  </a:lnTo>
                  <a:lnTo>
                    <a:pt x="532" y="9366"/>
                  </a:lnTo>
                  <a:lnTo>
                    <a:pt x="469" y="9214"/>
                  </a:lnTo>
                  <a:lnTo>
                    <a:pt x="410" y="9060"/>
                  </a:lnTo>
                  <a:lnTo>
                    <a:pt x="356" y="8904"/>
                  </a:lnTo>
                  <a:lnTo>
                    <a:pt x="304" y="8747"/>
                  </a:lnTo>
                  <a:lnTo>
                    <a:pt x="257" y="8588"/>
                  </a:lnTo>
                  <a:lnTo>
                    <a:pt x="213" y="8427"/>
                  </a:lnTo>
                  <a:lnTo>
                    <a:pt x="174" y="8264"/>
                  </a:lnTo>
                  <a:lnTo>
                    <a:pt x="138" y="8101"/>
                  </a:lnTo>
                  <a:lnTo>
                    <a:pt x="106" y="7936"/>
                  </a:lnTo>
                  <a:lnTo>
                    <a:pt x="78" y="7769"/>
                  </a:lnTo>
                  <a:lnTo>
                    <a:pt x="55" y="7601"/>
                  </a:lnTo>
                  <a:lnTo>
                    <a:pt x="35" y="7432"/>
                  </a:lnTo>
                  <a:lnTo>
                    <a:pt x="20" y="7261"/>
                  </a:lnTo>
                  <a:lnTo>
                    <a:pt x="9" y="7089"/>
                  </a:lnTo>
                  <a:lnTo>
                    <a:pt x="3" y="6916"/>
                  </a:lnTo>
                  <a:lnTo>
                    <a:pt x="0" y="6742"/>
                  </a:lnTo>
                  <a:cubicBezTo>
                    <a:pt x="0" y="6720"/>
                    <a:pt x="11" y="6698"/>
                    <a:pt x="29" y="6685"/>
                  </a:cubicBezTo>
                  <a:cubicBezTo>
                    <a:pt x="48" y="6673"/>
                    <a:pt x="72" y="6670"/>
                    <a:pt x="93" y="6678"/>
                  </a:cubicBezTo>
                  <a:lnTo>
                    <a:pt x="96" y="6679"/>
                  </a:lnTo>
                  <a:close/>
                  <a:moveTo>
                    <a:pt x="43" y="6805"/>
                  </a:moveTo>
                  <a:lnTo>
                    <a:pt x="136" y="6740"/>
                  </a:lnTo>
                  <a:lnTo>
                    <a:pt x="138" y="6911"/>
                  </a:lnTo>
                  <a:lnTo>
                    <a:pt x="145" y="7081"/>
                  </a:lnTo>
                  <a:lnTo>
                    <a:pt x="156" y="7249"/>
                  </a:lnTo>
                  <a:lnTo>
                    <a:pt x="171" y="7416"/>
                  </a:lnTo>
                  <a:lnTo>
                    <a:pt x="189" y="7582"/>
                  </a:lnTo>
                  <a:lnTo>
                    <a:pt x="213" y="7747"/>
                  </a:lnTo>
                  <a:lnTo>
                    <a:pt x="240" y="7910"/>
                  </a:lnTo>
                  <a:lnTo>
                    <a:pt x="271" y="8072"/>
                  </a:lnTo>
                  <a:lnTo>
                    <a:pt x="306" y="8232"/>
                  </a:lnTo>
                  <a:lnTo>
                    <a:pt x="345" y="8392"/>
                  </a:lnTo>
                  <a:lnTo>
                    <a:pt x="387" y="8549"/>
                  </a:lnTo>
                  <a:lnTo>
                    <a:pt x="434" y="8705"/>
                  </a:lnTo>
                  <a:lnTo>
                    <a:pt x="484" y="8859"/>
                  </a:lnTo>
                  <a:lnTo>
                    <a:pt x="538" y="9012"/>
                  </a:lnTo>
                  <a:lnTo>
                    <a:pt x="595" y="9163"/>
                  </a:lnTo>
                  <a:lnTo>
                    <a:pt x="656" y="9312"/>
                  </a:lnTo>
                  <a:lnTo>
                    <a:pt x="721" y="9459"/>
                  </a:lnTo>
                  <a:lnTo>
                    <a:pt x="788" y="9605"/>
                  </a:lnTo>
                  <a:lnTo>
                    <a:pt x="860" y="9748"/>
                  </a:lnTo>
                  <a:lnTo>
                    <a:pt x="934" y="9889"/>
                  </a:lnTo>
                  <a:lnTo>
                    <a:pt x="1012" y="10029"/>
                  </a:lnTo>
                  <a:lnTo>
                    <a:pt x="1094" y="10166"/>
                  </a:lnTo>
                  <a:lnTo>
                    <a:pt x="1178" y="10301"/>
                  </a:lnTo>
                  <a:lnTo>
                    <a:pt x="1265" y="10434"/>
                  </a:lnTo>
                  <a:lnTo>
                    <a:pt x="1356" y="10564"/>
                  </a:lnTo>
                  <a:lnTo>
                    <a:pt x="1449" y="10693"/>
                  </a:lnTo>
                  <a:lnTo>
                    <a:pt x="1546" y="10819"/>
                  </a:lnTo>
                  <a:lnTo>
                    <a:pt x="1645" y="10942"/>
                  </a:lnTo>
                  <a:lnTo>
                    <a:pt x="1853" y="11182"/>
                  </a:lnTo>
                  <a:lnTo>
                    <a:pt x="2071" y="11411"/>
                  </a:lnTo>
                  <a:lnTo>
                    <a:pt x="2301" y="11630"/>
                  </a:lnTo>
                  <a:lnTo>
                    <a:pt x="2541" y="11838"/>
                  </a:lnTo>
                  <a:lnTo>
                    <a:pt x="2664" y="11937"/>
                  </a:lnTo>
                  <a:lnTo>
                    <a:pt x="2791" y="12034"/>
                  </a:lnTo>
                  <a:lnTo>
                    <a:pt x="2919" y="12128"/>
                  </a:lnTo>
                  <a:lnTo>
                    <a:pt x="3049" y="12218"/>
                  </a:lnTo>
                  <a:lnTo>
                    <a:pt x="3182" y="12306"/>
                  </a:lnTo>
                  <a:lnTo>
                    <a:pt x="3318" y="12390"/>
                  </a:lnTo>
                  <a:lnTo>
                    <a:pt x="3455" y="12471"/>
                  </a:lnTo>
                  <a:lnTo>
                    <a:pt x="3594" y="12549"/>
                  </a:lnTo>
                  <a:lnTo>
                    <a:pt x="3735" y="12624"/>
                  </a:lnTo>
                  <a:lnTo>
                    <a:pt x="3879" y="12695"/>
                  </a:lnTo>
                  <a:lnTo>
                    <a:pt x="4024" y="12763"/>
                  </a:lnTo>
                  <a:lnTo>
                    <a:pt x="4171" y="12827"/>
                  </a:lnTo>
                  <a:lnTo>
                    <a:pt x="4320" y="12888"/>
                  </a:lnTo>
                  <a:lnTo>
                    <a:pt x="4471" y="12945"/>
                  </a:lnTo>
                  <a:lnTo>
                    <a:pt x="4623" y="12999"/>
                  </a:lnTo>
                  <a:lnTo>
                    <a:pt x="4778" y="13049"/>
                  </a:lnTo>
                  <a:lnTo>
                    <a:pt x="4934" y="13096"/>
                  </a:lnTo>
                  <a:lnTo>
                    <a:pt x="5091" y="13138"/>
                  </a:lnTo>
                  <a:lnTo>
                    <a:pt x="5251" y="13177"/>
                  </a:lnTo>
                  <a:lnTo>
                    <a:pt x="5411" y="13212"/>
                  </a:lnTo>
                  <a:lnTo>
                    <a:pt x="5572" y="13243"/>
                  </a:lnTo>
                  <a:lnTo>
                    <a:pt x="5736" y="13270"/>
                  </a:lnTo>
                  <a:lnTo>
                    <a:pt x="5901" y="13293"/>
                  </a:lnTo>
                  <a:lnTo>
                    <a:pt x="6066" y="13312"/>
                  </a:lnTo>
                  <a:lnTo>
                    <a:pt x="6233" y="13327"/>
                  </a:lnTo>
                  <a:lnTo>
                    <a:pt x="6402" y="13338"/>
                  </a:lnTo>
                  <a:lnTo>
                    <a:pt x="6571" y="13344"/>
                  </a:lnTo>
                  <a:lnTo>
                    <a:pt x="6740" y="13345"/>
                  </a:lnTo>
                  <a:lnTo>
                    <a:pt x="6911" y="13343"/>
                  </a:lnTo>
                  <a:lnTo>
                    <a:pt x="7081" y="13337"/>
                  </a:lnTo>
                  <a:lnTo>
                    <a:pt x="7249" y="13326"/>
                  </a:lnTo>
                  <a:lnTo>
                    <a:pt x="7416" y="13311"/>
                  </a:lnTo>
                  <a:lnTo>
                    <a:pt x="7582" y="13292"/>
                  </a:lnTo>
                  <a:lnTo>
                    <a:pt x="7747" y="13269"/>
                  </a:lnTo>
                  <a:lnTo>
                    <a:pt x="7910" y="13242"/>
                  </a:lnTo>
                  <a:lnTo>
                    <a:pt x="8072" y="13212"/>
                  </a:lnTo>
                  <a:lnTo>
                    <a:pt x="8232" y="13176"/>
                  </a:lnTo>
                  <a:lnTo>
                    <a:pt x="8392" y="13138"/>
                  </a:lnTo>
                  <a:lnTo>
                    <a:pt x="8549" y="13095"/>
                  </a:lnTo>
                  <a:lnTo>
                    <a:pt x="8705" y="13049"/>
                  </a:lnTo>
                  <a:lnTo>
                    <a:pt x="8859" y="12999"/>
                  </a:lnTo>
                  <a:lnTo>
                    <a:pt x="9012" y="12945"/>
                  </a:lnTo>
                  <a:lnTo>
                    <a:pt x="9163" y="12888"/>
                  </a:lnTo>
                  <a:lnTo>
                    <a:pt x="9312" y="12827"/>
                  </a:lnTo>
                  <a:lnTo>
                    <a:pt x="9459" y="12763"/>
                  </a:lnTo>
                  <a:lnTo>
                    <a:pt x="9605" y="12695"/>
                  </a:lnTo>
                  <a:lnTo>
                    <a:pt x="9748" y="12624"/>
                  </a:lnTo>
                  <a:lnTo>
                    <a:pt x="9889" y="12549"/>
                  </a:lnTo>
                  <a:lnTo>
                    <a:pt x="10029" y="12471"/>
                  </a:lnTo>
                  <a:lnTo>
                    <a:pt x="10166" y="12390"/>
                  </a:lnTo>
                  <a:lnTo>
                    <a:pt x="10301" y="12306"/>
                  </a:lnTo>
                  <a:lnTo>
                    <a:pt x="10434" y="12219"/>
                  </a:lnTo>
                  <a:lnTo>
                    <a:pt x="10564" y="12128"/>
                  </a:lnTo>
                  <a:lnTo>
                    <a:pt x="10693" y="12035"/>
                  </a:lnTo>
                  <a:lnTo>
                    <a:pt x="10819" y="11938"/>
                  </a:lnTo>
                  <a:lnTo>
                    <a:pt x="10942" y="11839"/>
                  </a:lnTo>
                  <a:lnTo>
                    <a:pt x="11182" y="11632"/>
                  </a:lnTo>
                  <a:lnTo>
                    <a:pt x="11411" y="11413"/>
                  </a:lnTo>
                  <a:lnTo>
                    <a:pt x="11630" y="11184"/>
                  </a:lnTo>
                  <a:lnTo>
                    <a:pt x="11838" y="10944"/>
                  </a:lnTo>
                  <a:lnTo>
                    <a:pt x="11938" y="10820"/>
                  </a:lnTo>
                  <a:lnTo>
                    <a:pt x="12034" y="10694"/>
                  </a:lnTo>
                  <a:lnTo>
                    <a:pt x="12128" y="10566"/>
                  </a:lnTo>
                  <a:lnTo>
                    <a:pt x="12218" y="10436"/>
                  </a:lnTo>
                  <a:lnTo>
                    <a:pt x="12306" y="10303"/>
                  </a:lnTo>
                  <a:lnTo>
                    <a:pt x="12390" y="10167"/>
                  </a:lnTo>
                  <a:lnTo>
                    <a:pt x="12471" y="10030"/>
                  </a:lnTo>
                  <a:lnTo>
                    <a:pt x="12549" y="9891"/>
                  </a:lnTo>
                  <a:lnTo>
                    <a:pt x="12624" y="9750"/>
                  </a:lnTo>
                  <a:lnTo>
                    <a:pt x="12695" y="9606"/>
                  </a:lnTo>
                  <a:lnTo>
                    <a:pt x="12763" y="9461"/>
                  </a:lnTo>
                  <a:lnTo>
                    <a:pt x="12827" y="9314"/>
                  </a:lnTo>
                  <a:lnTo>
                    <a:pt x="12888" y="9165"/>
                  </a:lnTo>
                  <a:lnTo>
                    <a:pt x="12945" y="9014"/>
                  </a:lnTo>
                  <a:lnTo>
                    <a:pt x="12999" y="8862"/>
                  </a:lnTo>
                  <a:lnTo>
                    <a:pt x="13049" y="8707"/>
                  </a:lnTo>
                  <a:lnTo>
                    <a:pt x="13096" y="8551"/>
                  </a:lnTo>
                  <a:lnTo>
                    <a:pt x="13138" y="8394"/>
                  </a:lnTo>
                  <a:lnTo>
                    <a:pt x="13177" y="8235"/>
                  </a:lnTo>
                  <a:lnTo>
                    <a:pt x="13212" y="8074"/>
                  </a:lnTo>
                  <a:lnTo>
                    <a:pt x="13243" y="7912"/>
                  </a:lnTo>
                  <a:lnTo>
                    <a:pt x="13270" y="7749"/>
                  </a:lnTo>
                  <a:lnTo>
                    <a:pt x="13293" y="7585"/>
                  </a:lnTo>
                  <a:lnTo>
                    <a:pt x="13312" y="7418"/>
                  </a:lnTo>
                  <a:lnTo>
                    <a:pt x="13327" y="7252"/>
                  </a:lnTo>
                  <a:lnTo>
                    <a:pt x="13338" y="7083"/>
                  </a:lnTo>
                  <a:lnTo>
                    <a:pt x="13344" y="6914"/>
                  </a:lnTo>
                  <a:lnTo>
                    <a:pt x="13345" y="6743"/>
                  </a:lnTo>
                  <a:lnTo>
                    <a:pt x="13343" y="6572"/>
                  </a:lnTo>
                  <a:lnTo>
                    <a:pt x="13337" y="6403"/>
                  </a:lnTo>
                  <a:lnTo>
                    <a:pt x="13326" y="6235"/>
                  </a:lnTo>
                  <a:lnTo>
                    <a:pt x="13311" y="6068"/>
                  </a:lnTo>
                  <a:lnTo>
                    <a:pt x="13292" y="5902"/>
                  </a:lnTo>
                  <a:lnTo>
                    <a:pt x="13269" y="5738"/>
                  </a:lnTo>
                  <a:lnTo>
                    <a:pt x="13242" y="5574"/>
                  </a:lnTo>
                  <a:lnTo>
                    <a:pt x="13212" y="5412"/>
                  </a:lnTo>
                  <a:lnTo>
                    <a:pt x="13176" y="5252"/>
                  </a:lnTo>
                  <a:lnTo>
                    <a:pt x="13138" y="5093"/>
                  </a:lnTo>
                  <a:lnTo>
                    <a:pt x="13095" y="4935"/>
                  </a:lnTo>
                  <a:lnTo>
                    <a:pt x="13049" y="4779"/>
                  </a:lnTo>
                  <a:lnTo>
                    <a:pt x="12999" y="4625"/>
                  </a:lnTo>
                  <a:lnTo>
                    <a:pt x="12945" y="4473"/>
                  </a:lnTo>
                  <a:lnTo>
                    <a:pt x="12888" y="4322"/>
                  </a:lnTo>
                  <a:lnTo>
                    <a:pt x="12827" y="4173"/>
                  </a:lnTo>
                  <a:lnTo>
                    <a:pt x="12763" y="4026"/>
                  </a:lnTo>
                  <a:lnTo>
                    <a:pt x="12695" y="3880"/>
                  </a:lnTo>
                  <a:lnTo>
                    <a:pt x="12624" y="3737"/>
                  </a:lnTo>
                  <a:lnTo>
                    <a:pt x="12549" y="3596"/>
                  </a:lnTo>
                  <a:lnTo>
                    <a:pt x="12471" y="3456"/>
                  </a:lnTo>
                  <a:lnTo>
                    <a:pt x="12390" y="3319"/>
                  </a:lnTo>
                  <a:lnTo>
                    <a:pt x="12306" y="3184"/>
                  </a:lnTo>
                  <a:lnTo>
                    <a:pt x="12219" y="3051"/>
                  </a:lnTo>
                  <a:lnTo>
                    <a:pt x="12128" y="2920"/>
                  </a:lnTo>
                  <a:lnTo>
                    <a:pt x="12035" y="2792"/>
                  </a:lnTo>
                  <a:lnTo>
                    <a:pt x="11938" y="2666"/>
                  </a:lnTo>
                  <a:lnTo>
                    <a:pt x="11839" y="2543"/>
                  </a:lnTo>
                  <a:lnTo>
                    <a:pt x="11632" y="2303"/>
                  </a:lnTo>
                  <a:lnTo>
                    <a:pt x="11413" y="2074"/>
                  </a:lnTo>
                  <a:lnTo>
                    <a:pt x="11184" y="1855"/>
                  </a:lnTo>
                  <a:lnTo>
                    <a:pt x="10944" y="1647"/>
                  </a:lnTo>
                  <a:lnTo>
                    <a:pt x="10820" y="1547"/>
                  </a:lnTo>
                  <a:lnTo>
                    <a:pt x="10694" y="1451"/>
                  </a:lnTo>
                  <a:lnTo>
                    <a:pt x="10566" y="1357"/>
                  </a:lnTo>
                  <a:lnTo>
                    <a:pt x="10436" y="1267"/>
                  </a:lnTo>
                  <a:lnTo>
                    <a:pt x="10303" y="1179"/>
                  </a:lnTo>
                  <a:lnTo>
                    <a:pt x="10167" y="1095"/>
                  </a:lnTo>
                  <a:lnTo>
                    <a:pt x="10030" y="1014"/>
                  </a:lnTo>
                  <a:lnTo>
                    <a:pt x="9891" y="936"/>
                  </a:lnTo>
                  <a:lnTo>
                    <a:pt x="9750" y="861"/>
                  </a:lnTo>
                  <a:lnTo>
                    <a:pt x="9606" y="790"/>
                  </a:lnTo>
                  <a:lnTo>
                    <a:pt x="9461" y="722"/>
                  </a:lnTo>
                  <a:lnTo>
                    <a:pt x="9314" y="658"/>
                  </a:lnTo>
                  <a:lnTo>
                    <a:pt x="9165" y="597"/>
                  </a:lnTo>
                  <a:lnTo>
                    <a:pt x="9014" y="540"/>
                  </a:lnTo>
                  <a:lnTo>
                    <a:pt x="8862" y="486"/>
                  </a:lnTo>
                  <a:lnTo>
                    <a:pt x="8707" y="436"/>
                  </a:lnTo>
                  <a:lnTo>
                    <a:pt x="8551" y="389"/>
                  </a:lnTo>
                  <a:lnTo>
                    <a:pt x="8394" y="347"/>
                  </a:lnTo>
                  <a:lnTo>
                    <a:pt x="8235" y="308"/>
                  </a:lnTo>
                  <a:lnTo>
                    <a:pt x="8074" y="273"/>
                  </a:lnTo>
                  <a:lnTo>
                    <a:pt x="7912" y="242"/>
                  </a:lnTo>
                  <a:lnTo>
                    <a:pt x="7749" y="215"/>
                  </a:lnTo>
                  <a:lnTo>
                    <a:pt x="7585" y="192"/>
                  </a:lnTo>
                  <a:lnTo>
                    <a:pt x="7418" y="173"/>
                  </a:lnTo>
                  <a:lnTo>
                    <a:pt x="7252" y="158"/>
                  </a:lnTo>
                  <a:lnTo>
                    <a:pt x="7083" y="147"/>
                  </a:lnTo>
                  <a:lnTo>
                    <a:pt x="6913" y="140"/>
                  </a:lnTo>
                  <a:lnTo>
                    <a:pt x="6743" y="136"/>
                  </a:lnTo>
                  <a:lnTo>
                    <a:pt x="6573" y="138"/>
                  </a:lnTo>
                  <a:lnTo>
                    <a:pt x="6403" y="145"/>
                  </a:lnTo>
                  <a:lnTo>
                    <a:pt x="6235" y="156"/>
                  </a:lnTo>
                  <a:lnTo>
                    <a:pt x="6068" y="171"/>
                  </a:lnTo>
                  <a:lnTo>
                    <a:pt x="5902" y="189"/>
                  </a:lnTo>
                  <a:lnTo>
                    <a:pt x="5738" y="213"/>
                  </a:lnTo>
                  <a:lnTo>
                    <a:pt x="5574" y="240"/>
                  </a:lnTo>
                  <a:lnTo>
                    <a:pt x="5412" y="271"/>
                  </a:lnTo>
                  <a:lnTo>
                    <a:pt x="5252" y="306"/>
                  </a:lnTo>
                  <a:lnTo>
                    <a:pt x="5093" y="345"/>
                  </a:lnTo>
                  <a:lnTo>
                    <a:pt x="4935" y="387"/>
                  </a:lnTo>
                  <a:lnTo>
                    <a:pt x="4780" y="434"/>
                  </a:lnTo>
                  <a:lnTo>
                    <a:pt x="4625" y="484"/>
                  </a:lnTo>
                  <a:lnTo>
                    <a:pt x="4473" y="538"/>
                  </a:lnTo>
                  <a:lnTo>
                    <a:pt x="4322" y="595"/>
                  </a:lnTo>
                  <a:lnTo>
                    <a:pt x="4173" y="656"/>
                  </a:lnTo>
                  <a:lnTo>
                    <a:pt x="4026" y="721"/>
                  </a:lnTo>
                  <a:lnTo>
                    <a:pt x="3880" y="788"/>
                  </a:lnTo>
                  <a:lnTo>
                    <a:pt x="3737" y="860"/>
                  </a:lnTo>
                  <a:lnTo>
                    <a:pt x="3596" y="934"/>
                  </a:lnTo>
                  <a:lnTo>
                    <a:pt x="3456" y="1012"/>
                  </a:lnTo>
                  <a:lnTo>
                    <a:pt x="3319" y="1094"/>
                  </a:lnTo>
                  <a:lnTo>
                    <a:pt x="3184" y="1178"/>
                  </a:lnTo>
                  <a:lnTo>
                    <a:pt x="3051" y="1265"/>
                  </a:lnTo>
                  <a:lnTo>
                    <a:pt x="2920" y="1356"/>
                  </a:lnTo>
                  <a:lnTo>
                    <a:pt x="2792" y="1449"/>
                  </a:lnTo>
                  <a:lnTo>
                    <a:pt x="2666" y="1546"/>
                  </a:lnTo>
                  <a:lnTo>
                    <a:pt x="2543" y="1645"/>
                  </a:lnTo>
                  <a:lnTo>
                    <a:pt x="2303" y="1853"/>
                  </a:lnTo>
                  <a:lnTo>
                    <a:pt x="2074" y="2071"/>
                  </a:lnTo>
                  <a:lnTo>
                    <a:pt x="1855" y="2301"/>
                  </a:lnTo>
                  <a:lnTo>
                    <a:pt x="1647" y="2541"/>
                  </a:lnTo>
                  <a:lnTo>
                    <a:pt x="1547" y="2664"/>
                  </a:lnTo>
                  <a:lnTo>
                    <a:pt x="1451" y="2791"/>
                  </a:lnTo>
                  <a:lnTo>
                    <a:pt x="1357" y="2919"/>
                  </a:lnTo>
                  <a:lnTo>
                    <a:pt x="1267" y="3049"/>
                  </a:lnTo>
                  <a:lnTo>
                    <a:pt x="1179" y="3182"/>
                  </a:lnTo>
                  <a:lnTo>
                    <a:pt x="1095" y="3318"/>
                  </a:lnTo>
                  <a:lnTo>
                    <a:pt x="1014" y="3455"/>
                  </a:lnTo>
                  <a:lnTo>
                    <a:pt x="936" y="3594"/>
                  </a:lnTo>
                  <a:lnTo>
                    <a:pt x="861" y="3735"/>
                  </a:lnTo>
                  <a:lnTo>
                    <a:pt x="790" y="3879"/>
                  </a:lnTo>
                  <a:lnTo>
                    <a:pt x="722" y="4024"/>
                  </a:lnTo>
                  <a:lnTo>
                    <a:pt x="658" y="4171"/>
                  </a:lnTo>
                  <a:lnTo>
                    <a:pt x="597" y="4320"/>
                  </a:lnTo>
                  <a:lnTo>
                    <a:pt x="540" y="4471"/>
                  </a:lnTo>
                  <a:lnTo>
                    <a:pt x="486" y="4623"/>
                  </a:lnTo>
                  <a:lnTo>
                    <a:pt x="436" y="4778"/>
                  </a:lnTo>
                  <a:lnTo>
                    <a:pt x="389" y="4934"/>
                  </a:lnTo>
                  <a:lnTo>
                    <a:pt x="347" y="5091"/>
                  </a:lnTo>
                  <a:lnTo>
                    <a:pt x="308" y="5251"/>
                  </a:lnTo>
                  <a:lnTo>
                    <a:pt x="273" y="5411"/>
                  </a:lnTo>
                  <a:lnTo>
                    <a:pt x="242" y="5572"/>
                  </a:lnTo>
                  <a:lnTo>
                    <a:pt x="215" y="5736"/>
                  </a:lnTo>
                  <a:lnTo>
                    <a:pt x="192" y="5901"/>
                  </a:lnTo>
                  <a:lnTo>
                    <a:pt x="173" y="6066"/>
                  </a:lnTo>
                  <a:lnTo>
                    <a:pt x="158" y="6233"/>
                  </a:lnTo>
                  <a:lnTo>
                    <a:pt x="147" y="6402"/>
                  </a:lnTo>
                  <a:lnTo>
                    <a:pt x="140" y="6571"/>
                  </a:lnTo>
                  <a:lnTo>
                    <a:pt x="138" y="6743"/>
                  </a:lnTo>
                  <a:cubicBezTo>
                    <a:pt x="138" y="6766"/>
                    <a:pt x="127" y="6787"/>
                    <a:pt x="108" y="6799"/>
                  </a:cubicBezTo>
                  <a:cubicBezTo>
                    <a:pt x="90" y="6811"/>
                    <a:pt x="66" y="6814"/>
                    <a:pt x="45" y="6806"/>
                  </a:cubicBezTo>
                  <a:lnTo>
                    <a:pt x="43" y="680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Oval 11"/>
            <p:cNvSpPr>
              <a:spLocks noChangeArrowheads="1"/>
            </p:cNvSpPr>
            <p:nvPr/>
          </p:nvSpPr>
          <p:spPr bwMode="auto">
            <a:xfrm>
              <a:off x="2406" y="1903"/>
              <a:ext cx="1337" cy="1336"/>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Freeform 12"/>
            <p:cNvSpPr>
              <a:spLocks noEditPoints="1"/>
            </p:cNvSpPr>
            <p:nvPr/>
          </p:nvSpPr>
          <p:spPr bwMode="auto">
            <a:xfrm>
              <a:off x="2398" y="1896"/>
              <a:ext cx="1351" cy="1349"/>
            </a:xfrm>
            <a:custGeom>
              <a:avLst/>
              <a:gdLst>
                <a:gd name="T0" fmla="*/ 80 w 13481"/>
                <a:gd name="T1" fmla="*/ 5717 h 13481"/>
                <a:gd name="T2" fmla="*/ 411 w 13481"/>
                <a:gd name="T3" fmla="*/ 4426 h 13481"/>
                <a:gd name="T4" fmla="*/ 978 w 13481"/>
                <a:gd name="T5" fmla="*/ 3248 h 13481"/>
                <a:gd name="T6" fmla="*/ 1976 w 13481"/>
                <a:gd name="T7" fmla="*/ 1978 h 13481"/>
                <a:gd name="T8" fmla="*/ 3247 w 13481"/>
                <a:gd name="T9" fmla="*/ 978 h 13481"/>
                <a:gd name="T10" fmla="*/ 4424 w 13481"/>
                <a:gd name="T11" fmla="*/ 410 h 13481"/>
                <a:gd name="T12" fmla="*/ 5715 w 13481"/>
                <a:gd name="T13" fmla="*/ 78 h 13481"/>
                <a:gd name="T14" fmla="*/ 7089 w 13481"/>
                <a:gd name="T15" fmla="*/ 11 h 13481"/>
                <a:gd name="T16" fmla="*/ 8426 w 13481"/>
                <a:gd name="T17" fmla="*/ 214 h 13481"/>
                <a:gd name="T18" fmla="*/ 9664 w 13481"/>
                <a:gd name="T19" fmla="*/ 667 h 13481"/>
                <a:gd name="T20" fmla="*/ 10775 w 13481"/>
                <a:gd name="T21" fmla="*/ 1341 h 13481"/>
                <a:gd name="T22" fmla="*/ 12142 w 13481"/>
                <a:gd name="T23" fmla="*/ 2709 h 13481"/>
                <a:gd name="T24" fmla="*/ 12817 w 13481"/>
                <a:gd name="T25" fmla="*/ 3820 h 13481"/>
                <a:gd name="T26" fmla="*/ 13269 w 13481"/>
                <a:gd name="T27" fmla="*/ 5057 h 13481"/>
                <a:gd name="T28" fmla="*/ 13472 w 13481"/>
                <a:gd name="T29" fmla="*/ 6395 h 13481"/>
                <a:gd name="T30" fmla="*/ 13405 w 13481"/>
                <a:gd name="T31" fmla="*/ 7768 h 13481"/>
                <a:gd name="T32" fmla="*/ 13074 w 13481"/>
                <a:gd name="T33" fmla="*/ 9059 h 13481"/>
                <a:gd name="T34" fmla="*/ 12507 w 13481"/>
                <a:gd name="T35" fmla="*/ 10237 h 13481"/>
                <a:gd name="T36" fmla="*/ 11509 w 13481"/>
                <a:gd name="T37" fmla="*/ 11507 h 13481"/>
                <a:gd name="T38" fmla="*/ 10238 w 13481"/>
                <a:gd name="T39" fmla="*/ 12506 h 13481"/>
                <a:gd name="T40" fmla="*/ 9060 w 13481"/>
                <a:gd name="T41" fmla="*/ 13073 h 13481"/>
                <a:gd name="T42" fmla="*/ 7769 w 13481"/>
                <a:gd name="T43" fmla="*/ 13404 h 13481"/>
                <a:gd name="T44" fmla="*/ 6396 w 13481"/>
                <a:gd name="T45" fmla="*/ 13474 h 13481"/>
                <a:gd name="T46" fmla="*/ 5059 w 13481"/>
                <a:gd name="T47" fmla="*/ 13271 h 13481"/>
                <a:gd name="T48" fmla="*/ 3821 w 13481"/>
                <a:gd name="T49" fmla="*/ 12818 h 13481"/>
                <a:gd name="T50" fmla="*/ 2710 w 13481"/>
                <a:gd name="T51" fmla="*/ 12144 h 13481"/>
                <a:gd name="T52" fmla="*/ 1342 w 13481"/>
                <a:gd name="T53" fmla="*/ 10776 h 13481"/>
                <a:gd name="T54" fmla="*/ 667 w 13481"/>
                <a:gd name="T55" fmla="*/ 9665 h 13481"/>
                <a:gd name="T56" fmla="*/ 213 w 13481"/>
                <a:gd name="T57" fmla="*/ 8427 h 13481"/>
                <a:gd name="T58" fmla="*/ 9 w 13481"/>
                <a:gd name="T59" fmla="*/ 7089 h 13481"/>
                <a:gd name="T60" fmla="*/ 138 w 13481"/>
                <a:gd name="T61" fmla="*/ 6911 h 13481"/>
                <a:gd name="T62" fmla="*/ 306 w 13481"/>
                <a:gd name="T63" fmla="*/ 8232 h 13481"/>
                <a:gd name="T64" fmla="*/ 721 w 13481"/>
                <a:gd name="T65" fmla="*/ 9459 h 13481"/>
                <a:gd name="T66" fmla="*/ 1356 w 13481"/>
                <a:gd name="T67" fmla="*/ 10564 h 13481"/>
                <a:gd name="T68" fmla="*/ 2664 w 13481"/>
                <a:gd name="T69" fmla="*/ 11937 h 13481"/>
                <a:gd name="T70" fmla="*/ 3735 w 13481"/>
                <a:gd name="T71" fmla="*/ 12624 h 13481"/>
                <a:gd name="T72" fmla="*/ 4934 w 13481"/>
                <a:gd name="T73" fmla="*/ 13096 h 13481"/>
                <a:gd name="T74" fmla="*/ 6233 w 13481"/>
                <a:gd name="T75" fmla="*/ 13327 h 13481"/>
                <a:gd name="T76" fmla="*/ 7582 w 13481"/>
                <a:gd name="T77" fmla="*/ 13292 h 13481"/>
                <a:gd name="T78" fmla="*/ 8859 w 13481"/>
                <a:gd name="T79" fmla="*/ 12999 h 13481"/>
                <a:gd name="T80" fmla="*/ 10029 w 13481"/>
                <a:gd name="T81" fmla="*/ 12471 h 13481"/>
                <a:gd name="T82" fmla="*/ 11182 w 13481"/>
                <a:gd name="T83" fmla="*/ 11632 h 13481"/>
                <a:gd name="T84" fmla="*/ 12306 w 13481"/>
                <a:gd name="T85" fmla="*/ 10303 h 13481"/>
                <a:gd name="T86" fmla="*/ 12888 w 13481"/>
                <a:gd name="T87" fmla="*/ 9165 h 13481"/>
                <a:gd name="T88" fmla="*/ 13243 w 13481"/>
                <a:gd name="T89" fmla="*/ 7912 h 13481"/>
                <a:gd name="T90" fmla="*/ 13343 w 13481"/>
                <a:gd name="T91" fmla="*/ 6572 h 13481"/>
                <a:gd name="T92" fmla="*/ 13176 w 13481"/>
                <a:gd name="T93" fmla="*/ 5252 h 13481"/>
                <a:gd name="T94" fmla="*/ 12763 w 13481"/>
                <a:gd name="T95" fmla="*/ 4026 h 13481"/>
                <a:gd name="T96" fmla="*/ 12128 w 13481"/>
                <a:gd name="T97" fmla="*/ 2920 h 13481"/>
                <a:gd name="T98" fmla="*/ 10820 w 13481"/>
                <a:gd name="T99" fmla="*/ 1547 h 13481"/>
                <a:gd name="T100" fmla="*/ 9750 w 13481"/>
                <a:gd name="T101" fmla="*/ 861 h 13481"/>
                <a:gd name="T102" fmla="*/ 8551 w 13481"/>
                <a:gd name="T103" fmla="*/ 389 h 13481"/>
                <a:gd name="T104" fmla="*/ 7252 w 13481"/>
                <a:gd name="T105" fmla="*/ 158 h 13481"/>
                <a:gd name="T106" fmla="*/ 5902 w 13481"/>
                <a:gd name="T107" fmla="*/ 189 h 13481"/>
                <a:gd name="T108" fmla="*/ 4625 w 13481"/>
                <a:gd name="T109" fmla="*/ 484 h 13481"/>
                <a:gd name="T110" fmla="*/ 3456 w 13481"/>
                <a:gd name="T111" fmla="*/ 1012 h 13481"/>
                <a:gd name="T112" fmla="*/ 2303 w 13481"/>
                <a:gd name="T113" fmla="*/ 1853 h 13481"/>
                <a:gd name="T114" fmla="*/ 1179 w 13481"/>
                <a:gd name="T115" fmla="*/ 3182 h 13481"/>
                <a:gd name="T116" fmla="*/ 597 w 13481"/>
                <a:gd name="T117" fmla="*/ 4320 h 13481"/>
                <a:gd name="T118" fmla="*/ 242 w 13481"/>
                <a:gd name="T119" fmla="*/ 5572 h 13481"/>
                <a:gd name="T120" fmla="*/ 108 w 13481"/>
                <a:gd name="T121" fmla="*/ 6799 h 13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81" h="13481">
                  <a:moveTo>
                    <a:pt x="96" y="6679"/>
                  </a:moveTo>
                  <a:lnTo>
                    <a:pt x="2" y="6742"/>
                  </a:lnTo>
                  <a:lnTo>
                    <a:pt x="4" y="6570"/>
                  </a:lnTo>
                  <a:lnTo>
                    <a:pt x="11" y="6396"/>
                  </a:lnTo>
                  <a:lnTo>
                    <a:pt x="22" y="6225"/>
                  </a:lnTo>
                  <a:lnTo>
                    <a:pt x="37" y="6054"/>
                  </a:lnTo>
                  <a:lnTo>
                    <a:pt x="56" y="5885"/>
                  </a:lnTo>
                  <a:lnTo>
                    <a:pt x="80" y="5717"/>
                  </a:lnTo>
                  <a:lnTo>
                    <a:pt x="107" y="5550"/>
                  </a:lnTo>
                  <a:lnTo>
                    <a:pt x="139" y="5385"/>
                  </a:lnTo>
                  <a:lnTo>
                    <a:pt x="175" y="5221"/>
                  </a:lnTo>
                  <a:lnTo>
                    <a:pt x="214" y="5059"/>
                  </a:lnTo>
                  <a:lnTo>
                    <a:pt x="258" y="4898"/>
                  </a:lnTo>
                  <a:lnTo>
                    <a:pt x="305" y="4739"/>
                  </a:lnTo>
                  <a:lnTo>
                    <a:pt x="356" y="4582"/>
                  </a:lnTo>
                  <a:lnTo>
                    <a:pt x="411" y="4426"/>
                  </a:lnTo>
                  <a:lnTo>
                    <a:pt x="470" y="4272"/>
                  </a:lnTo>
                  <a:lnTo>
                    <a:pt x="532" y="4120"/>
                  </a:lnTo>
                  <a:lnTo>
                    <a:pt x="598" y="3970"/>
                  </a:lnTo>
                  <a:lnTo>
                    <a:pt x="667" y="3821"/>
                  </a:lnTo>
                  <a:lnTo>
                    <a:pt x="740" y="3675"/>
                  </a:lnTo>
                  <a:lnTo>
                    <a:pt x="816" y="3531"/>
                  </a:lnTo>
                  <a:lnTo>
                    <a:pt x="895" y="3388"/>
                  </a:lnTo>
                  <a:lnTo>
                    <a:pt x="978" y="3248"/>
                  </a:lnTo>
                  <a:lnTo>
                    <a:pt x="1064" y="3111"/>
                  </a:lnTo>
                  <a:lnTo>
                    <a:pt x="1153" y="2975"/>
                  </a:lnTo>
                  <a:lnTo>
                    <a:pt x="1246" y="2841"/>
                  </a:lnTo>
                  <a:lnTo>
                    <a:pt x="1341" y="2710"/>
                  </a:lnTo>
                  <a:lnTo>
                    <a:pt x="1439" y="2582"/>
                  </a:lnTo>
                  <a:lnTo>
                    <a:pt x="1541" y="2456"/>
                  </a:lnTo>
                  <a:lnTo>
                    <a:pt x="1753" y="2212"/>
                  </a:lnTo>
                  <a:lnTo>
                    <a:pt x="1976" y="1978"/>
                  </a:lnTo>
                  <a:lnTo>
                    <a:pt x="2210" y="1754"/>
                  </a:lnTo>
                  <a:lnTo>
                    <a:pt x="2454" y="1542"/>
                  </a:lnTo>
                  <a:lnTo>
                    <a:pt x="2581" y="1440"/>
                  </a:lnTo>
                  <a:lnTo>
                    <a:pt x="2709" y="1342"/>
                  </a:lnTo>
                  <a:lnTo>
                    <a:pt x="2840" y="1246"/>
                  </a:lnTo>
                  <a:lnTo>
                    <a:pt x="2973" y="1154"/>
                  </a:lnTo>
                  <a:lnTo>
                    <a:pt x="3109" y="1064"/>
                  </a:lnTo>
                  <a:lnTo>
                    <a:pt x="3247" y="978"/>
                  </a:lnTo>
                  <a:lnTo>
                    <a:pt x="3387" y="895"/>
                  </a:lnTo>
                  <a:lnTo>
                    <a:pt x="3529" y="816"/>
                  </a:lnTo>
                  <a:lnTo>
                    <a:pt x="3673" y="739"/>
                  </a:lnTo>
                  <a:lnTo>
                    <a:pt x="3820" y="667"/>
                  </a:lnTo>
                  <a:lnTo>
                    <a:pt x="3968" y="597"/>
                  </a:lnTo>
                  <a:lnTo>
                    <a:pt x="4118" y="532"/>
                  </a:lnTo>
                  <a:lnTo>
                    <a:pt x="4270" y="469"/>
                  </a:lnTo>
                  <a:lnTo>
                    <a:pt x="4424" y="410"/>
                  </a:lnTo>
                  <a:lnTo>
                    <a:pt x="4580" y="356"/>
                  </a:lnTo>
                  <a:lnTo>
                    <a:pt x="4737" y="304"/>
                  </a:lnTo>
                  <a:lnTo>
                    <a:pt x="4897" y="257"/>
                  </a:lnTo>
                  <a:lnTo>
                    <a:pt x="5057" y="213"/>
                  </a:lnTo>
                  <a:lnTo>
                    <a:pt x="5219" y="174"/>
                  </a:lnTo>
                  <a:lnTo>
                    <a:pt x="5383" y="138"/>
                  </a:lnTo>
                  <a:lnTo>
                    <a:pt x="5549" y="106"/>
                  </a:lnTo>
                  <a:lnTo>
                    <a:pt x="5715" y="78"/>
                  </a:lnTo>
                  <a:lnTo>
                    <a:pt x="5883" y="55"/>
                  </a:lnTo>
                  <a:lnTo>
                    <a:pt x="6052" y="35"/>
                  </a:lnTo>
                  <a:lnTo>
                    <a:pt x="6223" y="20"/>
                  </a:lnTo>
                  <a:lnTo>
                    <a:pt x="6395" y="9"/>
                  </a:lnTo>
                  <a:lnTo>
                    <a:pt x="6567" y="3"/>
                  </a:lnTo>
                  <a:lnTo>
                    <a:pt x="6741" y="0"/>
                  </a:lnTo>
                  <a:lnTo>
                    <a:pt x="6916" y="4"/>
                  </a:lnTo>
                  <a:lnTo>
                    <a:pt x="7089" y="11"/>
                  </a:lnTo>
                  <a:lnTo>
                    <a:pt x="7260" y="22"/>
                  </a:lnTo>
                  <a:lnTo>
                    <a:pt x="7430" y="37"/>
                  </a:lnTo>
                  <a:lnTo>
                    <a:pt x="7600" y="56"/>
                  </a:lnTo>
                  <a:lnTo>
                    <a:pt x="7768" y="80"/>
                  </a:lnTo>
                  <a:lnTo>
                    <a:pt x="7934" y="107"/>
                  </a:lnTo>
                  <a:lnTo>
                    <a:pt x="8100" y="139"/>
                  </a:lnTo>
                  <a:lnTo>
                    <a:pt x="8264" y="175"/>
                  </a:lnTo>
                  <a:lnTo>
                    <a:pt x="8426" y="214"/>
                  </a:lnTo>
                  <a:lnTo>
                    <a:pt x="8587" y="258"/>
                  </a:lnTo>
                  <a:lnTo>
                    <a:pt x="8746" y="305"/>
                  </a:lnTo>
                  <a:lnTo>
                    <a:pt x="8903" y="356"/>
                  </a:lnTo>
                  <a:lnTo>
                    <a:pt x="9059" y="411"/>
                  </a:lnTo>
                  <a:lnTo>
                    <a:pt x="9213" y="470"/>
                  </a:lnTo>
                  <a:lnTo>
                    <a:pt x="9365" y="532"/>
                  </a:lnTo>
                  <a:lnTo>
                    <a:pt x="9516" y="598"/>
                  </a:lnTo>
                  <a:lnTo>
                    <a:pt x="9664" y="667"/>
                  </a:lnTo>
                  <a:lnTo>
                    <a:pt x="9810" y="740"/>
                  </a:lnTo>
                  <a:lnTo>
                    <a:pt x="9955" y="816"/>
                  </a:lnTo>
                  <a:lnTo>
                    <a:pt x="10097" y="895"/>
                  </a:lnTo>
                  <a:lnTo>
                    <a:pt x="10237" y="978"/>
                  </a:lnTo>
                  <a:lnTo>
                    <a:pt x="10374" y="1064"/>
                  </a:lnTo>
                  <a:lnTo>
                    <a:pt x="10510" y="1153"/>
                  </a:lnTo>
                  <a:lnTo>
                    <a:pt x="10644" y="1246"/>
                  </a:lnTo>
                  <a:lnTo>
                    <a:pt x="10775" y="1341"/>
                  </a:lnTo>
                  <a:lnTo>
                    <a:pt x="10903" y="1440"/>
                  </a:lnTo>
                  <a:lnTo>
                    <a:pt x="11029" y="1541"/>
                  </a:lnTo>
                  <a:lnTo>
                    <a:pt x="11273" y="1753"/>
                  </a:lnTo>
                  <a:lnTo>
                    <a:pt x="11507" y="1976"/>
                  </a:lnTo>
                  <a:lnTo>
                    <a:pt x="11730" y="2210"/>
                  </a:lnTo>
                  <a:lnTo>
                    <a:pt x="11942" y="2454"/>
                  </a:lnTo>
                  <a:lnTo>
                    <a:pt x="12044" y="2581"/>
                  </a:lnTo>
                  <a:lnTo>
                    <a:pt x="12142" y="2709"/>
                  </a:lnTo>
                  <a:lnTo>
                    <a:pt x="12238" y="2840"/>
                  </a:lnTo>
                  <a:lnTo>
                    <a:pt x="12330" y="2973"/>
                  </a:lnTo>
                  <a:lnTo>
                    <a:pt x="12420" y="3109"/>
                  </a:lnTo>
                  <a:lnTo>
                    <a:pt x="12506" y="3247"/>
                  </a:lnTo>
                  <a:lnTo>
                    <a:pt x="12588" y="3387"/>
                  </a:lnTo>
                  <a:lnTo>
                    <a:pt x="12668" y="3529"/>
                  </a:lnTo>
                  <a:lnTo>
                    <a:pt x="12744" y="3673"/>
                  </a:lnTo>
                  <a:lnTo>
                    <a:pt x="12817" y="3820"/>
                  </a:lnTo>
                  <a:lnTo>
                    <a:pt x="12886" y="3968"/>
                  </a:lnTo>
                  <a:lnTo>
                    <a:pt x="12952" y="4118"/>
                  </a:lnTo>
                  <a:lnTo>
                    <a:pt x="13014" y="4270"/>
                  </a:lnTo>
                  <a:lnTo>
                    <a:pt x="13073" y="4424"/>
                  </a:lnTo>
                  <a:lnTo>
                    <a:pt x="13127" y="4580"/>
                  </a:lnTo>
                  <a:lnTo>
                    <a:pt x="13178" y="4738"/>
                  </a:lnTo>
                  <a:lnTo>
                    <a:pt x="13226" y="4897"/>
                  </a:lnTo>
                  <a:lnTo>
                    <a:pt x="13269" y="5057"/>
                  </a:lnTo>
                  <a:lnTo>
                    <a:pt x="13309" y="5219"/>
                  </a:lnTo>
                  <a:lnTo>
                    <a:pt x="13344" y="5383"/>
                  </a:lnTo>
                  <a:lnTo>
                    <a:pt x="13376" y="5549"/>
                  </a:lnTo>
                  <a:lnTo>
                    <a:pt x="13404" y="5715"/>
                  </a:lnTo>
                  <a:lnTo>
                    <a:pt x="13427" y="5883"/>
                  </a:lnTo>
                  <a:lnTo>
                    <a:pt x="13446" y="6052"/>
                  </a:lnTo>
                  <a:lnTo>
                    <a:pt x="13461" y="6223"/>
                  </a:lnTo>
                  <a:lnTo>
                    <a:pt x="13472" y="6395"/>
                  </a:lnTo>
                  <a:lnTo>
                    <a:pt x="13478" y="6568"/>
                  </a:lnTo>
                  <a:lnTo>
                    <a:pt x="13481" y="6741"/>
                  </a:lnTo>
                  <a:lnTo>
                    <a:pt x="13480" y="6915"/>
                  </a:lnTo>
                  <a:lnTo>
                    <a:pt x="13474" y="7089"/>
                  </a:lnTo>
                  <a:lnTo>
                    <a:pt x="13463" y="7260"/>
                  </a:lnTo>
                  <a:lnTo>
                    <a:pt x="13448" y="7430"/>
                  </a:lnTo>
                  <a:lnTo>
                    <a:pt x="13429" y="7600"/>
                  </a:lnTo>
                  <a:lnTo>
                    <a:pt x="13405" y="7768"/>
                  </a:lnTo>
                  <a:lnTo>
                    <a:pt x="13378" y="7934"/>
                  </a:lnTo>
                  <a:lnTo>
                    <a:pt x="13346" y="8100"/>
                  </a:lnTo>
                  <a:lnTo>
                    <a:pt x="13310" y="8264"/>
                  </a:lnTo>
                  <a:lnTo>
                    <a:pt x="13271" y="8426"/>
                  </a:lnTo>
                  <a:lnTo>
                    <a:pt x="13227" y="8587"/>
                  </a:lnTo>
                  <a:lnTo>
                    <a:pt x="13180" y="8746"/>
                  </a:lnTo>
                  <a:lnTo>
                    <a:pt x="13129" y="8903"/>
                  </a:lnTo>
                  <a:lnTo>
                    <a:pt x="13074" y="9059"/>
                  </a:lnTo>
                  <a:lnTo>
                    <a:pt x="13015" y="9213"/>
                  </a:lnTo>
                  <a:lnTo>
                    <a:pt x="12953" y="9365"/>
                  </a:lnTo>
                  <a:lnTo>
                    <a:pt x="12887" y="9516"/>
                  </a:lnTo>
                  <a:lnTo>
                    <a:pt x="12818" y="9664"/>
                  </a:lnTo>
                  <a:lnTo>
                    <a:pt x="12745" y="9810"/>
                  </a:lnTo>
                  <a:lnTo>
                    <a:pt x="12669" y="9955"/>
                  </a:lnTo>
                  <a:lnTo>
                    <a:pt x="12590" y="10097"/>
                  </a:lnTo>
                  <a:lnTo>
                    <a:pt x="12507" y="10237"/>
                  </a:lnTo>
                  <a:lnTo>
                    <a:pt x="12421" y="10374"/>
                  </a:lnTo>
                  <a:lnTo>
                    <a:pt x="12332" y="10510"/>
                  </a:lnTo>
                  <a:lnTo>
                    <a:pt x="12239" y="10644"/>
                  </a:lnTo>
                  <a:lnTo>
                    <a:pt x="12144" y="10775"/>
                  </a:lnTo>
                  <a:lnTo>
                    <a:pt x="12045" y="10903"/>
                  </a:lnTo>
                  <a:lnTo>
                    <a:pt x="11944" y="11029"/>
                  </a:lnTo>
                  <a:lnTo>
                    <a:pt x="11732" y="11273"/>
                  </a:lnTo>
                  <a:lnTo>
                    <a:pt x="11509" y="11507"/>
                  </a:lnTo>
                  <a:lnTo>
                    <a:pt x="11275" y="11730"/>
                  </a:lnTo>
                  <a:lnTo>
                    <a:pt x="11031" y="11942"/>
                  </a:lnTo>
                  <a:lnTo>
                    <a:pt x="10904" y="12044"/>
                  </a:lnTo>
                  <a:lnTo>
                    <a:pt x="10776" y="12142"/>
                  </a:lnTo>
                  <a:lnTo>
                    <a:pt x="10644" y="12238"/>
                  </a:lnTo>
                  <a:lnTo>
                    <a:pt x="10511" y="12330"/>
                  </a:lnTo>
                  <a:lnTo>
                    <a:pt x="10376" y="12420"/>
                  </a:lnTo>
                  <a:lnTo>
                    <a:pt x="10238" y="12506"/>
                  </a:lnTo>
                  <a:lnTo>
                    <a:pt x="10098" y="12588"/>
                  </a:lnTo>
                  <a:lnTo>
                    <a:pt x="9956" y="12668"/>
                  </a:lnTo>
                  <a:lnTo>
                    <a:pt x="9811" y="12744"/>
                  </a:lnTo>
                  <a:lnTo>
                    <a:pt x="9665" y="12817"/>
                  </a:lnTo>
                  <a:lnTo>
                    <a:pt x="9517" y="12886"/>
                  </a:lnTo>
                  <a:lnTo>
                    <a:pt x="9366" y="12952"/>
                  </a:lnTo>
                  <a:lnTo>
                    <a:pt x="9214" y="13014"/>
                  </a:lnTo>
                  <a:lnTo>
                    <a:pt x="9060" y="13073"/>
                  </a:lnTo>
                  <a:lnTo>
                    <a:pt x="8904" y="13127"/>
                  </a:lnTo>
                  <a:lnTo>
                    <a:pt x="8747" y="13178"/>
                  </a:lnTo>
                  <a:lnTo>
                    <a:pt x="8588" y="13226"/>
                  </a:lnTo>
                  <a:lnTo>
                    <a:pt x="8427" y="13269"/>
                  </a:lnTo>
                  <a:lnTo>
                    <a:pt x="8264" y="13309"/>
                  </a:lnTo>
                  <a:lnTo>
                    <a:pt x="8101" y="13344"/>
                  </a:lnTo>
                  <a:lnTo>
                    <a:pt x="7936" y="13376"/>
                  </a:lnTo>
                  <a:lnTo>
                    <a:pt x="7769" y="13404"/>
                  </a:lnTo>
                  <a:lnTo>
                    <a:pt x="7601" y="13427"/>
                  </a:lnTo>
                  <a:lnTo>
                    <a:pt x="7432" y="13446"/>
                  </a:lnTo>
                  <a:lnTo>
                    <a:pt x="7261" y="13461"/>
                  </a:lnTo>
                  <a:lnTo>
                    <a:pt x="7089" y="13472"/>
                  </a:lnTo>
                  <a:lnTo>
                    <a:pt x="6916" y="13478"/>
                  </a:lnTo>
                  <a:lnTo>
                    <a:pt x="6742" y="13481"/>
                  </a:lnTo>
                  <a:lnTo>
                    <a:pt x="6570" y="13480"/>
                  </a:lnTo>
                  <a:lnTo>
                    <a:pt x="6396" y="13474"/>
                  </a:lnTo>
                  <a:lnTo>
                    <a:pt x="6225" y="13463"/>
                  </a:lnTo>
                  <a:lnTo>
                    <a:pt x="6054" y="13448"/>
                  </a:lnTo>
                  <a:lnTo>
                    <a:pt x="5885" y="13429"/>
                  </a:lnTo>
                  <a:lnTo>
                    <a:pt x="5717" y="13405"/>
                  </a:lnTo>
                  <a:lnTo>
                    <a:pt x="5550" y="13378"/>
                  </a:lnTo>
                  <a:lnTo>
                    <a:pt x="5385" y="13346"/>
                  </a:lnTo>
                  <a:lnTo>
                    <a:pt x="5221" y="13310"/>
                  </a:lnTo>
                  <a:lnTo>
                    <a:pt x="5059" y="13271"/>
                  </a:lnTo>
                  <a:lnTo>
                    <a:pt x="4898" y="13227"/>
                  </a:lnTo>
                  <a:lnTo>
                    <a:pt x="4739" y="13180"/>
                  </a:lnTo>
                  <a:lnTo>
                    <a:pt x="4582" y="13129"/>
                  </a:lnTo>
                  <a:lnTo>
                    <a:pt x="4426" y="13074"/>
                  </a:lnTo>
                  <a:lnTo>
                    <a:pt x="4272" y="13015"/>
                  </a:lnTo>
                  <a:lnTo>
                    <a:pt x="4120" y="12953"/>
                  </a:lnTo>
                  <a:lnTo>
                    <a:pt x="3970" y="12887"/>
                  </a:lnTo>
                  <a:lnTo>
                    <a:pt x="3821" y="12818"/>
                  </a:lnTo>
                  <a:lnTo>
                    <a:pt x="3675" y="12745"/>
                  </a:lnTo>
                  <a:lnTo>
                    <a:pt x="3531" y="12669"/>
                  </a:lnTo>
                  <a:lnTo>
                    <a:pt x="3388" y="12590"/>
                  </a:lnTo>
                  <a:lnTo>
                    <a:pt x="3248" y="12507"/>
                  </a:lnTo>
                  <a:lnTo>
                    <a:pt x="3111" y="12421"/>
                  </a:lnTo>
                  <a:lnTo>
                    <a:pt x="2975" y="12332"/>
                  </a:lnTo>
                  <a:lnTo>
                    <a:pt x="2841" y="12239"/>
                  </a:lnTo>
                  <a:lnTo>
                    <a:pt x="2710" y="12144"/>
                  </a:lnTo>
                  <a:lnTo>
                    <a:pt x="2582" y="12045"/>
                  </a:lnTo>
                  <a:lnTo>
                    <a:pt x="2456" y="11944"/>
                  </a:lnTo>
                  <a:lnTo>
                    <a:pt x="2212" y="11732"/>
                  </a:lnTo>
                  <a:lnTo>
                    <a:pt x="1978" y="11509"/>
                  </a:lnTo>
                  <a:lnTo>
                    <a:pt x="1754" y="11275"/>
                  </a:lnTo>
                  <a:lnTo>
                    <a:pt x="1542" y="11031"/>
                  </a:lnTo>
                  <a:lnTo>
                    <a:pt x="1440" y="10904"/>
                  </a:lnTo>
                  <a:lnTo>
                    <a:pt x="1342" y="10776"/>
                  </a:lnTo>
                  <a:lnTo>
                    <a:pt x="1246" y="10644"/>
                  </a:lnTo>
                  <a:lnTo>
                    <a:pt x="1154" y="10511"/>
                  </a:lnTo>
                  <a:lnTo>
                    <a:pt x="1064" y="10376"/>
                  </a:lnTo>
                  <a:lnTo>
                    <a:pt x="978" y="10238"/>
                  </a:lnTo>
                  <a:lnTo>
                    <a:pt x="895" y="10098"/>
                  </a:lnTo>
                  <a:lnTo>
                    <a:pt x="816" y="9956"/>
                  </a:lnTo>
                  <a:lnTo>
                    <a:pt x="739" y="9811"/>
                  </a:lnTo>
                  <a:lnTo>
                    <a:pt x="667" y="9665"/>
                  </a:lnTo>
                  <a:lnTo>
                    <a:pt x="597" y="9517"/>
                  </a:lnTo>
                  <a:lnTo>
                    <a:pt x="532" y="9366"/>
                  </a:lnTo>
                  <a:lnTo>
                    <a:pt x="469" y="9214"/>
                  </a:lnTo>
                  <a:lnTo>
                    <a:pt x="410" y="9060"/>
                  </a:lnTo>
                  <a:lnTo>
                    <a:pt x="356" y="8904"/>
                  </a:lnTo>
                  <a:lnTo>
                    <a:pt x="304" y="8747"/>
                  </a:lnTo>
                  <a:lnTo>
                    <a:pt x="257" y="8588"/>
                  </a:lnTo>
                  <a:lnTo>
                    <a:pt x="213" y="8427"/>
                  </a:lnTo>
                  <a:lnTo>
                    <a:pt x="174" y="8264"/>
                  </a:lnTo>
                  <a:lnTo>
                    <a:pt x="138" y="8101"/>
                  </a:lnTo>
                  <a:lnTo>
                    <a:pt x="106" y="7936"/>
                  </a:lnTo>
                  <a:lnTo>
                    <a:pt x="78" y="7769"/>
                  </a:lnTo>
                  <a:lnTo>
                    <a:pt x="55" y="7601"/>
                  </a:lnTo>
                  <a:lnTo>
                    <a:pt x="35" y="7432"/>
                  </a:lnTo>
                  <a:lnTo>
                    <a:pt x="20" y="7261"/>
                  </a:lnTo>
                  <a:lnTo>
                    <a:pt x="9" y="7089"/>
                  </a:lnTo>
                  <a:lnTo>
                    <a:pt x="3" y="6916"/>
                  </a:lnTo>
                  <a:lnTo>
                    <a:pt x="0" y="6742"/>
                  </a:lnTo>
                  <a:cubicBezTo>
                    <a:pt x="0" y="6720"/>
                    <a:pt x="11" y="6698"/>
                    <a:pt x="29" y="6685"/>
                  </a:cubicBezTo>
                  <a:cubicBezTo>
                    <a:pt x="48" y="6673"/>
                    <a:pt x="72" y="6670"/>
                    <a:pt x="93" y="6678"/>
                  </a:cubicBezTo>
                  <a:lnTo>
                    <a:pt x="96" y="6679"/>
                  </a:lnTo>
                  <a:close/>
                  <a:moveTo>
                    <a:pt x="43" y="6805"/>
                  </a:moveTo>
                  <a:lnTo>
                    <a:pt x="136" y="6740"/>
                  </a:lnTo>
                  <a:lnTo>
                    <a:pt x="138" y="6911"/>
                  </a:lnTo>
                  <a:lnTo>
                    <a:pt x="145" y="7081"/>
                  </a:lnTo>
                  <a:lnTo>
                    <a:pt x="156" y="7249"/>
                  </a:lnTo>
                  <a:lnTo>
                    <a:pt x="171" y="7416"/>
                  </a:lnTo>
                  <a:lnTo>
                    <a:pt x="189" y="7582"/>
                  </a:lnTo>
                  <a:lnTo>
                    <a:pt x="213" y="7747"/>
                  </a:lnTo>
                  <a:lnTo>
                    <a:pt x="240" y="7910"/>
                  </a:lnTo>
                  <a:lnTo>
                    <a:pt x="271" y="8072"/>
                  </a:lnTo>
                  <a:lnTo>
                    <a:pt x="306" y="8232"/>
                  </a:lnTo>
                  <a:lnTo>
                    <a:pt x="345" y="8392"/>
                  </a:lnTo>
                  <a:lnTo>
                    <a:pt x="387" y="8549"/>
                  </a:lnTo>
                  <a:lnTo>
                    <a:pt x="434" y="8705"/>
                  </a:lnTo>
                  <a:lnTo>
                    <a:pt x="484" y="8859"/>
                  </a:lnTo>
                  <a:lnTo>
                    <a:pt x="538" y="9012"/>
                  </a:lnTo>
                  <a:lnTo>
                    <a:pt x="595" y="9163"/>
                  </a:lnTo>
                  <a:lnTo>
                    <a:pt x="656" y="9312"/>
                  </a:lnTo>
                  <a:lnTo>
                    <a:pt x="721" y="9459"/>
                  </a:lnTo>
                  <a:lnTo>
                    <a:pt x="788" y="9605"/>
                  </a:lnTo>
                  <a:lnTo>
                    <a:pt x="860" y="9748"/>
                  </a:lnTo>
                  <a:lnTo>
                    <a:pt x="934" y="9889"/>
                  </a:lnTo>
                  <a:lnTo>
                    <a:pt x="1012" y="10029"/>
                  </a:lnTo>
                  <a:lnTo>
                    <a:pt x="1094" y="10166"/>
                  </a:lnTo>
                  <a:lnTo>
                    <a:pt x="1178" y="10301"/>
                  </a:lnTo>
                  <a:lnTo>
                    <a:pt x="1265" y="10434"/>
                  </a:lnTo>
                  <a:lnTo>
                    <a:pt x="1356" y="10564"/>
                  </a:lnTo>
                  <a:lnTo>
                    <a:pt x="1449" y="10693"/>
                  </a:lnTo>
                  <a:lnTo>
                    <a:pt x="1546" y="10819"/>
                  </a:lnTo>
                  <a:lnTo>
                    <a:pt x="1645" y="10942"/>
                  </a:lnTo>
                  <a:lnTo>
                    <a:pt x="1853" y="11182"/>
                  </a:lnTo>
                  <a:lnTo>
                    <a:pt x="2071" y="11411"/>
                  </a:lnTo>
                  <a:lnTo>
                    <a:pt x="2301" y="11630"/>
                  </a:lnTo>
                  <a:lnTo>
                    <a:pt x="2541" y="11838"/>
                  </a:lnTo>
                  <a:lnTo>
                    <a:pt x="2664" y="11937"/>
                  </a:lnTo>
                  <a:lnTo>
                    <a:pt x="2791" y="12034"/>
                  </a:lnTo>
                  <a:lnTo>
                    <a:pt x="2919" y="12128"/>
                  </a:lnTo>
                  <a:lnTo>
                    <a:pt x="3049" y="12218"/>
                  </a:lnTo>
                  <a:lnTo>
                    <a:pt x="3182" y="12306"/>
                  </a:lnTo>
                  <a:lnTo>
                    <a:pt x="3318" y="12390"/>
                  </a:lnTo>
                  <a:lnTo>
                    <a:pt x="3455" y="12471"/>
                  </a:lnTo>
                  <a:lnTo>
                    <a:pt x="3594" y="12549"/>
                  </a:lnTo>
                  <a:lnTo>
                    <a:pt x="3735" y="12624"/>
                  </a:lnTo>
                  <a:lnTo>
                    <a:pt x="3879" y="12695"/>
                  </a:lnTo>
                  <a:lnTo>
                    <a:pt x="4024" y="12763"/>
                  </a:lnTo>
                  <a:lnTo>
                    <a:pt x="4171" y="12827"/>
                  </a:lnTo>
                  <a:lnTo>
                    <a:pt x="4320" y="12888"/>
                  </a:lnTo>
                  <a:lnTo>
                    <a:pt x="4471" y="12945"/>
                  </a:lnTo>
                  <a:lnTo>
                    <a:pt x="4623" y="12999"/>
                  </a:lnTo>
                  <a:lnTo>
                    <a:pt x="4778" y="13049"/>
                  </a:lnTo>
                  <a:lnTo>
                    <a:pt x="4934" y="13096"/>
                  </a:lnTo>
                  <a:lnTo>
                    <a:pt x="5091" y="13138"/>
                  </a:lnTo>
                  <a:lnTo>
                    <a:pt x="5251" y="13177"/>
                  </a:lnTo>
                  <a:lnTo>
                    <a:pt x="5411" y="13212"/>
                  </a:lnTo>
                  <a:lnTo>
                    <a:pt x="5572" y="13243"/>
                  </a:lnTo>
                  <a:lnTo>
                    <a:pt x="5736" y="13270"/>
                  </a:lnTo>
                  <a:lnTo>
                    <a:pt x="5901" y="13293"/>
                  </a:lnTo>
                  <a:lnTo>
                    <a:pt x="6066" y="13312"/>
                  </a:lnTo>
                  <a:lnTo>
                    <a:pt x="6233" y="13327"/>
                  </a:lnTo>
                  <a:lnTo>
                    <a:pt x="6402" y="13338"/>
                  </a:lnTo>
                  <a:lnTo>
                    <a:pt x="6571" y="13344"/>
                  </a:lnTo>
                  <a:lnTo>
                    <a:pt x="6740" y="13345"/>
                  </a:lnTo>
                  <a:lnTo>
                    <a:pt x="6911" y="13343"/>
                  </a:lnTo>
                  <a:lnTo>
                    <a:pt x="7081" y="13337"/>
                  </a:lnTo>
                  <a:lnTo>
                    <a:pt x="7249" y="13326"/>
                  </a:lnTo>
                  <a:lnTo>
                    <a:pt x="7416" y="13311"/>
                  </a:lnTo>
                  <a:lnTo>
                    <a:pt x="7582" y="13292"/>
                  </a:lnTo>
                  <a:lnTo>
                    <a:pt x="7747" y="13269"/>
                  </a:lnTo>
                  <a:lnTo>
                    <a:pt x="7910" y="13242"/>
                  </a:lnTo>
                  <a:lnTo>
                    <a:pt x="8072" y="13212"/>
                  </a:lnTo>
                  <a:lnTo>
                    <a:pt x="8232" y="13176"/>
                  </a:lnTo>
                  <a:lnTo>
                    <a:pt x="8392" y="13138"/>
                  </a:lnTo>
                  <a:lnTo>
                    <a:pt x="8549" y="13095"/>
                  </a:lnTo>
                  <a:lnTo>
                    <a:pt x="8705" y="13049"/>
                  </a:lnTo>
                  <a:lnTo>
                    <a:pt x="8859" y="12999"/>
                  </a:lnTo>
                  <a:lnTo>
                    <a:pt x="9012" y="12945"/>
                  </a:lnTo>
                  <a:lnTo>
                    <a:pt x="9163" y="12888"/>
                  </a:lnTo>
                  <a:lnTo>
                    <a:pt x="9312" y="12827"/>
                  </a:lnTo>
                  <a:lnTo>
                    <a:pt x="9459" y="12763"/>
                  </a:lnTo>
                  <a:lnTo>
                    <a:pt x="9605" y="12695"/>
                  </a:lnTo>
                  <a:lnTo>
                    <a:pt x="9748" y="12624"/>
                  </a:lnTo>
                  <a:lnTo>
                    <a:pt x="9889" y="12549"/>
                  </a:lnTo>
                  <a:lnTo>
                    <a:pt x="10029" y="12471"/>
                  </a:lnTo>
                  <a:lnTo>
                    <a:pt x="10166" y="12390"/>
                  </a:lnTo>
                  <a:lnTo>
                    <a:pt x="10301" y="12306"/>
                  </a:lnTo>
                  <a:lnTo>
                    <a:pt x="10434" y="12219"/>
                  </a:lnTo>
                  <a:lnTo>
                    <a:pt x="10564" y="12128"/>
                  </a:lnTo>
                  <a:lnTo>
                    <a:pt x="10693" y="12035"/>
                  </a:lnTo>
                  <a:lnTo>
                    <a:pt x="10819" y="11938"/>
                  </a:lnTo>
                  <a:lnTo>
                    <a:pt x="10942" y="11839"/>
                  </a:lnTo>
                  <a:lnTo>
                    <a:pt x="11182" y="11632"/>
                  </a:lnTo>
                  <a:lnTo>
                    <a:pt x="11411" y="11413"/>
                  </a:lnTo>
                  <a:lnTo>
                    <a:pt x="11630" y="11184"/>
                  </a:lnTo>
                  <a:lnTo>
                    <a:pt x="11838" y="10944"/>
                  </a:lnTo>
                  <a:lnTo>
                    <a:pt x="11938" y="10820"/>
                  </a:lnTo>
                  <a:lnTo>
                    <a:pt x="12034" y="10694"/>
                  </a:lnTo>
                  <a:lnTo>
                    <a:pt x="12128" y="10566"/>
                  </a:lnTo>
                  <a:lnTo>
                    <a:pt x="12218" y="10436"/>
                  </a:lnTo>
                  <a:lnTo>
                    <a:pt x="12306" y="10303"/>
                  </a:lnTo>
                  <a:lnTo>
                    <a:pt x="12390" y="10167"/>
                  </a:lnTo>
                  <a:lnTo>
                    <a:pt x="12471" y="10030"/>
                  </a:lnTo>
                  <a:lnTo>
                    <a:pt x="12549" y="9891"/>
                  </a:lnTo>
                  <a:lnTo>
                    <a:pt x="12624" y="9750"/>
                  </a:lnTo>
                  <a:lnTo>
                    <a:pt x="12695" y="9606"/>
                  </a:lnTo>
                  <a:lnTo>
                    <a:pt x="12763" y="9461"/>
                  </a:lnTo>
                  <a:lnTo>
                    <a:pt x="12827" y="9314"/>
                  </a:lnTo>
                  <a:lnTo>
                    <a:pt x="12888" y="9165"/>
                  </a:lnTo>
                  <a:lnTo>
                    <a:pt x="12945" y="9014"/>
                  </a:lnTo>
                  <a:lnTo>
                    <a:pt x="12999" y="8862"/>
                  </a:lnTo>
                  <a:lnTo>
                    <a:pt x="13049" y="8707"/>
                  </a:lnTo>
                  <a:lnTo>
                    <a:pt x="13096" y="8551"/>
                  </a:lnTo>
                  <a:lnTo>
                    <a:pt x="13138" y="8394"/>
                  </a:lnTo>
                  <a:lnTo>
                    <a:pt x="13177" y="8235"/>
                  </a:lnTo>
                  <a:lnTo>
                    <a:pt x="13212" y="8074"/>
                  </a:lnTo>
                  <a:lnTo>
                    <a:pt x="13243" y="7912"/>
                  </a:lnTo>
                  <a:lnTo>
                    <a:pt x="13270" y="7749"/>
                  </a:lnTo>
                  <a:lnTo>
                    <a:pt x="13293" y="7585"/>
                  </a:lnTo>
                  <a:lnTo>
                    <a:pt x="13312" y="7418"/>
                  </a:lnTo>
                  <a:lnTo>
                    <a:pt x="13327" y="7252"/>
                  </a:lnTo>
                  <a:lnTo>
                    <a:pt x="13338" y="7083"/>
                  </a:lnTo>
                  <a:lnTo>
                    <a:pt x="13344" y="6914"/>
                  </a:lnTo>
                  <a:lnTo>
                    <a:pt x="13345" y="6743"/>
                  </a:lnTo>
                  <a:lnTo>
                    <a:pt x="13343" y="6572"/>
                  </a:lnTo>
                  <a:lnTo>
                    <a:pt x="13337" y="6403"/>
                  </a:lnTo>
                  <a:lnTo>
                    <a:pt x="13326" y="6235"/>
                  </a:lnTo>
                  <a:lnTo>
                    <a:pt x="13311" y="6068"/>
                  </a:lnTo>
                  <a:lnTo>
                    <a:pt x="13292" y="5902"/>
                  </a:lnTo>
                  <a:lnTo>
                    <a:pt x="13269" y="5738"/>
                  </a:lnTo>
                  <a:lnTo>
                    <a:pt x="13242" y="5574"/>
                  </a:lnTo>
                  <a:lnTo>
                    <a:pt x="13212" y="5412"/>
                  </a:lnTo>
                  <a:lnTo>
                    <a:pt x="13176" y="5252"/>
                  </a:lnTo>
                  <a:lnTo>
                    <a:pt x="13138" y="5093"/>
                  </a:lnTo>
                  <a:lnTo>
                    <a:pt x="13095" y="4935"/>
                  </a:lnTo>
                  <a:lnTo>
                    <a:pt x="13049" y="4779"/>
                  </a:lnTo>
                  <a:lnTo>
                    <a:pt x="12999" y="4625"/>
                  </a:lnTo>
                  <a:lnTo>
                    <a:pt x="12945" y="4473"/>
                  </a:lnTo>
                  <a:lnTo>
                    <a:pt x="12888" y="4322"/>
                  </a:lnTo>
                  <a:lnTo>
                    <a:pt x="12827" y="4173"/>
                  </a:lnTo>
                  <a:lnTo>
                    <a:pt x="12763" y="4026"/>
                  </a:lnTo>
                  <a:lnTo>
                    <a:pt x="12695" y="3880"/>
                  </a:lnTo>
                  <a:lnTo>
                    <a:pt x="12624" y="3737"/>
                  </a:lnTo>
                  <a:lnTo>
                    <a:pt x="12549" y="3596"/>
                  </a:lnTo>
                  <a:lnTo>
                    <a:pt x="12471" y="3456"/>
                  </a:lnTo>
                  <a:lnTo>
                    <a:pt x="12390" y="3319"/>
                  </a:lnTo>
                  <a:lnTo>
                    <a:pt x="12306" y="3184"/>
                  </a:lnTo>
                  <a:lnTo>
                    <a:pt x="12219" y="3051"/>
                  </a:lnTo>
                  <a:lnTo>
                    <a:pt x="12128" y="2920"/>
                  </a:lnTo>
                  <a:lnTo>
                    <a:pt x="12035" y="2792"/>
                  </a:lnTo>
                  <a:lnTo>
                    <a:pt x="11938" y="2666"/>
                  </a:lnTo>
                  <a:lnTo>
                    <a:pt x="11839" y="2543"/>
                  </a:lnTo>
                  <a:lnTo>
                    <a:pt x="11632" y="2303"/>
                  </a:lnTo>
                  <a:lnTo>
                    <a:pt x="11413" y="2074"/>
                  </a:lnTo>
                  <a:lnTo>
                    <a:pt x="11184" y="1855"/>
                  </a:lnTo>
                  <a:lnTo>
                    <a:pt x="10944" y="1647"/>
                  </a:lnTo>
                  <a:lnTo>
                    <a:pt x="10820" y="1547"/>
                  </a:lnTo>
                  <a:lnTo>
                    <a:pt x="10694" y="1451"/>
                  </a:lnTo>
                  <a:lnTo>
                    <a:pt x="10566" y="1357"/>
                  </a:lnTo>
                  <a:lnTo>
                    <a:pt x="10436" y="1267"/>
                  </a:lnTo>
                  <a:lnTo>
                    <a:pt x="10303" y="1179"/>
                  </a:lnTo>
                  <a:lnTo>
                    <a:pt x="10167" y="1095"/>
                  </a:lnTo>
                  <a:lnTo>
                    <a:pt x="10030" y="1014"/>
                  </a:lnTo>
                  <a:lnTo>
                    <a:pt x="9891" y="936"/>
                  </a:lnTo>
                  <a:lnTo>
                    <a:pt x="9750" y="861"/>
                  </a:lnTo>
                  <a:lnTo>
                    <a:pt x="9606" y="790"/>
                  </a:lnTo>
                  <a:lnTo>
                    <a:pt x="9461" y="722"/>
                  </a:lnTo>
                  <a:lnTo>
                    <a:pt x="9314" y="658"/>
                  </a:lnTo>
                  <a:lnTo>
                    <a:pt x="9165" y="597"/>
                  </a:lnTo>
                  <a:lnTo>
                    <a:pt x="9014" y="540"/>
                  </a:lnTo>
                  <a:lnTo>
                    <a:pt x="8862" y="486"/>
                  </a:lnTo>
                  <a:lnTo>
                    <a:pt x="8707" y="436"/>
                  </a:lnTo>
                  <a:lnTo>
                    <a:pt x="8551" y="389"/>
                  </a:lnTo>
                  <a:lnTo>
                    <a:pt x="8394" y="347"/>
                  </a:lnTo>
                  <a:lnTo>
                    <a:pt x="8235" y="308"/>
                  </a:lnTo>
                  <a:lnTo>
                    <a:pt x="8074" y="273"/>
                  </a:lnTo>
                  <a:lnTo>
                    <a:pt x="7912" y="242"/>
                  </a:lnTo>
                  <a:lnTo>
                    <a:pt x="7749" y="215"/>
                  </a:lnTo>
                  <a:lnTo>
                    <a:pt x="7585" y="192"/>
                  </a:lnTo>
                  <a:lnTo>
                    <a:pt x="7418" y="173"/>
                  </a:lnTo>
                  <a:lnTo>
                    <a:pt x="7252" y="158"/>
                  </a:lnTo>
                  <a:lnTo>
                    <a:pt x="7083" y="147"/>
                  </a:lnTo>
                  <a:lnTo>
                    <a:pt x="6913" y="140"/>
                  </a:lnTo>
                  <a:lnTo>
                    <a:pt x="6743" y="136"/>
                  </a:lnTo>
                  <a:lnTo>
                    <a:pt x="6573" y="138"/>
                  </a:lnTo>
                  <a:lnTo>
                    <a:pt x="6403" y="145"/>
                  </a:lnTo>
                  <a:lnTo>
                    <a:pt x="6235" y="156"/>
                  </a:lnTo>
                  <a:lnTo>
                    <a:pt x="6068" y="171"/>
                  </a:lnTo>
                  <a:lnTo>
                    <a:pt x="5902" y="189"/>
                  </a:lnTo>
                  <a:lnTo>
                    <a:pt x="5738" y="213"/>
                  </a:lnTo>
                  <a:lnTo>
                    <a:pt x="5574" y="240"/>
                  </a:lnTo>
                  <a:lnTo>
                    <a:pt x="5412" y="271"/>
                  </a:lnTo>
                  <a:lnTo>
                    <a:pt x="5252" y="306"/>
                  </a:lnTo>
                  <a:lnTo>
                    <a:pt x="5093" y="345"/>
                  </a:lnTo>
                  <a:lnTo>
                    <a:pt x="4935" y="387"/>
                  </a:lnTo>
                  <a:lnTo>
                    <a:pt x="4780" y="434"/>
                  </a:lnTo>
                  <a:lnTo>
                    <a:pt x="4625" y="484"/>
                  </a:lnTo>
                  <a:lnTo>
                    <a:pt x="4473" y="538"/>
                  </a:lnTo>
                  <a:lnTo>
                    <a:pt x="4322" y="595"/>
                  </a:lnTo>
                  <a:lnTo>
                    <a:pt x="4173" y="656"/>
                  </a:lnTo>
                  <a:lnTo>
                    <a:pt x="4026" y="721"/>
                  </a:lnTo>
                  <a:lnTo>
                    <a:pt x="3880" y="788"/>
                  </a:lnTo>
                  <a:lnTo>
                    <a:pt x="3737" y="860"/>
                  </a:lnTo>
                  <a:lnTo>
                    <a:pt x="3596" y="934"/>
                  </a:lnTo>
                  <a:lnTo>
                    <a:pt x="3456" y="1012"/>
                  </a:lnTo>
                  <a:lnTo>
                    <a:pt x="3319" y="1094"/>
                  </a:lnTo>
                  <a:lnTo>
                    <a:pt x="3184" y="1178"/>
                  </a:lnTo>
                  <a:lnTo>
                    <a:pt x="3051" y="1265"/>
                  </a:lnTo>
                  <a:lnTo>
                    <a:pt x="2920" y="1356"/>
                  </a:lnTo>
                  <a:lnTo>
                    <a:pt x="2792" y="1449"/>
                  </a:lnTo>
                  <a:lnTo>
                    <a:pt x="2666" y="1546"/>
                  </a:lnTo>
                  <a:lnTo>
                    <a:pt x="2543" y="1645"/>
                  </a:lnTo>
                  <a:lnTo>
                    <a:pt x="2303" y="1853"/>
                  </a:lnTo>
                  <a:lnTo>
                    <a:pt x="2074" y="2071"/>
                  </a:lnTo>
                  <a:lnTo>
                    <a:pt x="1855" y="2301"/>
                  </a:lnTo>
                  <a:lnTo>
                    <a:pt x="1647" y="2541"/>
                  </a:lnTo>
                  <a:lnTo>
                    <a:pt x="1547" y="2664"/>
                  </a:lnTo>
                  <a:lnTo>
                    <a:pt x="1451" y="2791"/>
                  </a:lnTo>
                  <a:lnTo>
                    <a:pt x="1357" y="2919"/>
                  </a:lnTo>
                  <a:lnTo>
                    <a:pt x="1267" y="3049"/>
                  </a:lnTo>
                  <a:lnTo>
                    <a:pt x="1179" y="3182"/>
                  </a:lnTo>
                  <a:lnTo>
                    <a:pt x="1095" y="3318"/>
                  </a:lnTo>
                  <a:lnTo>
                    <a:pt x="1014" y="3455"/>
                  </a:lnTo>
                  <a:lnTo>
                    <a:pt x="936" y="3594"/>
                  </a:lnTo>
                  <a:lnTo>
                    <a:pt x="861" y="3735"/>
                  </a:lnTo>
                  <a:lnTo>
                    <a:pt x="790" y="3879"/>
                  </a:lnTo>
                  <a:lnTo>
                    <a:pt x="722" y="4024"/>
                  </a:lnTo>
                  <a:lnTo>
                    <a:pt x="658" y="4171"/>
                  </a:lnTo>
                  <a:lnTo>
                    <a:pt x="597" y="4320"/>
                  </a:lnTo>
                  <a:lnTo>
                    <a:pt x="540" y="4471"/>
                  </a:lnTo>
                  <a:lnTo>
                    <a:pt x="486" y="4623"/>
                  </a:lnTo>
                  <a:lnTo>
                    <a:pt x="436" y="4778"/>
                  </a:lnTo>
                  <a:lnTo>
                    <a:pt x="389" y="4934"/>
                  </a:lnTo>
                  <a:lnTo>
                    <a:pt x="347" y="5091"/>
                  </a:lnTo>
                  <a:lnTo>
                    <a:pt x="308" y="5251"/>
                  </a:lnTo>
                  <a:lnTo>
                    <a:pt x="273" y="5411"/>
                  </a:lnTo>
                  <a:lnTo>
                    <a:pt x="242" y="5572"/>
                  </a:lnTo>
                  <a:lnTo>
                    <a:pt x="215" y="5736"/>
                  </a:lnTo>
                  <a:lnTo>
                    <a:pt x="192" y="5901"/>
                  </a:lnTo>
                  <a:lnTo>
                    <a:pt x="173" y="6066"/>
                  </a:lnTo>
                  <a:lnTo>
                    <a:pt x="158" y="6233"/>
                  </a:lnTo>
                  <a:lnTo>
                    <a:pt x="147" y="6402"/>
                  </a:lnTo>
                  <a:lnTo>
                    <a:pt x="140" y="6571"/>
                  </a:lnTo>
                  <a:lnTo>
                    <a:pt x="138" y="6743"/>
                  </a:lnTo>
                  <a:cubicBezTo>
                    <a:pt x="138" y="6766"/>
                    <a:pt x="127" y="6787"/>
                    <a:pt x="108" y="6799"/>
                  </a:cubicBezTo>
                  <a:cubicBezTo>
                    <a:pt x="90" y="6811"/>
                    <a:pt x="66" y="6814"/>
                    <a:pt x="45" y="6806"/>
                  </a:cubicBezTo>
                  <a:lnTo>
                    <a:pt x="43" y="680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 name="Freeform 14"/>
            <p:cNvSpPr>
              <a:spLocks/>
            </p:cNvSpPr>
            <p:nvPr/>
          </p:nvSpPr>
          <p:spPr bwMode="auto">
            <a:xfrm>
              <a:off x="3703" y="2077"/>
              <a:ext cx="698" cy="495"/>
            </a:xfrm>
            <a:custGeom>
              <a:avLst/>
              <a:gdLst>
                <a:gd name="T0" fmla="*/ 695 w 698"/>
                <a:gd name="T1" fmla="*/ 0 h 495"/>
                <a:gd name="T2" fmla="*/ 0 w 698"/>
                <a:gd name="T3" fmla="*/ 492 h 495"/>
                <a:gd name="T4" fmla="*/ 2 w 698"/>
                <a:gd name="T5" fmla="*/ 495 h 495"/>
                <a:gd name="T6" fmla="*/ 698 w 698"/>
                <a:gd name="T7" fmla="*/ 3 h 495"/>
                <a:gd name="T8" fmla="*/ 695 w 698"/>
                <a:gd name="T9" fmla="*/ 0 h 495"/>
              </a:gdLst>
              <a:ahLst/>
              <a:cxnLst>
                <a:cxn ang="0">
                  <a:pos x="T0" y="T1"/>
                </a:cxn>
                <a:cxn ang="0">
                  <a:pos x="T2" y="T3"/>
                </a:cxn>
                <a:cxn ang="0">
                  <a:pos x="T4" y="T5"/>
                </a:cxn>
                <a:cxn ang="0">
                  <a:pos x="T6" y="T7"/>
                </a:cxn>
                <a:cxn ang="0">
                  <a:pos x="T8" y="T9"/>
                </a:cxn>
              </a:cxnLst>
              <a:rect l="0" t="0" r="r" b="b"/>
              <a:pathLst>
                <a:path w="698" h="495">
                  <a:moveTo>
                    <a:pt x="695" y="0"/>
                  </a:moveTo>
                  <a:lnTo>
                    <a:pt x="0" y="492"/>
                  </a:lnTo>
                  <a:lnTo>
                    <a:pt x="2" y="495"/>
                  </a:lnTo>
                  <a:lnTo>
                    <a:pt x="698" y="3"/>
                  </a:lnTo>
                  <a:lnTo>
                    <a:pt x="695"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Rectangle 15"/>
            <p:cNvSpPr>
              <a:spLocks noChangeArrowheads="1"/>
            </p:cNvSpPr>
            <p:nvPr/>
          </p:nvSpPr>
          <p:spPr bwMode="auto">
            <a:xfrm>
              <a:off x="4399" y="2075"/>
              <a:ext cx="554" cy="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6"/>
            <p:cNvSpPr>
              <a:spLocks/>
            </p:cNvSpPr>
            <p:nvPr/>
          </p:nvSpPr>
          <p:spPr bwMode="auto">
            <a:xfrm>
              <a:off x="3917" y="2568"/>
              <a:ext cx="484" cy="345"/>
            </a:xfrm>
            <a:custGeom>
              <a:avLst/>
              <a:gdLst>
                <a:gd name="T0" fmla="*/ 481 w 484"/>
                <a:gd name="T1" fmla="*/ 345 h 345"/>
                <a:gd name="T2" fmla="*/ 0 w 484"/>
                <a:gd name="T3" fmla="*/ 4 h 345"/>
                <a:gd name="T4" fmla="*/ 2 w 484"/>
                <a:gd name="T5" fmla="*/ 0 h 345"/>
                <a:gd name="T6" fmla="*/ 484 w 484"/>
                <a:gd name="T7" fmla="*/ 341 h 345"/>
                <a:gd name="T8" fmla="*/ 481 w 484"/>
                <a:gd name="T9" fmla="*/ 345 h 345"/>
              </a:gdLst>
              <a:ahLst/>
              <a:cxnLst>
                <a:cxn ang="0">
                  <a:pos x="T0" y="T1"/>
                </a:cxn>
                <a:cxn ang="0">
                  <a:pos x="T2" y="T3"/>
                </a:cxn>
                <a:cxn ang="0">
                  <a:pos x="T4" y="T5"/>
                </a:cxn>
                <a:cxn ang="0">
                  <a:pos x="T6" y="T7"/>
                </a:cxn>
                <a:cxn ang="0">
                  <a:pos x="T8" y="T9"/>
                </a:cxn>
              </a:cxnLst>
              <a:rect l="0" t="0" r="r" b="b"/>
              <a:pathLst>
                <a:path w="484" h="345">
                  <a:moveTo>
                    <a:pt x="481" y="345"/>
                  </a:moveTo>
                  <a:lnTo>
                    <a:pt x="0" y="4"/>
                  </a:lnTo>
                  <a:lnTo>
                    <a:pt x="2" y="0"/>
                  </a:lnTo>
                  <a:lnTo>
                    <a:pt x="484" y="341"/>
                  </a:lnTo>
                  <a:lnTo>
                    <a:pt x="481" y="34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Rectangle 17"/>
            <p:cNvSpPr>
              <a:spLocks noChangeArrowheads="1"/>
            </p:cNvSpPr>
            <p:nvPr/>
          </p:nvSpPr>
          <p:spPr bwMode="auto">
            <a:xfrm>
              <a:off x="4401" y="2907"/>
              <a:ext cx="549" cy="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Rectangle 18"/>
            <p:cNvSpPr>
              <a:spLocks noChangeArrowheads="1"/>
            </p:cNvSpPr>
            <p:nvPr/>
          </p:nvSpPr>
          <p:spPr bwMode="auto">
            <a:xfrm>
              <a:off x="5002" y="1989"/>
              <a:ext cx="5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0,3685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9"/>
            <p:cNvSpPr>
              <a:spLocks noChangeArrowheads="1"/>
            </p:cNvSpPr>
            <p:nvPr/>
          </p:nvSpPr>
          <p:spPr bwMode="auto">
            <a:xfrm>
              <a:off x="5002" y="2836"/>
              <a:ext cx="5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0,42926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0"/>
            <p:cNvSpPr>
              <a:spLocks noChangeArrowheads="1"/>
            </p:cNvSpPr>
            <p:nvPr/>
          </p:nvSpPr>
          <p:spPr bwMode="auto">
            <a:xfrm>
              <a:off x="3791" y="3441"/>
              <a:ext cx="3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0,56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65"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6" y="1159"/>
              <a:ext cx="11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23"/>
            <p:cNvSpPr>
              <a:spLocks noEditPoints="1"/>
            </p:cNvSpPr>
            <p:nvPr/>
          </p:nvSpPr>
          <p:spPr bwMode="auto">
            <a:xfrm>
              <a:off x="3078" y="1171"/>
              <a:ext cx="1007" cy="1088"/>
            </a:xfrm>
            <a:custGeom>
              <a:avLst/>
              <a:gdLst>
                <a:gd name="T0" fmla="*/ 4972 w 5022"/>
                <a:gd name="T1" fmla="*/ 0 h 5433"/>
                <a:gd name="T2" fmla="*/ 21 w 5022"/>
                <a:gd name="T3" fmla="*/ 5360 h 5433"/>
                <a:gd name="T4" fmla="*/ 71 w 5022"/>
                <a:gd name="T5" fmla="*/ 5406 h 5433"/>
                <a:gd name="T6" fmla="*/ 5022 w 5022"/>
                <a:gd name="T7" fmla="*/ 47 h 5433"/>
                <a:gd name="T8" fmla="*/ 4972 w 5022"/>
                <a:gd name="T9" fmla="*/ 0 h 5433"/>
                <a:gd name="T10" fmla="*/ 64 w 5022"/>
                <a:gd name="T11" fmla="*/ 5145 h 5433"/>
                <a:gd name="T12" fmla="*/ 0 w 5022"/>
                <a:gd name="T13" fmla="*/ 5433 h 5433"/>
                <a:gd name="T14" fmla="*/ 282 w 5022"/>
                <a:gd name="T15" fmla="*/ 5347 h 5433"/>
                <a:gd name="T16" fmla="*/ 304 w 5022"/>
                <a:gd name="T17" fmla="*/ 5304 h 5433"/>
                <a:gd name="T18" fmla="*/ 262 w 5022"/>
                <a:gd name="T19" fmla="*/ 5282 h 5433"/>
                <a:gd name="T20" fmla="*/ 36 w 5022"/>
                <a:gd name="T21" fmla="*/ 5351 h 5433"/>
                <a:gd name="T22" fmla="*/ 79 w 5022"/>
                <a:gd name="T23" fmla="*/ 5391 h 5433"/>
                <a:gd name="T24" fmla="*/ 130 w 5022"/>
                <a:gd name="T25" fmla="*/ 5160 h 5433"/>
                <a:gd name="T26" fmla="*/ 105 w 5022"/>
                <a:gd name="T27" fmla="*/ 5120 h 5433"/>
                <a:gd name="T28" fmla="*/ 64 w 5022"/>
                <a:gd name="T29" fmla="*/ 5145 h 5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22" h="5433">
                  <a:moveTo>
                    <a:pt x="4972" y="0"/>
                  </a:moveTo>
                  <a:lnTo>
                    <a:pt x="21" y="5360"/>
                  </a:lnTo>
                  <a:lnTo>
                    <a:pt x="71" y="5406"/>
                  </a:lnTo>
                  <a:lnTo>
                    <a:pt x="5022" y="47"/>
                  </a:lnTo>
                  <a:lnTo>
                    <a:pt x="4972" y="0"/>
                  </a:lnTo>
                  <a:close/>
                  <a:moveTo>
                    <a:pt x="64" y="5145"/>
                  </a:moveTo>
                  <a:lnTo>
                    <a:pt x="0" y="5433"/>
                  </a:lnTo>
                  <a:lnTo>
                    <a:pt x="282" y="5347"/>
                  </a:lnTo>
                  <a:cubicBezTo>
                    <a:pt x="300" y="5341"/>
                    <a:pt x="310" y="5322"/>
                    <a:pt x="304" y="5304"/>
                  </a:cubicBezTo>
                  <a:cubicBezTo>
                    <a:pt x="299" y="5286"/>
                    <a:pt x="280" y="5276"/>
                    <a:pt x="262" y="5282"/>
                  </a:cubicBezTo>
                  <a:lnTo>
                    <a:pt x="36" y="5351"/>
                  </a:lnTo>
                  <a:lnTo>
                    <a:pt x="79" y="5391"/>
                  </a:lnTo>
                  <a:lnTo>
                    <a:pt x="130" y="5160"/>
                  </a:lnTo>
                  <a:cubicBezTo>
                    <a:pt x="134" y="5142"/>
                    <a:pt x="123" y="5124"/>
                    <a:pt x="105" y="5120"/>
                  </a:cubicBezTo>
                  <a:cubicBezTo>
                    <a:pt x="86" y="5115"/>
                    <a:pt x="68" y="5127"/>
                    <a:pt x="64" y="514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 name="Rectangle 24"/>
            <p:cNvSpPr>
              <a:spLocks noChangeArrowheads="1"/>
            </p:cNvSpPr>
            <p:nvPr/>
          </p:nvSpPr>
          <p:spPr bwMode="auto">
            <a:xfrm>
              <a:off x="4097" y="968"/>
              <a:ext cx="44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Pastille </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992" y="10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4079" y="10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71"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8" y="1265"/>
              <a:ext cx="216"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29"/>
            <p:cNvSpPr>
              <a:spLocks noEditPoints="1"/>
            </p:cNvSpPr>
            <p:nvPr/>
          </p:nvSpPr>
          <p:spPr bwMode="auto">
            <a:xfrm>
              <a:off x="2274" y="1277"/>
              <a:ext cx="138" cy="1132"/>
            </a:xfrm>
            <a:custGeom>
              <a:avLst/>
              <a:gdLst>
                <a:gd name="T0" fmla="*/ 1240 w 1375"/>
                <a:gd name="T1" fmla="*/ 0 h 11314"/>
                <a:gd name="T2" fmla="*/ 209 w 1375"/>
                <a:gd name="T3" fmla="*/ 11174 h 11314"/>
                <a:gd name="T4" fmla="*/ 345 w 1375"/>
                <a:gd name="T5" fmla="*/ 11186 h 11314"/>
                <a:gd name="T6" fmla="*/ 1375 w 1375"/>
                <a:gd name="T7" fmla="*/ 13 h 11314"/>
                <a:gd name="T8" fmla="*/ 1240 w 1375"/>
                <a:gd name="T9" fmla="*/ 0 h 11314"/>
                <a:gd name="T10" fmla="*/ 16 w 1375"/>
                <a:gd name="T11" fmla="*/ 10780 h 11314"/>
                <a:gd name="T12" fmla="*/ 264 w 1375"/>
                <a:gd name="T13" fmla="*/ 11314 h 11314"/>
                <a:gd name="T14" fmla="*/ 607 w 1375"/>
                <a:gd name="T15" fmla="*/ 10835 h 11314"/>
                <a:gd name="T16" fmla="*/ 591 w 1375"/>
                <a:gd name="T17" fmla="*/ 10740 h 11314"/>
                <a:gd name="T18" fmla="*/ 496 w 1375"/>
                <a:gd name="T19" fmla="*/ 10756 h 11314"/>
                <a:gd name="T20" fmla="*/ 496 w 1375"/>
                <a:gd name="T21" fmla="*/ 10756 h 11314"/>
                <a:gd name="T22" fmla="*/ 221 w 1375"/>
                <a:gd name="T23" fmla="*/ 11140 h 11314"/>
                <a:gd name="T24" fmla="*/ 338 w 1375"/>
                <a:gd name="T25" fmla="*/ 11151 h 11314"/>
                <a:gd name="T26" fmla="*/ 139 w 1375"/>
                <a:gd name="T27" fmla="*/ 10723 h 11314"/>
                <a:gd name="T28" fmla="*/ 49 w 1375"/>
                <a:gd name="T29" fmla="*/ 10690 h 11314"/>
                <a:gd name="T30" fmla="*/ 16 w 1375"/>
                <a:gd name="T31" fmla="*/ 10780 h 1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5" h="11314">
                  <a:moveTo>
                    <a:pt x="1240" y="0"/>
                  </a:moveTo>
                  <a:lnTo>
                    <a:pt x="209" y="11174"/>
                  </a:lnTo>
                  <a:lnTo>
                    <a:pt x="345" y="11186"/>
                  </a:lnTo>
                  <a:lnTo>
                    <a:pt x="1375" y="13"/>
                  </a:lnTo>
                  <a:lnTo>
                    <a:pt x="1240" y="0"/>
                  </a:lnTo>
                  <a:close/>
                  <a:moveTo>
                    <a:pt x="16" y="10780"/>
                  </a:moveTo>
                  <a:lnTo>
                    <a:pt x="264" y="11314"/>
                  </a:lnTo>
                  <a:lnTo>
                    <a:pt x="607" y="10835"/>
                  </a:lnTo>
                  <a:cubicBezTo>
                    <a:pt x="628" y="10804"/>
                    <a:pt x="621" y="10762"/>
                    <a:pt x="591" y="10740"/>
                  </a:cubicBezTo>
                  <a:cubicBezTo>
                    <a:pt x="560" y="10718"/>
                    <a:pt x="518" y="10725"/>
                    <a:pt x="496" y="10756"/>
                  </a:cubicBezTo>
                  <a:lnTo>
                    <a:pt x="496" y="10756"/>
                  </a:lnTo>
                  <a:lnTo>
                    <a:pt x="221" y="11140"/>
                  </a:lnTo>
                  <a:lnTo>
                    <a:pt x="338" y="11151"/>
                  </a:lnTo>
                  <a:lnTo>
                    <a:pt x="139" y="10723"/>
                  </a:lnTo>
                  <a:cubicBezTo>
                    <a:pt x="123" y="10689"/>
                    <a:pt x="83" y="10674"/>
                    <a:pt x="49" y="10690"/>
                  </a:cubicBezTo>
                  <a:cubicBezTo>
                    <a:pt x="15" y="10706"/>
                    <a:pt x="0" y="10746"/>
                    <a:pt x="16" y="1078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9" name="Rectangle 30"/>
            <p:cNvSpPr>
              <a:spLocks noChangeArrowheads="1"/>
            </p:cNvSpPr>
            <p:nvPr/>
          </p:nvSpPr>
          <p:spPr bwMode="auto">
            <a:xfrm>
              <a:off x="2220" y="1105"/>
              <a:ext cx="34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smtClean="0">
                  <a:ln>
                    <a:noFill/>
                  </a:ln>
                  <a:solidFill>
                    <a:srgbClr val="000000"/>
                  </a:solidFill>
                  <a:effectLst/>
                  <a:latin typeface="Calibri" pitchFamily="34" charset="0"/>
                  <a:cs typeface="Arial" pitchFamily="34" charset="0"/>
                </a:rPr>
                <a:t>Gaine</a:t>
              </a: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1"/>
            <p:cNvSpPr>
              <a:spLocks noChangeArrowheads="1"/>
            </p:cNvSpPr>
            <p:nvPr/>
          </p:nvSpPr>
          <p:spPr bwMode="auto">
            <a:xfrm>
              <a:off x="2533" y="110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2620" y="110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77"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1" y="1720"/>
              <a:ext cx="106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 name="Freeform 35"/>
            <p:cNvSpPr>
              <a:spLocks noEditPoints="1"/>
            </p:cNvSpPr>
            <p:nvPr/>
          </p:nvSpPr>
          <p:spPr bwMode="auto">
            <a:xfrm>
              <a:off x="1264" y="1731"/>
              <a:ext cx="957" cy="437"/>
            </a:xfrm>
            <a:custGeom>
              <a:avLst/>
              <a:gdLst>
                <a:gd name="T0" fmla="*/ 111 w 19117"/>
                <a:gd name="T1" fmla="*/ 0 h 8717"/>
                <a:gd name="T2" fmla="*/ 18925 w 19117"/>
                <a:gd name="T3" fmla="*/ 8345 h 8717"/>
                <a:gd name="T4" fmla="*/ 18815 w 19117"/>
                <a:gd name="T5" fmla="*/ 8594 h 8717"/>
                <a:gd name="T6" fmla="*/ 0 w 19117"/>
                <a:gd name="T7" fmla="*/ 249 h 8717"/>
                <a:gd name="T8" fmla="*/ 111 w 19117"/>
                <a:gd name="T9" fmla="*/ 0 h 8717"/>
                <a:gd name="T10" fmla="*/ 18428 w 19117"/>
                <a:gd name="T11" fmla="*/ 7624 h 8717"/>
                <a:gd name="T12" fmla="*/ 19117 w 19117"/>
                <a:gd name="T13" fmla="*/ 8579 h 8717"/>
                <a:gd name="T14" fmla="*/ 17946 w 19117"/>
                <a:gd name="T15" fmla="*/ 8709 h 8717"/>
                <a:gd name="T16" fmla="*/ 17796 w 19117"/>
                <a:gd name="T17" fmla="*/ 8589 h 8717"/>
                <a:gd name="T18" fmla="*/ 17916 w 19117"/>
                <a:gd name="T19" fmla="*/ 8439 h 8717"/>
                <a:gd name="T20" fmla="*/ 18855 w 19117"/>
                <a:gd name="T21" fmla="*/ 8334 h 8717"/>
                <a:gd name="T22" fmla="*/ 18760 w 19117"/>
                <a:gd name="T23" fmla="*/ 8549 h 8717"/>
                <a:gd name="T24" fmla="*/ 18207 w 19117"/>
                <a:gd name="T25" fmla="*/ 7783 h 8717"/>
                <a:gd name="T26" fmla="*/ 18238 w 19117"/>
                <a:gd name="T27" fmla="*/ 7593 h 8717"/>
                <a:gd name="T28" fmla="*/ 18428 w 19117"/>
                <a:gd name="T29" fmla="*/ 7624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17" h="8717">
                  <a:moveTo>
                    <a:pt x="111" y="0"/>
                  </a:moveTo>
                  <a:lnTo>
                    <a:pt x="18925" y="8345"/>
                  </a:lnTo>
                  <a:lnTo>
                    <a:pt x="18815" y="8594"/>
                  </a:lnTo>
                  <a:lnTo>
                    <a:pt x="0" y="249"/>
                  </a:lnTo>
                  <a:lnTo>
                    <a:pt x="111" y="0"/>
                  </a:lnTo>
                  <a:close/>
                  <a:moveTo>
                    <a:pt x="18428" y="7624"/>
                  </a:moveTo>
                  <a:lnTo>
                    <a:pt x="19117" y="8579"/>
                  </a:lnTo>
                  <a:lnTo>
                    <a:pt x="17946" y="8709"/>
                  </a:lnTo>
                  <a:cubicBezTo>
                    <a:pt x="17872" y="8717"/>
                    <a:pt x="17804" y="8663"/>
                    <a:pt x="17796" y="8589"/>
                  </a:cubicBezTo>
                  <a:cubicBezTo>
                    <a:pt x="17788" y="8514"/>
                    <a:pt x="17842" y="8447"/>
                    <a:pt x="17916" y="8439"/>
                  </a:cubicBezTo>
                  <a:lnTo>
                    <a:pt x="18855" y="8334"/>
                  </a:lnTo>
                  <a:lnTo>
                    <a:pt x="18760" y="8549"/>
                  </a:lnTo>
                  <a:lnTo>
                    <a:pt x="18207" y="7783"/>
                  </a:lnTo>
                  <a:cubicBezTo>
                    <a:pt x="18163" y="7722"/>
                    <a:pt x="18177" y="7637"/>
                    <a:pt x="18238" y="7593"/>
                  </a:cubicBezTo>
                  <a:cubicBezTo>
                    <a:pt x="18299" y="7549"/>
                    <a:pt x="18384" y="7563"/>
                    <a:pt x="18428" y="7624"/>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6145" name="Rectangle 36"/>
            <p:cNvSpPr>
              <a:spLocks noChangeArrowheads="1"/>
            </p:cNvSpPr>
            <p:nvPr/>
          </p:nvSpPr>
          <p:spPr bwMode="auto">
            <a:xfrm>
              <a:off x="916" y="1567"/>
              <a:ext cx="45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smtClean="0">
                  <a:ln>
                    <a:noFill/>
                  </a:ln>
                  <a:solidFill>
                    <a:srgbClr val="000000"/>
                  </a:solidFill>
                  <a:effectLst/>
                  <a:latin typeface="Calibri" pitchFamily="34" charset="0"/>
                  <a:cs typeface="Arial" pitchFamily="34" charset="0"/>
                </a:rPr>
                <a:t>Sodium </a:t>
              </a: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146" name="Rectangle 37"/>
            <p:cNvSpPr>
              <a:spLocks noChangeArrowheads="1"/>
            </p:cNvSpPr>
            <p:nvPr/>
          </p:nvSpPr>
          <p:spPr bwMode="auto">
            <a:xfrm>
              <a:off x="1313" y="15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7" name="Rectangle 38"/>
            <p:cNvSpPr>
              <a:spLocks noChangeArrowheads="1"/>
            </p:cNvSpPr>
            <p:nvPr/>
          </p:nvSpPr>
          <p:spPr bwMode="auto">
            <a:xfrm>
              <a:off x="1400" y="15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8" name="Freeform 39"/>
            <p:cNvSpPr>
              <a:spLocks noEditPoints="1"/>
            </p:cNvSpPr>
            <p:nvPr/>
          </p:nvSpPr>
          <p:spPr bwMode="auto">
            <a:xfrm>
              <a:off x="3301" y="3138"/>
              <a:ext cx="796" cy="606"/>
            </a:xfrm>
            <a:custGeom>
              <a:avLst/>
              <a:gdLst>
                <a:gd name="T0" fmla="*/ 27 w 3975"/>
                <a:gd name="T1" fmla="*/ 3020 h 3024"/>
                <a:gd name="T2" fmla="*/ 3963 w 3975"/>
                <a:gd name="T3" fmla="*/ 24 h 3024"/>
                <a:gd name="T4" fmla="*/ 3949 w 3975"/>
                <a:gd name="T5" fmla="*/ 5 h 3024"/>
                <a:gd name="T6" fmla="*/ 12 w 3975"/>
                <a:gd name="T7" fmla="*/ 3001 h 3024"/>
                <a:gd name="T8" fmla="*/ 27 w 3975"/>
                <a:gd name="T9" fmla="*/ 3020 h 3024"/>
                <a:gd name="T10" fmla="*/ 97 w 3975"/>
                <a:gd name="T11" fmla="*/ 2792 h 3024"/>
                <a:gd name="T12" fmla="*/ 0 w 3975"/>
                <a:gd name="T13" fmla="*/ 3024 h 3024"/>
                <a:gd name="T14" fmla="*/ 251 w 3975"/>
                <a:gd name="T15" fmla="*/ 2994 h 3024"/>
                <a:gd name="T16" fmla="*/ 261 w 3975"/>
                <a:gd name="T17" fmla="*/ 2980 h 3024"/>
                <a:gd name="T18" fmla="*/ 248 w 3975"/>
                <a:gd name="T19" fmla="*/ 2970 h 3024"/>
                <a:gd name="T20" fmla="*/ 248 w 3975"/>
                <a:gd name="T21" fmla="*/ 2970 h 3024"/>
                <a:gd name="T22" fmla="*/ 18 w 3975"/>
                <a:gd name="T23" fmla="*/ 2998 h 3024"/>
                <a:gd name="T24" fmla="*/ 30 w 3975"/>
                <a:gd name="T25" fmla="*/ 3015 h 3024"/>
                <a:gd name="T26" fmla="*/ 119 w 3975"/>
                <a:gd name="T27" fmla="*/ 2801 h 3024"/>
                <a:gd name="T28" fmla="*/ 112 w 3975"/>
                <a:gd name="T29" fmla="*/ 2785 h 3024"/>
                <a:gd name="T30" fmla="*/ 97 w 3975"/>
                <a:gd name="T31" fmla="*/ 2792 h 3024"/>
                <a:gd name="T32" fmla="*/ 3878 w 3975"/>
                <a:gd name="T33" fmla="*/ 233 h 3024"/>
                <a:gd name="T34" fmla="*/ 3975 w 3975"/>
                <a:gd name="T35" fmla="*/ 0 h 3024"/>
                <a:gd name="T36" fmla="*/ 3725 w 3975"/>
                <a:gd name="T37" fmla="*/ 31 h 3024"/>
                <a:gd name="T38" fmla="*/ 3714 w 3975"/>
                <a:gd name="T39" fmla="*/ 45 h 3024"/>
                <a:gd name="T40" fmla="*/ 3728 w 3975"/>
                <a:gd name="T41" fmla="*/ 55 h 3024"/>
                <a:gd name="T42" fmla="*/ 3957 w 3975"/>
                <a:gd name="T43" fmla="*/ 27 h 3024"/>
                <a:gd name="T44" fmla="*/ 3945 w 3975"/>
                <a:gd name="T45" fmla="*/ 10 h 3024"/>
                <a:gd name="T46" fmla="*/ 3856 w 3975"/>
                <a:gd name="T47" fmla="*/ 224 h 3024"/>
                <a:gd name="T48" fmla="*/ 3863 w 3975"/>
                <a:gd name="T49" fmla="*/ 240 h 3024"/>
                <a:gd name="T50" fmla="*/ 3878 w 3975"/>
                <a:gd name="T51" fmla="*/ 233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75" h="3024">
                  <a:moveTo>
                    <a:pt x="27" y="3020"/>
                  </a:moveTo>
                  <a:lnTo>
                    <a:pt x="3963" y="24"/>
                  </a:lnTo>
                  <a:lnTo>
                    <a:pt x="3949" y="5"/>
                  </a:lnTo>
                  <a:lnTo>
                    <a:pt x="12" y="3001"/>
                  </a:lnTo>
                  <a:lnTo>
                    <a:pt x="27" y="3020"/>
                  </a:lnTo>
                  <a:close/>
                  <a:moveTo>
                    <a:pt x="97" y="2792"/>
                  </a:moveTo>
                  <a:lnTo>
                    <a:pt x="0" y="3024"/>
                  </a:lnTo>
                  <a:lnTo>
                    <a:pt x="251" y="2994"/>
                  </a:lnTo>
                  <a:cubicBezTo>
                    <a:pt x="257" y="2993"/>
                    <a:pt x="262" y="2987"/>
                    <a:pt x="261" y="2980"/>
                  </a:cubicBezTo>
                  <a:cubicBezTo>
                    <a:pt x="260" y="2974"/>
                    <a:pt x="254" y="2969"/>
                    <a:pt x="248" y="2970"/>
                  </a:cubicBezTo>
                  <a:lnTo>
                    <a:pt x="248" y="2970"/>
                  </a:lnTo>
                  <a:lnTo>
                    <a:pt x="18" y="2998"/>
                  </a:lnTo>
                  <a:lnTo>
                    <a:pt x="30" y="3015"/>
                  </a:lnTo>
                  <a:lnTo>
                    <a:pt x="119" y="2801"/>
                  </a:lnTo>
                  <a:cubicBezTo>
                    <a:pt x="122" y="2795"/>
                    <a:pt x="119" y="2788"/>
                    <a:pt x="112" y="2785"/>
                  </a:cubicBezTo>
                  <a:cubicBezTo>
                    <a:pt x="106" y="2782"/>
                    <a:pt x="99" y="2785"/>
                    <a:pt x="97" y="2792"/>
                  </a:cubicBezTo>
                  <a:close/>
                  <a:moveTo>
                    <a:pt x="3878" y="233"/>
                  </a:moveTo>
                  <a:lnTo>
                    <a:pt x="3975" y="0"/>
                  </a:lnTo>
                  <a:lnTo>
                    <a:pt x="3725" y="31"/>
                  </a:lnTo>
                  <a:cubicBezTo>
                    <a:pt x="3718" y="32"/>
                    <a:pt x="3713" y="38"/>
                    <a:pt x="3714" y="45"/>
                  </a:cubicBezTo>
                  <a:cubicBezTo>
                    <a:pt x="3715" y="51"/>
                    <a:pt x="3721" y="56"/>
                    <a:pt x="3728" y="55"/>
                  </a:cubicBezTo>
                  <a:lnTo>
                    <a:pt x="3957" y="27"/>
                  </a:lnTo>
                  <a:lnTo>
                    <a:pt x="3945" y="10"/>
                  </a:lnTo>
                  <a:lnTo>
                    <a:pt x="3856" y="224"/>
                  </a:lnTo>
                  <a:cubicBezTo>
                    <a:pt x="3854" y="230"/>
                    <a:pt x="3857" y="237"/>
                    <a:pt x="3863" y="240"/>
                  </a:cubicBezTo>
                  <a:cubicBezTo>
                    <a:pt x="3869" y="242"/>
                    <a:pt x="3876" y="240"/>
                    <a:pt x="3878" y="233"/>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38" name="Oval 11"/>
          <p:cNvSpPr>
            <a:spLocks noChangeArrowheads="1"/>
          </p:cNvSpPr>
          <p:nvPr/>
        </p:nvSpPr>
        <p:spPr bwMode="auto">
          <a:xfrm>
            <a:off x="4284302" y="4113286"/>
            <a:ext cx="467240" cy="46689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fr-FR"/>
          </a:p>
        </p:txBody>
      </p:sp>
      <p:sp>
        <p:nvSpPr>
          <p:cNvPr id="39" name="Freeform 13"/>
          <p:cNvSpPr>
            <a:spLocks noEditPoints="1"/>
          </p:cNvSpPr>
          <p:nvPr/>
        </p:nvSpPr>
        <p:spPr bwMode="auto">
          <a:xfrm>
            <a:off x="4509570" y="4323850"/>
            <a:ext cx="2773970" cy="75806"/>
          </a:xfrm>
          <a:custGeom>
            <a:avLst/>
            <a:gdLst>
              <a:gd name="T0" fmla="*/ 0 w 10773"/>
              <a:gd name="T1" fmla="*/ 120 h 293"/>
              <a:gd name="T2" fmla="*/ 10722 w 10773"/>
              <a:gd name="T3" fmla="*/ 120 h 293"/>
              <a:gd name="T4" fmla="*/ 10722 w 10773"/>
              <a:gd name="T5" fmla="*/ 172 h 293"/>
              <a:gd name="T6" fmla="*/ 0 w 10773"/>
              <a:gd name="T7" fmla="*/ 172 h 293"/>
              <a:gd name="T8" fmla="*/ 0 w 10773"/>
              <a:gd name="T9" fmla="*/ 120 h 293"/>
              <a:gd name="T10" fmla="*/ 10535 w 10773"/>
              <a:gd name="T11" fmla="*/ 7 h 293"/>
              <a:gd name="T12" fmla="*/ 10773 w 10773"/>
              <a:gd name="T13" fmla="*/ 146 h 293"/>
              <a:gd name="T14" fmla="*/ 10535 w 10773"/>
              <a:gd name="T15" fmla="*/ 286 h 293"/>
              <a:gd name="T16" fmla="*/ 10499 w 10773"/>
              <a:gd name="T17" fmla="*/ 276 h 293"/>
              <a:gd name="T18" fmla="*/ 10509 w 10773"/>
              <a:gd name="T19" fmla="*/ 241 h 293"/>
              <a:gd name="T20" fmla="*/ 10709 w 10773"/>
              <a:gd name="T21" fmla="*/ 124 h 293"/>
              <a:gd name="T22" fmla="*/ 10709 w 10773"/>
              <a:gd name="T23" fmla="*/ 169 h 293"/>
              <a:gd name="T24" fmla="*/ 10509 w 10773"/>
              <a:gd name="T25" fmla="*/ 52 h 293"/>
              <a:gd name="T26" fmla="*/ 10499 w 10773"/>
              <a:gd name="T27" fmla="*/ 17 h 293"/>
              <a:gd name="T28" fmla="*/ 10535 w 10773"/>
              <a:gd name="T29" fmla="*/ 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73" h="293">
                <a:moveTo>
                  <a:pt x="0" y="120"/>
                </a:moveTo>
                <a:lnTo>
                  <a:pt x="10722" y="120"/>
                </a:lnTo>
                <a:lnTo>
                  <a:pt x="10722" y="172"/>
                </a:lnTo>
                <a:lnTo>
                  <a:pt x="0" y="172"/>
                </a:lnTo>
                <a:lnTo>
                  <a:pt x="0" y="120"/>
                </a:lnTo>
                <a:close/>
                <a:moveTo>
                  <a:pt x="10535" y="7"/>
                </a:moveTo>
                <a:lnTo>
                  <a:pt x="10773" y="146"/>
                </a:lnTo>
                <a:lnTo>
                  <a:pt x="10535" y="286"/>
                </a:lnTo>
                <a:cubicBezTo>
                  <a:pt x="10523" y="293"/>
                  <a:pt x="10507" y="289"/>
                  <a:pt x="10499" y="276"/>
                </a:cubicBezTo>
                <a:cubicBezTo>
                  <a:pt x="10492" y="264"/>
                  <a:pt x="10496" y="248"/>
                  <a:pt x="10509" y="241"/>
                </a:cubicBezTo>
                <a:lnTo>
                  <a:pt x="10709" y="124"/>
                </a:lnTo>
                <a:lnTo>
                  <a:pt x="10709" y="169"/>
                </a:lnTo>
                <a:lnTo>
                  <a:pt x="10509" y="52"/>
                </a:lnTo>
                <a:cubicBezTo>
                  <a:pt x="10496" y="45"/>
                  <a:pt x="10492" y="29"/>
                  <a:pt x="10499" y="17"/>
                </a:cubicBezTo>
                <a:cubicBezTo>
                  <a:pt x="10507" y="4"/>
                  <a:pt x="10523" y="0"/>
                  <a:pt x="10535" y="7"/>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3359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09600" y="332656"/>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Application à un combustible SPX</a:t>
            </a:r>
          </a:p>
        </p:txBody>
      </p:sp>
      <p:sp>
        <p:nvSpPr>
          <p:cNvPr id="6" name="Espace réservé du texte 2"/>
          <p:cNvSpPr>
            <a:spLocks noGrp="1"/>
          </p:cNvSpPr>
          <p:nvPr>
            <p:ph type="body"/>
          </p:nvPr>
        </p:nvSpPr>
        <p:spPr>
          <a:xfrm>
            <a:off x="323528" y="2517227"/>
            <a:ext cx="8229240" cy="1145160"/>
          </a:xfrm>
        </p:spPr>
        <p:txBody>
          <a:bodyPr/>
          <a:lstStyle/>
          <a:p>
            <a:endParaRPr lang="fr-FR" dirty="0" smtClean="0"/>
          </a:p>
          <a:p>
            <a:endParaRPr lang="fr-FR"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78962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au 7"/>
          <p:cNvGraphicFramePr>
            <a:graphicFrameLocks noGrp="1"/>
          </p:cNvGraphicFramePr>
          <p:nvPr>
            <p:extLst>
              <p:ext uri="{D42A27DB-BD31-4B8C-83A1-F6EECF244321}">
                <p14:modId xmlns:p14="http://schemas.microsoft.com/office/powerpoint/2010/main" val="656107027"/>
              </p:ext>
            </p:extLst>
          </p:nvPr>
        </p:nvGraphicFramePr>
        <p:xfrm>
          <a:off x="587219" y="2276872"/>
          <a:ext cx="5118100" cy="390525"/>
        </p:xfrm>
        <a:graphic>
          <a:graphicData uri="http://schemas.openxmlformats.org/drawingml/2006/table">
            <a:tbl>
              <a:tblPr/>
              <a:tblGrid>
                <a:gridCol w="3810000"/>
                <a:gridCol w="1308100"/>
              </a:tblGrid>
              <a:tr h="190500">
                <a:tc>
                  <a:txBody>
                    <a:bodyPr/>
                    <a:lstStyle/>
                    <a:p>
                      <a:pPr algn="ctr" fontAlgn="b"/>
                      <a:r>
                        <a:rPr lang="fr-FR" sz="1100" b="1" i="0" u="none" strike="noStrike" dirty="0">
                          <a:solidFill>
                            <a:srgbClr val="000000"/>
                          </a:solidFill>
                          <a:effectLst/>
                          <a:latin typeface="Liberation Sans"/>
                        </a:rPr>
                        <a:t>Puissance thermique nominale du réacteur (MW)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fr-FR" sz="1100" b="1" i="0" u="none" strike="noStrike">
                          <a:solidFill>
                            <a:srgbClr val="000000"/>
                          </a:solidFill>
                          <a:effectLst/>
                          <a:latin typeface="Liberation Sans"/>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0025">
                <a:tc>
                  <a:txBody>
                    <a:bodyPr/>
                    <a:lstStyle/>
                    <a:p>
                      <a:pPr algn="ctr" fontAlgn="b"/>
                      <a:r>
                        <a:rPr lang="fr-FR" sz="1100" b="1" i="0" u="none" strike="noStrike">
                          <a:solidFill>
                            <a:srgbClr val="000000"/>
                          </a:solidFill>
                          <a:effectLst/>
                          <a:latin typeface="Liberation Sans"/>
                        </a:rPr>
                        <a:t>Taux de disponibilité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fr-FR" sz="1100" b="1" i="0" u="none" strike="noStrike" dirty="0">
                          <a:solidFill>
                            <a:srgbClr val="000000"/>
                          </a:solidFill>
                          <a:effectLst/>
                          <a:latin typeface="Liberation Sans"/>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9355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260648"/>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p:graphicFrame>
        <p:nvGraphicFramePr>
          <p:cNvPr id="5" name="Graphique 4"/>
          <p:cNvGraphicFramePr>
            <a:graphicFrameLocks/>
          </p:cNvGraphicFramePr>
          <p:nvPr>
            <p:extLst>
              <p:ext uri="{D42A27DB-BD31-4B8C-83A1-F6EECF244321}">
                <p14:modId xmlns:p14="http://schemas.microsoft.com/office/powerpoint/2010/main" val="2813793770"/>
              </p:ext>
            </p:extLst>
          </p:nvPr>
        </p:nvGraphicFramePr>
        <p:xfrm>
          <a:off x="107504" y="1844824"/>
          <a:ext cx="4320480" cy="3168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Graphique 3"/>
          <p:cNvGraphicFramePr>
            <a:graphicFrameLocks/>
          </p:cNvGraphicFramePr>
          <p:nvPr>
            <p:extLst>
              <p:ext uri="{D42A27DB-BD31-4B8C-83A1-F6EECF244321}">
                <p14:modId xmlns:p14="http://schemas.microsoft.com/office/powerpoint/2010/main" val="1833851179"/>
              </p:ext>
            </p:extLst>
          </p:nvPr>
        </p:nvGraphicFramePr>
        <p:xfrm>
          <a:off x="4355976" y="1844824"/>
          <a:ext cx="4644008" cy="3168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3810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260648"/>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mc:AlternateContent xmlns:mc="http://schemas.openxmlformats.org/markup-compatibility/2006" xmlns:a14="http://schemas.microsoft.com/office/drawing/2010/main">
        <mc:Choice Requires="a14">
          <p:sp>
            <p:nvSpPr>
              <p:cNvPr id="9" name="Rectangle 8"/>
              <p:cNvSpPr/>
              <p:nvPr/>
            </p:nvSpPr>
            <p:spPr>
              <a:xfrm>
                <a:off x="515031" y="1844824"/>
                <a:ext cx="7992888" cy="3558923"/>
              </a:xfrm>
              <a:prstGeom prst="rect">
                <a:avLst/>
              </a:prstGeom>
            </p:spPr>
            <p:txBody>
              <a:bodyPr wrap="square">
                <a:spAutoFit/>
              </a:bodyPr>
              <a:lstStyle/>
              <a:p>
                <a:r>
                  <a:rPr lang="fr-FR" sz="1400" dirty="0" smtClean="0">
                    <a:latin typeface="Calibri" panose="020F0502020204030204" pitchFamily="34" charset="0"/>
                    <a:cs typeface="Calibri" panose="020F0502020204030204" pitchFamily="34" charset="0"/>
                  </a:rPr>
                  <a:t>La quantité d’U235 augmente au cours du temps car </a:t>
                </a:r>
                <a:r>
                  <a:rPr lang="fr-FR" sz="1400" dirty="0">
                    <a:latin typeface="Calibri" panose="020F0502020204030204" pitchFamily="34" charset="0"/>
                    <a:cs typeface="Calibri" panose="020F0502020204030204" pitchFamily="34" charset="0"/>
                  </a:rPr>
                  <a:t>il est produit par décroissance </a:t>
                </a:r>
                <a:r>
                  <a:rPr lang="fr-FR" sz="1400" dirty="0" smtClean="0">
                    <a:latin typeface="Calibri" panose="020F0502020204030204" pitchFamily="34" charset="0"/>
                    <a:cs typeface="Calibri" panose="020F0502020204030204" pitchFamily="34" charset="0"/>
                  </a:rPr>
                  <a:t>naturelle du Pu239. En </a:t>
                </a:r>
                <a:r>
                  <a:rPr lang="fr-FR" sz="1400" dirty="0">
                    <a:latin typeface="Calibri" panose="020F0502020204030204" pitchFamily="34" charset="0"/>
                    <a:cs typeface="Calibri" panose="020F0502020204030204" pitchFamily="34" charset="0"/>
                  </a:rPr>
                  <a:t>effet le </a:t>
                </a:r>
                <a:r>
                  <a:rPr lang="fr-FR" sz="1400" dirty="0" smtClean="0">
                    <a:latin typeface="Calibri" panose="020F0502020204030204" pitchFamily="34" charset="0"/>
                    <a:cs typeface="Calibri" panose="020F0502020204030204" pitchFamily="34" charset="0"/>
                  </a:rPr>
                  <a:t>Pu239 </a:t>
                </a:r>
                <a:r>
                  <a:rPr lang="fr-FR" sz="1400" dirty="0">
                    <a:latin typeface="Calibri" panose="020F0502020204030204" pitchFamily="34" charset="0"/>
                    <a:cs typeface="Calibri" panose="020F0502020204030204" pitchFamily="34" charset="0"/>
                  </a:rPr>
                  <a:t>est un </a:t>
                </a:r>
                <a:r>
                  <a:rPr lang="fr-FR" sz="1400" dirty="0" smtClean="0">
                    <a:latin typeface="Calibri" panose="020F0502020204030204" pitchFamily="34" charset="0"/>
                    <a:cs typeface="Calibri" panose="020F0502020204030204" pitchFamily="34" charset="0"/>
                  </a:rPr>
                  <a:t>émetteur alpha </a:t>
                </a:r>
                <a:r>
                  <a:rPr lang="fr-FR" sz="1400" dirty="0">
                    <a:latin typeface="Calibri" panose="020F0502020204030204" pitchFamily="34" charset="0"/>
                    <a:cs typeface="Calibri" panose="020F0502020204030204" pitchFamily="34" charset="0"/>
                  </a:rPr>
                  <a:t>donc il va spontanément émettre un </a:t>
                </a:r>
                <a:r>
                  <a:rPr lang="fr-FR" sz="1400" dirty="0" smtClean="0">
                    <a:latin typeface="Calibri" panose="020F0502020204030204" pitchFamily="34" charset="0"/>
                    <a:cs typeface="Calibri" panose="020F0502020204030204" pitchFamily="34" charset="0"/>
                  </a:rPr>
                  <a:t>noyau </a:t>
                </a:r>
                <a:r>
                  <a:rPr lang="fr-FR" sz="1400" dirty="0">
                    <a:latin typeface="Calibri" panose="020F0502020204030204" pitchFamily="34" charset="0"/>
                    <a:cs typeface="Calibri" panose="020F0502020204030204" pitchFamily="34" charset="0"/>
                  </a:rPr>
                  <a:t>d’hélium selon la réaction:</a:t>
                </a:r>
              </a:p>
              <a:p>
                <a:r>
                  <a:rPr lang="fr-FR" sz="1600" dirty="0">
                    <a:latin typeface="Calibri" panose="020F0502020204030204" pitchFamily="34" charset="0"/>
                    <a:cs typeface="Calibri" panose="020F0502020204030204" pitchFamily="34" charset="0"/>
                  </a:rPr>
                  <a:t>  </a:t>
                </a: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latin typeface="Calibri" panose="020F0502020204030204" pitchFamily="34" charset="0"/>
                  <a:cs typeface="Calibri" panose="020F0502020204030204" pitchFamily="34" charset="0"/>
                </a:endParaRPr>
              </a:p>
              <a:p>
                <a:r>
                  <a:rPr lang="fr-FR" sz="1600" dirty="0">
                    <a:latin typeface="Calibri" panose="020F0502020204030204" pitchFamily="34" charset="0"/>
                    <a:cs typeface="Calibri" panose="020F0502020204030204" pitchFamily="34" charset="0"/>
                  </a:rPr>
                  <a:t> </a:t>
                </a:r>
              </a:p>
              <a:p>
                <a:r>
                  <a:rPr lang="fr-FR" sz="1400" dirty="0">
                    <a:latin typeface="Calibri" panose="020F0502020204030204" pitchFamily="34" charset="0"/>
                    <a:cs typeface="Calibri" panose="020F0502020204030204" pitchFamily="34" charset="0"/>
                  </a:rPr>
                  <a:t>Cependant, </a:t>
                </a:r>
                <a:r>
                  <a:rPr lang="fr-FR" sz="1400" dirty="0" smtClean="0">
                    <a:latin typeface="Calibri" panose="020F0502020204030204" pitchFamily="34" charset="0"/>
                    <a:cs typeface="Calibri" panose="020F0502020204030204" pitchFamily="34" charset="0"/>
                  </a:rPr>
                  <a:t>l’U235 </a:t>
                </a:r>
                <a:r>
                  <a:rPr lang="fr-FR" sz="1400" dirty="0">
                    <a:latin typeface="Calibri" panose="020F0502020204030204" pitchFamily="34" charset="0"/>
                    <a:cs typeface="Calibri" panose="020F0502020204030204" pitchFamily="34" charset="0"/>
                  </a:rPr>
                  <a:t>se transforme également en </a:t>
                </a:r>
                <a:r>
                  <a:rPr lang="fr-FR" sz="1400" dirty="0" smtClean="0">
                    <a:latin typeface="Calibri" panose="020F0502020204030204" pitchFamily="34" charset="0"/>
                    <a:cs typeface="Calibri" panose="020F0502020204030204" pitchFamily="34" charset="0"/>
                  </a:rPr>
                  <a:t>Th231 par </a:t>
                </a:r>
                <a:r>
                  <a:rPr lang="fr-FR" sz="1400" dirty="0">
                    <a:latin typeface="Calibri" panose="020F0502020204030204" pitchFamily="34" charset="0"/>
                    <a:cs typeface="Calibri" panose="020F0502020204030204" pitchFamily="34" charset="0"/>
                  </a:rPr>
                  <a:t>décroissance </a:t>
                </a:r>
                <a:r>
                  <a:rPr lang="fr-FR" sz="1400" dirty="0" smtClean="0">
                    <a:latin typeface="Calibri" panose="020F0502020204030204" pitchFamily="34" charset="0"/>
                    <a:cs typeface="Calibri" panose="020F0502020204030204" pitchFamily="34" charset="0"/>
                  </a:rPr>
                  <a:t>naturelle </a:t>
                </a:r>
                <a:r>
                  <a:rPr lang="fr-FR" sz="1400" dirty="0">
                    <a:latin typeface="Calibri" panose="020F0502020204030204" pitchFamily="34" charset="0"/>
                    <a:cs typeface="Calibri" panose="020F0502020204030204" pitchFamily="34" charset="0"/>
                  </a:rPr>
                  <a:t>en émettant un </a:t>
                </a:r>
                <a:r>
                  <a:rPr lang="fr-FR" sz="1400" dirty="0" smtClean="0">
                    <a:latin typeface="Calibri" panose="020F0502020204030204" pitchFamily="34" charset="0"/>
                    <a:cs typeface="Calibri" panose="020F0502020204030204" pitchFamily="34" charset="0"/>
                  </a:rPr>
                  <a:t>alpha selon la réaction</a:t>
                </a:r>
                <a:r>
                  <a:rPr lang="fr-FR" sz="1600" dirty="0" smtClean="0">
                    <a:latin typeface="Calibri" panose="020F0502020204030204" pitchFamily="34" charset="0"/>
                    <a:cs typeface="Calibri" panose="020F0502020204030204" pitchFamily="34" charset="0"/>
                  </a:rPr>
                  <a:t>:</a:t>
                </a:r>
              </a:p>
              <a:p>
                <a:endParaRPr lang="fr-FR" sz="16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23</m:t>
                        </m:r>
                        <m:r>
                          <a:rPr lang="fr-FR" sz="1600" b="0" i="1" smtClean="0">
                            <a:latin typeface="Cambria Math"/>
                          </a:rPr>
                          <m:t>5</m:t>
                        </m:r>
                      </m:sup>
                      <m:e>
                        <m:r>
                          <a:rPr lang="fr-FR" sz="1600" b="0" i="1" smtClean="0">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0</m:t>
                        </m:r>
                      </m:sub>
                      <m:sup>
                        <m:r>
                          <a:rPr lang="fr-FR" sz="1600" i="1">
                            <a:latin typeface="Cambria Math"/>
                          </a:rPr>
                          <m:t>23</m:t>
                        </m:r>
                        <m:r>
                          <a:rPr lang="fr-FR" sz="1600" b="0" i="1" smtClean="0">
                            <a:latin typeface="Cambria Math"/>
                          </a:rPr>
                          <m:t>1</m:t>
                        </m:r>
                      </m:sup>
                      <m:e>
                        <m:r>
                          <a:rPr lang="fr-FR" sz="1600" b="0" i="1" smtClean="0">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Néanmoins</a:t>
                </a:r>
                <a:r>
                  <a:rPr lang="fr-FR" sz="1400" dirty="0">
                    <a:latin typeface="Calibri" panose="020F0502020204030204" pitchFamily="34" charset="0"/>
                    <a:cs typeface="Calibri" panose="020F0502020204030204" pitchFamily="34" charset="0"/>
                  </a:rPr>
                  <a:t>, sa période de demi-vie </a:t>
                </a:r>
                <a:r>
                  <a:rPr lang="fr-FR" sz="1400" dirty="0" smtClean="0">
                    <a:latin typeface="Calibri" panose="020F0502020204030204" pitchFamily="34" charset="0"/>
                    <a:cs typeface="Calibri" panose="020F0502020204030204" pitchFamily="34" charset="0"/>
                  </a:rPr>
                  <a:t>est </a:t>
                </a:r>
                <a:r>
                  <a:rPr lang="fr-FR" sz="1400" dirty="0">
                    <a:latin typeface="Calibri" panose="020F0502020204030204" pitchFamily="34" charset="0"/>
                    <a:cs typeface="Calibri" panose="020F0502020204030204" pitchFamily="34" charset="0"/>
                  </a:rPr>
                  <a:t>nettement supérieure à celle du </a:t>
                </a:r>
                <a:r>
                  <a:rPr lang="fr-FR" sz="1400" dirty="0" smtClean="0">
                    <a:latin typeface="Calibri" panose="020F0502020204030204" pitchFamily="34" charset="0"/>
                    <a:cs typeface="Calibri" panose="020F0502020204030204" pitchFamily="34" charset="0"/>
                  </a:rPr>
                  <a:t>Pu239 (facteur 3000). C’est </a:t>
                </a:r>
                <a:r>
                  <a:rPr lang="fr-FR" sz="1400" dirty="0">
                    <a:latin typeface="Calibri" panose="020F0502020204030204" pitchFamily="34" charset="0"/>
                    <a:cs typeface="Calibri" panose="020F0502020204030204" pitchFamily="34" charset="0"/>
                  </a:rPr>
                  <a:t>pourquoi il y a </a:t>
                </a:r>
                <a:r>
                  <a:rPr lang="fr-FR" sz="1400" dirty="0" smtClean="0">
                    <a:latin typeface="Calibri" panose="020F0502020204030204" pitchFamily="34" charset="0"/>
                    <a:cs typeface="Calibri" panose="020F0502020204030204" pitchFamily="34" charset="0"/>
                  </a:rPr>
                  <a:t>davantage création </a:t>
                </a:r>
                <a:r>
                  <a:rPr lang="fr-FR" sz="1400" dirty="0">
                    <a:latin typeface="Calibri" panose="020F0502020204030204" pitchFamily="34" charset="0"/>
                    <a:cs typeface="Calibri" panose="020F0502020204030204" pitchFamily="34" charset="0"/>
                  </a:rPr>
                  <a:t>de </a:t>
                </a:r>
                <a:r>
                  <a:rPr lang="fr-FR" sz="1400" dirty="0" smtClean="0">
                    <a:latin typeface="Calibri" panose="020F0502020204030204" pitchFamily="34" charset="0"/>
                    <a:cs typeface="Calibri" panose="020F0502020204030204" pitchFamily="34" charset="0"/>
                  </a:rPr>
                  <a:t>l’U235 </a:t>
                </a:r>
                <a:r>
                  <a:rPr lang="fr-FR" sz="1400" dirty="0">
                    <a:latin typeface="Calibri" panose="020F0502020204030204" pitchFamily="34" charset="0"/>
                    <a:cs typeface="Calibri" panose="020F0502020204030204" pitchFamily="34" charset="0"/>
                  </a:rPr>
                  <a:t>que de disparition</a:t>
                </a:r>
                <a:r>
                  <a:rPr lang="fr-FR" sz="1400" dirty="0" smtClean="0">
                    <a:latin typeface="Calibri" panose="020F0502020204030204" pitchFamily="34" charset="0"/>
                    <a:cs typeface="Calibri" panose="020F0502020204030204" pitchFamily="34" charset="0"/>
                  </a:rPr>
                  <a: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Le Pu239 est uniquement soumis à sa période de décroissance naturelle qui est de 24000 ans donc il va décroitre lentement en U235.</a:t>
                </a:r>
                <a:endParaRPr lang="fr-FR" sz="1400" dirty="0">
                  <a:latin typeface="Calibri" panose="020F0502020204030204" pitchFamily="34" charset="0"/>
                  <a:cs typeface="Calibri" panose="020F050202020403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15031" y="1844824"/>
                <a:ext cx="7992888" cy="3558923"/>
              </a:xfrm>
              <a:prstGeom prst="rect">
                <a:avLst/>
              </a:prstGeom>
              <a:blipFill rotWithShape="1">
                <a:blip r:embed="rId2"/>
                <a:stretch>
                  <a:fillRect l="-152" t="-172" b="-858"/>
                </a:stretch>
              </a:blipFill>
            </p:spPr>
            <p:txBody>
              <a:bodyPr/>
              <a:lstStyle/>
              <a:p>
                <a:r>
                  <a:rPr lang="fr-FR">
                    <a:noFill/>
                  </a:rPr>
                  <a:t> </a:t>
                </a:r>
              </a:p>
            </p:txBody>
          </p:sp>
        </mc:Fallback>
      </mc:AlternateContent>
    </p:spTree>
    <p:extLst>
      <p:ext uri="{BB962C8B-B14F-4D97-AF65-F5344CB8AC3E}">
        <p14:creationId xmlns:p14="http://schemas.microsoft.com/office/powerpoint/2010/main" val="1558279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title="Pu238"/>
          <p:cNvGraphicFramePr>
            <a:graphicFrameLocks/>
          </p:cNvGraphicFramePr>
          <p:nvPr>
            <p:extLst>
              <p:ext uri="{D42A27DB-BD31-4B8C-83A1-F6EECF244321}">
                <p14:modId xmlns:p14="http://schemas.microsoft.com/office/powerpoint/2010/main" val="3062430058"/>
              </p:ext>
            </p:extLst>
          </p:nvPr>
        </p:nvGraphicFramePr>
        <p:xfrm>
          <a:off x="4735307" y="1988840"/>
          <a:ext cx="4427984" cy="3384376"/>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0" y="2348880"/>
                <a:ext cx="4572000" cy="1853008"/>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Pu238 diminue au cours du temps. Sa demi-vie est relativement courte (</a:t>
                </a:r>
                <a:r>
                  <a:rPr lang="fr-FR" sz="1400" dirty="0">
                    <a:latin typeface="Calibri" panose="020F0502020204030204" pitchFamily="34" charset="0"/>
                    <a:cs typeface="Calibri" panose="020F0502020204030204" pitchFamily="34" charset="0"/>
                  </a:rPr>
                  <a:t>87,7 </a:t>
                </a:r>
                <a:r>
                  <a:rPr lang="fr-FR" sz="1400" dirty="0" smtClean="0">
                    <a:latin typeface="Calibri" panose="020F0502020204030204" pitchFamily="34" charset="0"/>
                    <a:cs typeface="Calibri" panose="020F0502020204030204" pitchFamily="34" charset="0"/>
                  </a:rPr>
                  <a:t>ans), il disparaitra rapidement.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U234 en émettant une particule alpha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m:t>
                        </m:r>
                        <m:r>
                          <a:rPr lang="fr-FR" sz="1600" b="0" i="1" smtClean="0">
                            <a:latin typeface="Cambria Math"/>
                          </a:rPr>
                          <m:t>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4</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400" dirty="0" smtClean="0">
                  <a:latin typeface="Calibri" panose="020F0502020204030204" pitchFamily="34" charset="0"/>
                  <a:cs typeface="Calibri" panose="020F050202020403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0" y="2348880"/>
                <a:ext cx="4572000" cy="1853008"/>
              </a:xfrm>
              <a:prstGeom prst="rect">
                <a:avLst/>
              </a:prstGeom>
              <a:blipFill rotWithShape="1">
                <a:blip r:embed="rId3"/>
                <a:stretch>
                  <a:fillRect l="-267" t="-329" r="-133"/>
                </a:stretch>
              </a:blipFill>
            </p:spPr>
            <p:txBody>
              <a:bodyPr/>
              <a:lstStyle/>
              <a:p>
                <a:r>
                  <a:rPr lang="fr-FR">
                    <a:noFill/>
                  </a:rPr>
                  <a:t> </a:t>
                </a:r>
              </a:p>
            </p:txBody>
          </p:sp>
        </mc:Fallback>
      </mc:AlternateContent>
    </p:spTree>
    <p:extLst>
      <p:ext uri="{BB962C8B-B14F-4D97-AF65-F5344CB8AC3E}">
        <p14:creationId xmlns:p14="http://schemas.microsoft.com/office/powerpoint/2010/main" val="2985548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911470233"/>
              </p:ext>
            </p:extLst>
          </p:nvPr>
        </p:nvGraphicFramePr>
        <p:xfrm>
          <a:off x="4427984" y="1988840"/>
          <a:ext cx="4716016" cy="336410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10840" y="2564904"/>
                <a:ext cx="4572000" cy="1852880"/>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Pu240 diminue au cours du temps. Sa demi-vie est longue (</a:t>
                </a:r>
                <a:r>
                  <a:rPr lang="fr-FR" sz="1400" dirty="0">
                    <a:latin typeface="Calibri" panose="020F0502020204030204" pitchFamily="34" charset="0"/>
                    <a:cs typeface="Calibri" panose="020F0502020204030204" pitchFamily="34" charset="0"/>
                  </a:rPr>
                  <a:t>6561  </a:t>
                </a:r>
                <a:r>
                  <a:rPr lang="fr-FR" sz="1400" dirty="0" smtClean="0">
                    <a:latin typeface="Calibri" panose="020F0502020204030204" pitchFamily="34" charset="0"/>
                    <a:cs typeface="Calibri" panose="020F0502020204030204" pitchFamily="34" charset="0"/>
                  </a:rPr>
                  <a:t>ans), il disparaitra lentement.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U236 en émettant une particule alpha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6</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400" dirty="0" smtClean="0">
                  <a:latin typeface="Calibri" panose="020F0502020204030204" pitchFamily="34" charset="0"/>
                  <a:cs typeface="Calibri" panose="020F050202020403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0840" y="2564904"/>
                <a:ext cx="4572000" cy="1852880"/>
              </a:xfrm>
              <a:prstGeom prst="rect">
                <a:avLst/>
              </a:prstGeom>
              <a:blipFill rotWithShape="1">
                <a:blip r:embed="rId3"/>
                <a:stretch>
                  <a:fillRect l="-400" t="-329" r="-133"/>
                </a:stretch>
              </a:blipFill>
            </p:spPr>
            <p:txBody>
              <a:bodyPr/>
              <a:lstStyle/>
              <a:p>
                <a:r>
                  <a:rPr lang="fr-FR">
                    <a:noFill/>
                  </a:rPr>
                  <a:t> </a:t>
                </a:r>
              </a:p>
            </p:txBody>
          </p:sp>
        </mc:Fallback>
      </mc:AlternateContent>
    </p:spTree>
    <p:extLst>
      <p:ext uri="{BB962C8B-B14F-4D97-AF65-F5344CB8AC3E}">
        <p14:creationId xmlns:p14="http://schemas.microsoft.com/office/powerpoint/2010/main" val="265217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a:graphicFrameLocks/>
          </p:cNvGraphicFramePr>
          <p:nvPr>
            <p:extLst>
              <p:ext uri="{D42A27DB-BD31-4B8C-83A1-F6EECF244321}">
                <p14:modId xmlns:p14="http://schemas.microsoft.com/office/powerpoint/2010/main" val="1317050979"/>
              </p:ext>
            </p:extLst>
          </p:nvPr>
        </p:nvGraphicFramePr>
        <p:xfrm>
          <a:off x="4499993" y="1851518"/>
          <a:ext cx="4644007"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24791" y="2492896"/>
                <a:ext cx="4572000" cy="1855060"/>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Pu241 diminue au cours du temps. Sa demi-vie est courte (14  ans), il disparaitra rapidement.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Am241 en émettant une particule beta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r>
                      <a:rPr lang="fr-FR" sz="1600" i="1">
                        <a:latin typeface="Cambria Math"/>
                      </a:rPr>
                      <m:t>+</m:t>
                    </m:r>
                    <m:sSup>
                      <m:sSupPr>
                        <m:ctrlPr>
                          <a:rPr lang="fr-FR" sz="1600" i="1" smtClean="0">
                            <a:latin typeface="Cambria Math"/>
                          </a:rPr>
                        </m:ctrlPr>
                      </m:sSupPr>
                      <m:e>
                        <m:r>
                          <a:rPr lang="fr-FR" sz="1600" b="0" i="1" smtClean="0">
                            <a:latin typeface="Cambria Math"/>
                          </a:rPr>
                          <m:t>𝑒</m:t>
                        </m:r>
                      </m:e>
                      <m:sup>
                        <m:r>
                          <a:rPr lang="fr-FR" sz="1600" b="0" i="1" smtClean="0">
                            <a:latin typeface="Cambria Math"/>
                          </a:rPr>
                          <m:t>−</m:t>
                        </m:r>
                      </m:sup>
                    </m:sSup>
                    <m:r>
                      <a:rPr lang="fr-FR" sz="1600" b="0" i="1" smtClean="0">
                        <a:latin typeface="Cambria Math"/>
                      </a:rPr>
                      <m:t>+</m:t>
                    </m:r>
                    <m:acc>
                      <m:accPr>
                        <m:chr m:val="̌"/>
                        <m:ctrlPr>
                          <a:rPr lang="fr-FR" sz="1600" b="0" i="1" smtClean="0">
                            <a:latin typeface="Cambria Math"/>
                          </a:rPr>
                        </m:ctrlPr>
                      </m:accPr>
                      <m:e>
                        <m:r>
                          <m:rPr>
                            <m:sty m:val="p"/>
                          </m:rPr>
                          <a:rPr lang="el-GR" sz="1600" b="0" i="1" smtClean="0">
                            <a:latin typeface="Cambria Math"/>
                          </a:rPr>
                          <m:t>ν</m:t>
                        </m:r>
                      </m:e>
                    </m:acc>
                  </m:oMath>
                </a14:m>
                <a:endParaRPr lang="fr-FR" sz="1400" dirty="0" smtClean="0">
                  <a:latin typeface="Calibri" panose="020F0502020204030204" pitchFamily="34" charset="0"/>
                  <a:cs typeface="Calibri" panose="020F05020202040302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4791" y="2492896"/>
                <a:ext cx="4572000" cy="1855060"/>
              </a:xfrm>
              <a:prstGeom prst="rect">
                <a:avLst/>
              </a:prstGeom>
              <a:blipFill rotWithShape="1">
                <a:blip r:embed="rId3"/>
                <a:stretch>
                  <a:fillRect l="-267" t="-329" r="-267"/>
                </a:stretch>
              </a:blipFill>
            </p:spPr>
            <p:txBody>
              <a:bodyPr/>
              <a:lstStyle/>
              <a:p>
                <a:r>
                  <a:rPr lang="fr-FR">
                    <a:noFill/>
                  </a:rPr>
                  <a:t> </a:t>
                </a:r>
              </a:p>
            </p:txBody>
          </p:sp>
        </mc:Fallback>
      </mc:AlternateContent>
    </p:spTree>
    <p:extLst>
      <p:ext uri="{BB962C8B-B14F-4D97-AF65-F5344CB8AC3E}">
        <p14:creationId xmlns:p14="http://schemas.microsoft.com/office/powerpoint/2010/main" val="2234389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603742767"/>
              </p:ext>
            </p:extLst>
          </p:nvPr>
        </p:nvGraphicFramePr>
        <p:xfrm>
          <a:off x="4644009" y="1844824"/>
          <a:ext cx="4499992"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p:graphicFrame>
        <p:nvGraphicFramePr>
          <p:cNvPr id="7" name="Graphique 6"/>
          <p:cNvGraphicFramePr>
            <a:graphicFrameLocks/>
          </p:cNvGraphicFramePr>
          <p:nvPr>
            <p:extLst>
              <p:ext uri="{D42A27DB-BD31-4B8C-83A1-F6EECF244321}">
                <p14:modId xmlns:p14="http://schemas.microsoft.com/office/powerpoint/2010/main" val="1905936066"/>
              </p:ext>
            </p:extLst>
          </p:nvPr>
        </p:nvGraphicFramePr>
        <p:xfrm>
          <a:off x="0" y="1844824"/>
          <a:ext cx="4627804" cy="35283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2362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mc:AlternateContent xmlns:mc="http://schemas.openxmlformats.org/markup-compatibility/2006" xmlns:a14="http://schemas.microsoft.com/office/drawing/2010/main">
        <mc:Choice Requires="a14">
          <p:sp>
            <p:nvSpPr>
              <p:cNvPr id="3" name="ZoneTexte 2"/>
              <p:cNvSpPr txBox="1"/>
              <p:nvPr/>
            </p:nvSpPr>
            <p:spPr>
              <a:xfrm>
                <a:off x="582666" y="1331640"/>
                <a:ext cx="7920880" cy="5022272"/>
              </a:xfrm>
              <a:prstGeom prst="rect">
                <a:avLst/>
              </a:prstGeom>
            </p:spPr>
            <p:txBody>
              <a:bodyPr wrap="squar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La quantité d’U238 augmente au cours du temps  car il est produit par décroissance radioactive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du Pu242. En effet le Pu242 est un émetteur alpha donc il va spontanément émettre un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noyau d’hélium selon la réaction:</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a:t>
                </a: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oMath>
                </a14:m>
                <a:r>
                  <a:rPr lang="fr-FR" sz="1600" dirty="0" smtClean="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smtClean="0">
                        <a:solidFill>
                          <a:srgbClr val="737C82"/>
                        </a:solidFill>
                        <a:latin typeface="Cambria Math"/>
                        <a:ea typeface="Cambria Math"/>
                        <a:cs typeface="Calibri" panose="020F0502020204030204" pitchFamily="34" charset="0"/>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smtClean="0">
                            <a:latin typeface="Cambria Math"/>
                          </a:rPr>
                        </m:ctrlPr>
                      </m:sPrePr>
                      <m:sub>
                        <m:r>
                          <a:rPr lang="fr-FR" sz="1600" i="1">
                            <a:latin typeface="Cambria Math"/>
                          </a:rPr>
                          <m:t>9</m:t>
                        </m:r>
                        <m:r>
                          <a:rPr lang="fr-FR" sz="1600" b="0" i="1" smtClean="0">
                            <a:latin typeface="Cambria Math"/>
                          </a:rPr>
                          <m:t>2</m:t>
                        </m:r>
                      </m:sub>
                      <m:sup>
                        <m:r>
                          <a:rPr lang="fr-FR" sz="1600" i="1">
                            <a:latin typeface="Cambria Math"/>
                          </a:rPr>
                          <m:t>2</m:t>
                        </m:r>
                        <m:r>
                          <a:rPr lang="fr-FR" sz="1600" b="0" i="1" smtClean="0">
                            <a:latin typeface="Cambria Math"/>
                          </a:rPr>
                          <m:t>38</m:t>
                        </m:r>
                      </m:sup>
                      <m:e>
                        <m:r>
                          <a:rPr lang="fr-FR" sz="1600" b="0" i="1" smtClean="0">
                            <a:latin typeface="Cambria Math"/>
                          </a:rPr>
                          <m:t>𝑈</m:t>
                        </m:r>
                      </m:e>
                    </m:sPre>
                    <m:r>
                      <a:rPr lang="fr-FR" sz="1600" b="0" i="1" smtClean="0">
                        <a:latin typeface="Cambria Math"/>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smtClean="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b="0" i="1" smtClean="0">
                            <a:latin typeface="Cambria Math"/>
                          </a:rPr>
                          <m:t>2</m:t>
                        </m:r>
                      </m:sub>
                      <m:sup>
                        <m:r>
                          <a:rPr lang="fr-FR" sz="1600" i="1">
                            <a:latin typeface="Cambria Math"/>
                          </a:rPr>
                          <m:t>4</m:t>
                        </m:r>
                      </m:sup>
                      <m:e>
                        <m:r>
                          <a:rPr lang="fr-FR" sz="1600" b="0" i="1" smtClean="0">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Cependant, il se transforme également en Th234 par décroissance naturelle en émettant une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particule alpha selon la réaction:</a:t>
                </a:r>
              </a:p>
              <a:p>
                <a:pPr marL="271463" marR="0" indent="-271463" defTabSz="457200" rtl="0" eaLnBrk="1" fontAlgn="auto" latinLnBrk="0" hangingPunct="1">
                  <a:lnSpc>
                    <a:spcPct val="120000"/>
                  </a:lnSpc>
                  <a:spcBef>
                    <a:spcPct val="20000"/>
                  </a:spcBef>
                  <a:spcAft>
                    <a:spcPts val="0"/>
                  </a:spcAft>
                  <a:buClrTx/>
                  <a:buSzTx/>
                  <a:tabLs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m:t>
                        </m:r>
                        <m:r>
                          <a:rPr lang="fr-FR" sz="1600" b="0" i="1" smtClean="0">
                            <a:latin typeface="Cambria Math"/>
                          </a:rPr>
                          <m:t>38</m:t>
                        </m:r>
                      </m:sup>
                      <m:e>
                        <m:r>
                          <a:rPr lang="fr-FR" sz="1600" b="0" i="1" smtClean="0">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0</m:t>
                        </m:r>
                      </m:sub>
                      <m:sup>
                        <m:r>
                          <a:rPr lang="fr-FR" sz="1600" i="1">
                            <a:latin typeface="Cambria Math"/>
                          </a:rPr>
                          <m:t>23</m:t>
                        </m:r>
                        <m:r>
                          <a:rPr lang="fr-FR" sz="1600" b="0" i="1" smtClean="0">
                            <a:latin typeface="Cambria Math"/>
                          </a:rPr>
                          <m:t>4</m:t>
                        </m:r>
                      </m:sup>
                      <m:e>
                        <m:r>
                          <a:rPr lang="fr-FR" sz="1600" b="0" i="1" smtClean="0">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Néanmoins, sa période de demi-vie de l’U238 est nettement supérieure à celle du Pu242 (facteur 1000).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C’est pourquoi il y a davantage création de l’U238 que de disparition.</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Le Pu242 est uniquement soumis à sa décroissance naturelle. Sa demi-vie est très longue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(300 000 ans), il disparaitra lentement en U238.</a:t>
                </a:r>
              </a:p>
            </p:txBody>
          </p:sp>
        </mc:Choice>
        <mc:Fallback xmlns="">
          <p:sp>
            <p:nvSpPr>
              <p:cNvPr id="3" name="ZoneTexte 2"/>
              <p:cNvSpPr txBox="1">
                <a:spLocks noRot="1" noChangeAspect="1" noMove="1" noResize="1" noEditPoints="1" noAdjustHandles="1" noChangeArrowheads="1" noChangeShapeType="1" noTextEdit="1"/>
              </p:cNvSpPr>
              <p:nvPr/>
            </p:nvSpPr>
            <p:spPr>
              <a:xfrm>
                <a:off x="582666" y="1331640"/>
                <a:ext cx="7920880" cy="5022272"/>
              </a:xfrm>
              <a:prstGeom prst="rect">
                <a:avLst/>
              </a:prstGeom>
              <a:blipFill rotWithShape="1">
                <a:blip r:embed="rId2"/>
                <a:stretch>
                  <a:fillRect l="-231"/>
                </a:stretch>
              </a:blipFill>
            </p:spPr>
            <p:txBody>
              <a:bodyPr/>
              <a:lstStyle/>
              <a:p>
                <a:r>
                  <a:rPr lang="fr-FR">
                    <a:noFill/>
                  </a:rPr>
                  <a:t> </a:t>
                </a:r>
              </a:p>
            </p:txBody>
          </p:sp>
        </mc:Fallback>
      </mc:AlternateContent>
    </p:spTree>
    <p:extLst>
      <p:ext uri="{BB962C8B-B14F-4D97-AF65-F5344CB8AC3E}">
        <p14:creationId xmlns:p14="http://schemas.microsoft.com/office/powerpoint/2010/main" val="2960524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a:graphicFrameLocks/>
          </p:cNvGraphicFramePr>
          <p:nvPr>
            <p:extLst>
              <p:ext uri="{D42A27DB-BD31-4B8C-83A1-F6EECF244321}">
                <p14:modId xmlns:p14="http://schemas.microsoft.com/office/powerpoint/2010/main" val="1115722882"/>
              </p:ext>
            </p:extLst>
          </p:nvPr>
        </p:nvGraphicFramePr>
        <p:xfrm>
          <a:off x="3737290" y="1628800"/>
          <a:ext cx="5380633" cy="3402782"/>
        </p:xfrm>
        <a:graphic>
          <a:graphicData uri="http://schemas.openxmlformats.org/drawingml/2006/chart">
            <c:chart xmlns:c="http://schemas.openxmlformats.org/drawingml/2006/chart" xmlns:r="http://schemas.openxmlformats.org/officeDocument/2006/relationships" r:id="rId3"/>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ZoneTexte 1"/>
              <p:cNvSpPr txBox="1"/>
              <p:nvPr/>
            </p:nvSpPr>
            <p:spPr>
              <a:xfrm>
                <a:off x="147468" y="1331640"/>
                <a:ext cx="6719404" cy="4984826"/>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La quantité d’Am241 augmente au cours</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u temps car il est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produit par la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lang="fr-FR" sz="1400" baseline="0" dirty="0" smtClean="0">
                    <a:solidFill>
                      <a:srgbClr val="737C82"/>
                    </a:solidFill>
                    <a:latin typeface="Calibri" panose="020F0502020204030204" pitchFamily="34" charset="0"/>
                    <a:cs typeface="Calibri" panose="020F0502020204030204" pitchFamily="34" charset="0"/>
                  </a:rPr>
                  <a:t>écroissance</a:t>
                </a:r>
                <a:r>
                  <a:rPr lang="fr-FR" sz="1400" dirty="0" smtClean="0">
                    <a:solidFill>
                      <a:srgbClr val="737C82"/>
                    </a:solidFill>
                    <a:latin typeface="Calibri" panose="020F0502020204030204" pitchFamily="34" charset="0"/>
                    <a:cs typeface="Calibri" panose="020F0502020204030204" pitchFamily="34" charset="0"/>
                  </a:rPr>
                  <a:t> naturelle du Pu241 qui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kumimoji="0" lang="fr-FR" sz="1400" b="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écroit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en émettant une particule beta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s</a:t>
                </a:r>
                <a:r>
                  <a:rPr lang="fr-FR" sz="1400" noProof="0" dirty="0" err="1" smtClean="0">
                    <a:solidFill>
                      <a:srgbClr val="737C82"/>
                    </a:solidFill>
                    <a:latin typeface="Calibri" panose="020F0502020204030204" pitchFamily="34" charset="0"/>
                    <a:cs typeface="Calibri" panose="020F0502020204030204" pitchFamily="34" charset="0"/>
                  </a:rPr>
                  <a:t>elon</a:t>
                </a:r>
                <a:r>
                  <a:rPr lang="fr-FR" sz="1400" noProof="0" dirty="0" smtClean="0">
                    <a:solidFill>
                      <a:srgbClr val="737C82"/>
                    </a:solidFill>
                    <a:latin typeface="Calibri" panose="020F0502020204030204" pitchFamily="34" charset="0"/>
                    <a:cs typeface="Calibri" panose="020F0502020204030204" pitchFamily="34" charset="0"/>
                  </a:rPr>
                  <a:t> la réaction:</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95</m:t>
                        </m:r>
                      </m:sub>
                      <m:sup>
                        <m:r>
                          <a:rPr lang="fr-FR" sz="1600" i="1">
                            <a:latin typeface="Cambria Math"/>
                          </a:rPr>
                          <m:t>241</m:t>
                        </m:r>
                      </m:sup>
                      <m:e>
                        <m:r>
                          <a:rPr lang="fr-FR" sz="1600" i="1">
                            <a:latin typeface="Cambria Math"/>
                          </a:rPr>
                          <m:t>𝐴𝑚</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a14:m>
                <a:endParaRPr lang="fr-FR" sz="1400" dirty="0">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Cependant, l’Am</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241 décroit en Np237 en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émettant une </a:t>
                </a:r>
                <a:r>
                  <a:rPr lang="fr-FR" sz="1400" noProof="0" dirty="0">
                    <a:solidFill>
                      <a:srgbClr val="737C82"/>
                    </a:solidFill>
                    <a:latin typeface="Calibri" panose="020F0502020204030204" pitchFamily="34" charset="0"/>
                    <a:cs typeface="Calibri" panose="020F0502020204030204" pitchFamily="34" charset="0"/>
                  </a:rPr>
                  <a:t>p</a:t>
                </a:r>
                <a:r>
                  <a:rPr lang="fr-FR" sz="1400" baseline="0" dirty="0" smtClean="0">
                    <a:solidFill>
                      <a:srgbClr val="737C82"/>
                    </a:solidFill>
                    <a:latin typeface="Calibri" panose="020F0502020204030204" pitchFamily="34" charset="0"/>
                    <a:cs typeface="Calibri" panose="020F0502020204030204" pitchFamily="34" charset="0"/>
                  </a:rPr>
                  <a:t>articule</a:t>
                </a:r>
                <a:r>
                  <a:rPr lang="fr-FR" sz="1400" dirty="0" smtClean="0">
                    <a:solidFill>
                      <a:srgbClr val="737C82"/>
                    </a:solidFill>
                    <a:latin typeface="Calibri" panose="020F0502020204030204" pitchFamily="34" charset="0"/>
                    <a:cs typeface="Calibri" panose="020F0502020204030204" pitchFamily="34" charset="0"/>
                  </a:rPr>
                  <a:t> d’alpha selon la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réaction:</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smtClean="0">
                            <a:latin typeface="Cambria Math"/>
                          </a:rPr>
                        </m:ctrlPr>
                      </m:sPrePr>
                      <m:sub>
                        <m:r>
                          <a:rPr lang="fr-FR" sz="1600" i="1">
                            <a:latin typeface="Cambria Math"/>
                          </a:rPr>
                          <m:t>9</m:t>
                        </m:r>
                        <m:r>
                          <a:rPr lang="fr-FR" sz="1600" b="0" i="1" smtClean="0">
                            <a:latin typeface="Cambria Math"/>
                          </a:rPr>
                          <m:t>5</m:t>
                        </m:r>
                      </m:sub>
                      <m:sup>
                        <m:r>
                          <a:rPr lang="fr-FR" sz="1600" i="1">
                            <a:latin typeface="Cambria Math"/>
                          </a:rPr>
                          <m:t>24</m:t>
                        </m:r>
                        <m:r>
                          <a:rPr lang="fr-FR" sz="1600" b="0" i="1" smtClean="0">
                            <a:latin typeface="Cambria Math"/>
                          </a:rPr>
                          <m:t>1</m:t>
                        </m:r>
                      </m:sup>
                      <m:e>
                        <m:r>
                          <a:rPr lang="fr-FR" sz="1600" b="0" i="1" smtClean="0">
                            <a:latin typeface="Cambria Math"/>
                          </a:rPr>
                          <m:t>𝐴𝑚</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23</m:t>
                        </m:r>
                        <m:r>
                          <a:rPr lang="fr-FR" sz="1600" b="0" i="1" smtClean="0">
                            <a:latin typeface="Cambria Math"/>
                          </a:rPr>
                          <m:t>7</m:t>
                        </m:r>
                      </m:sup>
                      <m:e>
                        <m:r>
                          <a:rPr lang="fr-FR" sz="1600" b="0" i="1" smtClean="0">
                            <a:latin typeface="Cambria Math"/>
                          </a:rPr>
                          <m:t>𝑁𝑝</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Comme la demi-vie du Pu241 est très courte comparativement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à l’Am241, il y a davantage</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c</a:t>
                </a:r>
                <a:r>
                  <a:rPr lang="fr-FR" sz="1400" baseline="0" dirty="0" smtClean="0">
                    <a:solidFill>
                      <a:srgbClr val="737C82"/>
                    </a:solidFill>
                    <a:latin typeface="Calibri" panose="020F0502020204030204" pitchFamily="34" charset="0"/>
                    <a:cs typeface="Calibri" panose="020F0502020204030204" pitchFamily="34" charset="0"/>
                  </a:rPr>
                  <a:t>réation d’Am241 que de disparition.</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147468" y="1331640"/>
                <a:ext cx="6719404" cy="4984826"/>
              </a:xfrm>
              <a:prstGeom prst="rect">
                <a:avLst/>
              </a:prstGeom>
              <a:blipFill rotWithShape="1">
                <a:blip r:embed="rId4"/>
                <a:stretch>
                  <a:fillRect l="-181"/>
                </a:stretch>
              </a:blipFill>
            </p:spPr>
            <p:txBody>
              <a:bodyPr/>
              <a:lstStyle/>
              <a:p>
                <a:r>
                  <a:rPr lang="fr-FR">
                    <a:noFill/>
                  </a:rPr>
                  <a:t> </a:t>
                </a:r>
              </a:p>
            </p:txBody>
          </p:sp>
        </mc:Fallback>
      </mc:AlternateContent>
    </p:spTree>
    <p:extLst>
      <p:ext uri="{BB962C8B-B14F-4D97-AF65-F5344CB8AC3E}">
        <p14:creationId xmlns:p14="http://schemas.microsoft.com/office/powerpoint/2010/main" val="1174297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45491"/>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Les isotopes du vecteur Pu</a:t>
            </a:r>
          </a:p>
        </p:txBody>
      </p:sp>
      <p:sp>
        <p:nvSpPr>
          <p:cNvPr id="3" name="Espace réservé du texte 2"/>
          <p:cNvSpPr>
            <a:spLocks noGrp="1"/>
          </p:cNvSpPr>
          <p:nvPr>
            <p:ph type="body"/>
          </p:nvPr>
        </p:nvSpPr>
        <p:spPr>
          <a:xfrm>
            <a:off x="251520" y="1268760"/>
            <a:ext cx="8568952" cy="1368152"/>
          </a:xfrm>
        </p:spPr>
        <p:txBody>
          <a:bodyPr/>
          <a:lstStyle/>
          <a:p>
            <a:r>
              <a:rPr lang="fr-FR" sz="1600" dirty="0">
                <a:latin typeface="Calibri" panose="020F0502020204030204" pitchFamily="34" charset="0"/>
                <a:cs typeface="Calibri" panose="020F0502020204030204" pitchFamily="34" charset="0"/>
              </a:rPr>
              <a:t>On appelle vecteur Pu le vecteur représentatif des différents isotopes du Plutonium en cœur allant </a:t>
            </a:r>
            <a:endParaRPr lang="fr-FR" sz="1600" dirty="0" smtClean="0">
              <a:latin typeface="Calibri" panose="020F0502020204030204" pitchFamily="34" charset="0"/>
              <a:cs typeface="Calibri" panose="020F0502020204030204" pitchFamily="34" charset="0"/>
            </a:endParaRPr>
          </a:p>
          <a:p>
            <a:r>
              <a:rPr lang="fr-FR" sz="1600" dirty="0" smtClean="0">
                <a:latin typeface="Calibri" panose="020F0502020204030204" pitchFamily="34" charset="0"/>
                <a:cs typeface="Calibri" panose="020F0502020204030204" pitchFamily="34" charset="0"/>
              </a:rPr>
              <a:t>de </a:t>
            </a:r>
            <a:r>
              <a:rPr lang="fr-FR" sz="1600" dirty="0">
                <a:latin typeface="Calibri" panose="020F0502020204030204" pitchFamily="34" charset="0"/>
                <a:cs typeface="Calibri" panose="020F0502020204030204" pitchFamily="34" charset="0"/>
              </a:rPr>
              <a:t>Pu238 à Pu242 incluant également </a:t>
            </a:r>
            <a:r>
              <a:rPr lang="fr-FR" sz="1600" dirty="0" smtClean="0">
                <a:latin typeface="Calibri" panose="020F0502020204030204" pitchFamily="34" charset="0"/>
                <a:cs typeface="Calibri" panose="020F0502020204030204" pitchFamily="34" charset="0"/>
              </a:rPr>
              <a:t>l’Am241 car </a:t>
            </a:r>
            <a:r>
              <a:rPr lang="fr-FR" sz="1600" dirty="0">
                <a:latin typeface="Calibri" panose="020F0502020204030204" pitchFamily="34" charset="0"/>
                <a:cs typeface="Calibri" panose="020F0502020204030204" pitchFamily="34" charset="0"/>
              </a:rPr>
              <a:t>il est issu du Pu241 par décroissance naturelle 𝛽- </a:t>
            </a:r>
            <a:endParaRPr lang="fr-FR" sz="1600" dirty="0" smtClean="0">
              <a:latin typeface="Calibri" panose="020F0502020204030204" pitchFamily="34" charset="0"/>
              <a:cs typeface="Calibri" panose="020F0502020204030204" pitchFamily="34" charset="0"/>
            </a:endParaRPr>
          </a:p>
          <a:p>
            <a:r>
              <a:rPr lang="fr-FR" sz="1600" dirty="0" smtClean="0">
                <a:latin typeface="Calibri" panose="020F0502020204030204" pitchFamily="34" charset="0"/>
                <a:cs typeface="Calibri" panose="020F0502020204030204" pitchFamily="34" charset="0"/>
              </a:rPr>
              <a:t>ce </a:t>
            </a:r>
            <a:r>
              <a:rPr lang="fr-FR" sz="1600" dirty="0">
                <a:latin typeface="Calibri" panose="020F0502020204030204" pitchFamily="34" charset="0"/>
                <a:cs typeface="Calibri" panose="020F0502020204030204" pitchFamily="34" charset="0"/>
              </a:rPr>
              <a:t>qui le rend indissociable au vecteur </a:t>
            </a:r>
            <a:r>
              <a:rPr lang="fr-FR" sz="1600" dirty="0" smtClean="0">
                <a:latin typeface="Calibri" panose="020F0502020204030204" pitchFamily="34" charset="0"/>
                <a:cs typeface="Calibri" panose="020F0502020204030204" pitchFamily="34" charset="0"/>
              </a:rPr>
              <a:t>Pu. </a:t>
            </a:r>
          </a:p>
          <a:p>
            <a:r>
              <a:rPr lang="fr-FR" sz="1600" dirty="0" smtClean="0">
                <a:latin typeface="Calibri" panose="020F0502020204030204" pitchFamily="34" charset="0"/>
                <a:cs typeface="Calibri" panose="020F0502020204030204" pitchFamily="34" charset="0"/>
              </a:rPr>
              <a:t>Dans l’exemple présenté, le vecteur Pu utilisé est celui de Superphénix. </a:t>
            </a:r>
          </a:p>
          <a:p>
            <a:r>
              <a:rPr lang="fr-FR" sz="1600" dirty="0" smtClean="0">
                <a:latin typeface="Calibri" panose="020F0502020204030204" pitchFamily="34" charset="0"/>
                <a:cs typeface="Calibri" panose="020F0502020204030204" pitchFamily="34" charset="0"/>
              </a:rPr>
              <a:t>Il est constitué d’environ 15% de plutonium et 85% d’uranium naturel:</a:t>
            </a:r>
          </a:p>
        </p:txBody>
      </p:sp>
      <p:graphicFrame>
        <p:nvGraphicFramePr>
          <p:cNvPr id="4" name="Tableau 3"/>
          <p:cNvGraphicFramePr>
            <a:graphicFrameLocks noGrp="1"/>
          </p:cNvGraphicFramePr>
          <p:nvPr>
            <p:extLst>
              <p:ext uri="{D42A27DB-BD31-4B8C-83A1-F6EECF244321}">
                <p14:modId xmlns:p14="http://schemas.microsoft.com/office/powerpoint/2010/main" val="3807598000"/>
              </p:ext>
            </p:extLst>
          </p:nvPr>
        </p:nvGraphicFramePr>
        <p:xfrm>
          <a:off x="1547664" y="2924944"/>
          <a:ext cx="5184576" cy="2448272"/>
        </p:xfrm>
        <a:graphic>
          <a:graphicData uri="http://schemas.openxmlformats.org/drawingml/2006/table">
            <a:tbl>
              <a:tblPr/>
              <a:tblGrid>
                <a:gridCol w="3613954"/>
                <a:gridCol w="1570622"/>
              </a:tblGrid>
              <a:tr h="344040">
                <a:tc>
                  <a:txBody>
                    <a:bodyPr/>
                    <a:lstStyle/>
                    <a:p>
                      <a:pPr algn="ctr" fontAlgn="b"/>
                      <a:r>
                        <a:rPr lang="fr-FR" sz="1400" b="1" i="0" u="none" strike="noStrike" dirty="0" smtClean="0">
                          <a:solidFill>
                            <a:srgbClr val="000000"/>
                          </a:solidFill>
                          <a:effectLst/>
                          <a:latin typeface="Liberation Sans"/>
                        </a:rPr>
                        <a:t>Isotopes</a:t>
                      </a:r>
                      <a:endParaRPr lang="fr-FR" sz="1400" b="1" i="0" u="none" strike="noStrike" dirty="0">
                        <a:solidFill>
                          <a:srgbClr val="000000"/>
                        </a:solidFill>
                        <a:effectLst/>
                        <a:latin typeface="Liberation San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1" i="0" u="none" strike="noStrike" dirty="0" smtClean="0">
                          <a:solidFill>
                            <a:srgbClr val="000000"/>
                          </a:solidFill>
                          <a:effectLst/>
                          <a:latin typeface="Liberation Sans"/>
                        </a:rPr>
                        <a:t>%</a:t>
                      </a:r>
                      <a:r>
                        <a:rPr lang="fr-FR" sz="1400" b="1" i="0" u="none" strike="noStrike" dirty="0" err="1" smtClean="0">
                          <a:solidFill>
                            <a:srgbClr val="000000"/>
                          </a:solidFill>
                          <a:effectLst/>
                          <a:latin typeface="Liberation Sans"/>
                        </a:rPr>
                        <a:t>wt</a:t>
                      </a:r>
                      <a:endParaRPr lang="fr-FR" sz="1400" b="1" i="0" u="none" strike="noStrike" dirty="0" smtClean="0">
                        <a:solidFill>
                          <a:srgbClr val="000000"/>
                        </a:solidFill>
                        <a:effectLst/>
                        <a:latin typeface="Liberation San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69,08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23,04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Am241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U235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U238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99,48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2198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t>
            </a:r>
            <a:r>
              <a:rPr lang="fr-FR" sz="2800" dirty="0" smtClean="0">
                <a:latin typeface="Calibri" panose="020F0502020204030204" pitchFamily="34" charset="0"/>
                <a:cs typeface="Calibri" panose="020F0502020204030204" pitchFamily="34" charset="0"/>
              </a:rPr>
              <a:t>sans flux</a:t>
            </a:r>
            <a:endParaRPr lang="fr-FR" sz="2800" dirty="0">
              <a:latin typeface="Calibri" panose="020F0502020204030204" pitchFamily="34" charset="0"/>
              <a:cs typeface="Calibri" panose="020F0502020204030204" pitchFamily="34" charset="0"/>
            </a:endParaRPr>
          </a:p>
        </p:txBody>
      </p:sp>
      <p:graphicFrame>
        <p:nvGraphicFramePr>
          <p:cNvPr id="5" name="Graphique 4"/>
          <p:cNvGraphicFramePr>
            <a:graphicFrameLocks noGrp="1"/>
          </p:cNvGraphicFramePr>
          <p:nvPr>
            <p:extLst>
              <p:ext uri="{D42A27DB-BD31-4B8C-83A1-F6EECF244321}">
                <p14:modId xmlns:p14="http://schemas.microsoft.com/office/powerpoint/2010/main" val="2427086263"/>
              </p:ext>
            </p:extLst>
          </p:nvPr>
        </p:nvGraphicFramePr>
        <p:xfrm>
          <a:off x="2501577" y="1557908"/>
          <a:ext cx="6642423" cy="4127971"/>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p:cNvSpPr txBox="1"/>
          <p:nvPr/>
        </p:nvSpPr>
        <p:spPr>
          <a:xfrm>
            <a:off x="38932" y="2604949"/>
            <a:ext cx="2513445" cy="1557349"/>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En sommant toutes les courbes,</a:t>
            </a:r>
          </a:p>
          <a:p>
            <a:pPr marL="271463" marR="0" indent="-271463" defTabSz="457200" rtl="0" eaLnBrk="1" fontAlgn="auto" latinLnBrk="0" hangingPunct="1">
              <a:lnSpc>
                <a:spcPct val="120000"/>
              </a:lnSpc>
              <a:spcBef>
                <a:spcPct val="20000"/>
              </a:spcBef>
              <a:spcAft>
                <a:spcPts val="0"/>
              </a:spcAft>
              <a:buClrTx/>
              <a:buSzTx/>
              <a:tabLst/>
            </a:pPr>
            <a:r>
              <a:rPr lang="fr-FR" sz="1400" noProof="0" dirty="0" smtClean="0">
                <a:solidFill>
                  <a:srgbClr val="737C82"/>
                </a:solidFill>
                <a:latin typeface="Calibri" panose="020F0502020204030204" pitchFamily="34" charset="0"/>
                <a:cs typeface="Calibri" panose="020F0502020204030204" pitchFamily="34" charset="0"/>
              </a:rPr>
              <a:t>une légère baisse </a:t>
            </a:r>
            <a:r>
              <a:rPr lang="fr-FR" sz="1400" dirty="0" smtClean="0">
                <a:solidFill>
                  <a:srgbClr val="737C82"/>
                </a:solidFill>
                <a:latin typeface="Calibri" panose="020F0502020204030204" pitchFamily="34" charset="0"/>
                <a:cs typeface="Calibri" panose="020F0502020204030204" pitchFamily="34" charset="0"/>
              </a:rPr>
              <a:t>d</a:t>
            </a: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e</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la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quantité du vecteur Pu est</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o</a:t>
            </a:r>
            <a:r>
              <a:rPr lang="fr-FR" sz="1400" dirty="0" smtClean="0">
                <a:solidFill>
                  <a:srgbClr val="737C82"/>
                </a:solidFill>
                <a:latin typeface="Calibri" panose="020F0502020204030204" pitchFamily="34" charset="0"/>
                <a:cs typeface="Calibri" panose="020F0502020204030204" pitchFamily="34" charset="0"/>
              </a:rPr>
              <a:t>bservée a</a:t>
            </a:r>
            <a:r>
              <a:rPr lang="fr-FR" sz="1400" noProof="0" dirty="0" smtClean="0">
                <a:solidFill>
                  <a:srgbClr val="737C82"/>
                </a:solidFill>
                <a:latin typeface="Calibri" panose="020F0502020204030204" pitchFamily="34" charset="0"/>
                <a:cs typeface="Calibri" panose="020F0502020204030204" pitchFamily="34" charset="0"/>
              </a:rPr>
              <a:t>u cours des 30 ans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de</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refroidissement.</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180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464682907"/>
              </p:ext>
            </p:extLst>
          </p:nvPr>
        </p:nvGraphicFramePr>
        <p:xfrm>
          <a:off x="1021159" y="1560393"/>
          <a:ext cx="6984776" cy="4092877"/>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6498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ZoneTexte 1"/>
              <p:cNvSpPr txBox="1"/>
              <p:nvPr/>
            </p:nvSpPr>
            <p:spPr>
              <a:xfrm>
                <a:off x="465709" y="1331640"/>
                <a:ext cx="8352928" cy="5427833"/>
              </a:xfrm>
              <a:prstGeom prst="rect">
                <a:avLst/>
              </a:prstGeom>
            </p:spPr>
            <p:txBody>
              <a:bodyPr wrap="square" rtlCol="0">
                <a:spAutoFit/>
              </a:bodyPr>
              <a:lstStyle/>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Soumis à un flux de neutrons rapides, l’U235 va diminuer au cours du temps. En effet, ayant une grande section</a:t>
                </a: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Efficace de fission et une section efficace de capture non négligeable,</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l’U235 va avoir tendance à absorber un</a:t>
                </a:r>
              </a:p>
              <a:p>
                <a:pPr marL="271463" indent="-271463" fontAlgn="auto">
                  <a:lnSpc>
                    <a:spcPct val="120000"/>
                  </a:lnSpc>
                  <a:spcBef>
                    <a:spcPct val="20000"/>
                  </a:spcBef>
                  <a:spcAft>
                    <a:spcPts val="0"/>
                  </a:spcAft>
                </a:pPr>
                <a:r>
                  <a:rPr lang="fr-FR" sz="1400" baseline="0" dirty="0" smtClean="0">
                    <a:solidFill>
                      <a:srgbClr val="737C82"/>
                    </a:solidFill>
                    <a:latin typeface="Calibri" panose="020F0502020204030204" pitchFamily="34" charset="0"/>
                    <a:cs typeface="Calibri" panose="020F0502020204030204" pitchFamily="34" charset="0"/>
                  </a:rPr>
                  <a:t>Neutron pour engendrer soit une</a:t>
                </a:r>
                <a:r>
                  <a:rPr lang="fr-FR" sz="1400" dirty="0" smtClean="0">
                    <a:solidFill>
                      <a:srgbClr val="737C82"/>
                    </a:solidFill>
                    <a:latin typeface="Calibri" panose="020F0502020204030204" pitchFamily="34" charset="0"/>
                    <a:cs typeface="Calibri" panose="020F0502020204030204" pitchFamily="34" charset="0"/>
                  </a:rPr>
                  <a:t> réaction de fission ou de capture selon les réaction respectives:</a:t>
                </a:r>
              </a:p>
              <a:p>
                <a:pPr marL="271463" indent="-271463" fontAlgn="auto">
                  <a:lnSpc>
                    <a:spcPct val="120000"/>
                  </a:lnSpc>
                  <a:spcBef>
                    <a:spcPct val="20000"/>
                  </a:spcBef>
                  <a:spcAft>
                    <a:spcPts val="0"/>
                  </a:spcAf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23</m:t>
                        </m:r>
                        <m:r>
                          <a:rPr lang="fr-FR" sz="1600" b="0" i="1" smtClean="0">
                            <a:latin typeface="Cambria Math"/>
                          </a:rPr>
                          <m:t>5</m:t>
                        </m:r>
                      </m:sup>
                      <m:e>
                        <m:r>
                          <a:rPr lang="fr-FR" sz="1600" b="0" i="1" smtClean="0">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b="0" i="0" smtClean="0">
                        <a:latin typeface="Cambria Math"/>
                      </a:rPr>
                      <m:t>X</m:t>
                    </m:r>
                    <m:r>
                      <a:rPr lang="fr-FR" sz="1600" b="0" i="0" smtClean="0">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6</m:t>
                        </m:r>
                      </m:sup>
                      <m:e>
                        <m:r>
                          <a:rPr lang="fr-FR" sz="1600" i="1">
                            <a:latin typeface="Cambria Math"/>
                          </a:rPr>
                          <m:t>𝑈</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De plus, l’U235 disparaît également par décroissance naturelle en émettant une particule alpha selon la réaction:</a:t>
                </a: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90</m:t>
                        </m:r>
                      </m:sub>
                      <m:sup>
                        <m:r>
                          <a:rPr lang="fr-FR" sz="1600" i="1">
                            <a:latin typeface="Cambria Math"/>
                          </a:rPr>
                          <m:t>231</m:t>
                        </m:r>
                      </m:sup>
                      <m:e>
                        <m:r>
                          <a:rPr lang="fr-FR" sz="1600" i="1">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Cependant, la désintégration naturelle du Pu239 par émission d’une particule alpha engendre la formation</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De l’U235, qui reste toutefois faible par rapport à l’exposition d’un flux neutronique, selon la 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465709" y="1331640"/>
                <a:ext cx="8352928" cy="5427833"/>
              </a:xfrm>
              <a:prstGeom prst="rect">
                <a:avLst/>
              </a:prstGeom>
              <a:blipFill rotWithShape="1">
                <a:blip r:embed="rId2"/>
                <a:stretch>
                  <a:fillRect l="-146" r="-146"/>
                </a:stretch>
              </a:blipFill>
            </p:spPr>
            <p:txBody>
              <a:bodyPr/>
              <a:lstStyle/>
              <a:p>
                <a:r>
                  <a:rPr lang="fr-FR">
                    <a:noFill/>
                  </a:rPr>
                  <a:t> </a:t>
                </a:r>
              </a:p>
            </p:txBody>
          </p:sp>
        </mc:Fallback>
      </mc:AlternateContent>
    </p:spTree>
    <p:extLst>
      <p:ext uri="{BB962C8B-B14F-4D97-AF65-F5344CB8AC3E}">
        <p14:creationId xmlns:p14="http://schemas.microsoft.com/office/powerpoint/2010/main" val="1110169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1071794136"/>
              </p:ext>
            </p:extLst>
          </p:nvPr>
        </p:nvGraphicFramePr>
        <p:xfrm>
          <a:off x="683568" y="1311424"/>
          <a:ext cx="7128792" cy="427781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64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
        <p:nvSpPr>
          <p:cNvPr id="3" name="ZoneTexte 2"/>
          <p:cNvSpPr txBox="1"/>
          <p:nvPr/>
        </p:nvSpPr>
        <p:spPr>
          <a:xfrm>
            <a:off x="539552" y="1700808"/>
            <a:ext cx="184731" cy="424732"/>
          </a:xfrm>
          <a:prstGeom prst="rect">
            <a:avLst/>
          </a:prstGeom>
        </p:spPr>
        <p:txBody>
          <a:bodyPr wrap="none" rtlCol="0">
            <a:spAutoFit/>
          </a:bodyPr>
          <a:lstStyle/>
          <a:p>
            <a:pPr marL="271463" marR="0" indent="-271463" algn="r" defTabSz="457200" rtl="0" eaLnBrk="1" fontAlgn="auto" latinLnBrk="0" hangingPunct="1">
              <a:lnSpc>
                <a:spcPct val="120000"/>
              </a:lnSpc>
              <a:spcBef>
                <a:spcPct val="20000"/>
              </a:spcBef>
              <a:spcAft>
                <a:spcPts val="0"/>
              </a:spcAft>
              <a:buClrTx/>
              <a:buSzTx/>
              <a:tabLst/>
            </a:pPr>
            <a:endParaRPr kumimoji="0" lang="fr-FR"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261864" y="1196752"/>
                <a:ext cx="8630616" cy="6128216"/>
              </a:xfrm>
              <a:prstGeom prst="rect">
                <a:avLst/>
              </a:prstGeom>
            </p:spPr>
            <p:txBody>
              <a:bodyPr wrap="square">
                <a:spAutoFit/>
              </a:bodyPr>
              <a:lstStyle/>
              <a:p>
                <a:r>
                  <a:rPr lang="fr-FR" sz="1400" dirty="0" smtClean="0">
                    <a:latin typeface="Calibri" panose="020F0502020204030204" pitchFamily="34" charset="0"/>
                    <a:cs typeface="Calibri" panose="020F0502020204030204" pitchFamily="34" charset="0"/>
                  </a:rPr>
                  <a:t>Soumis à un flux de neutrons rapide, la quantité d’U238 diminue pendant la phase d’irradiation</a:t>
                </a:r>
                <a:r>
                  <a:rPr lang="fr-FR" sz="1400" dirty="0">
                    <a:latin typeface="Calibri" panose="020F0502020204030204" pitchFamily="34" charset="0"/>
                    <a:cs typeface="Calibri" panose="020F0502020204030204" pitchFamily="34" charset="0"/>
                  </a:rPr>
                  <a:t>. En effet, </a:t>
                </a:r>
                <a:r>
                  <a:rPr lang="fr-FR" sz="1400" dirty="0" smtClean="0">
                    <a:latin typeface="Calibri" panose="020F0502020204030204" pitchFamily="34" charset="0"/>
                    <a:cs typeface="Calibri" panose="020F0502020204030204" pitchFamily="34" charset="0"/>
                  </a:rPr>
                  <a:t>l’U238  va avoir </a:t>
                </a:r>
                <a:r>
                  <a:rPr lang="fr-FR" sz="1400" dirty="0">
                    <a:latin typeface="Calibri" panose="020F0502020204030204" pitchFamily="34" charset="0"/>
                    <a:cs typeface="Calibri" panose="020F0502020204030204" pitchFamily="34" charset="0"/>
                  </a:rPr>
                  <a:t>tendance à </a:t>
                </a:r>
                <a:r>
                  <a:rPr lang="fr-FR" sz="1400" dirty="0" smtClean="0">
                    <a:latin typeface="Calibri" panose="020F0502020204030204" pitchFamily="34" charset="0"/>
                    <a:cs typeface="Calibri" panose="020F0502020204030204" pitchFamily="34" charset="0"/>
                  </a:rPr>
                  <a:t>absorber </a:t>
                </a:r>
                <a:r>
                  <a:rPr lang="fr-FR" sz="1400" dirty="0">
                    <a:latin typeface="Calibri" panose="020F0502020204030204" pitchFamily="34" charset="0"/>
                    <a:cs typeface="Calibri" panose="020F0502020204030204" pitchFamily="34" charset="0"/>
                  </a:rPr>
                  <a:t>un </a:t>
                </a:r>
                <a:r>
                  <a:rPr lang="fr-FR" sz="1400" dirty="0" smtClean="0">
                    <a:latin typeface="Calibri" panose="020F0502020204030204" pitchFamily="34" charset="0"/>
                    <a:cs typeface="Calibri" panose="020F0502020204030204" pitchFamily="34" charset="0"/>
                  </a:rPr>
                  <a:t>neutron pour engendrer une réaction de capture mais possède une faible probabilité</a:t>
                </a:r>
              </a:p>
              <a:p>
                <a:r>
                  <a:rPr lang="fr-FR" sz="1400" dirty="0">
                    <a:latin typeface="Calibri" panose="020F0502020204030204" pitchFamily="34" charset="0"/>
                    <a:cs typeface="Calibri" panose="020F0502020204030204" pitchFamily="34" charset="0"/>
                  </a:rPr>
                  <a:t>d</a:t>
                </a:r>
                <a:r>
                  <a:rPr lang="fr-FR" sz="1400" dirty="0" smtClean="0">
                    <a:latin typeface="Calibri" panose="020F0502020204030204" pitchFamily="34" charset="0"/>
                    <a:cs typeface="Calibri" panose="020F0502020204030204" pitchFamily="34" charset="0"/>
                  </a:rPr>
                  <a:t>e générer une réaction de fission selon les réactions respectives:</a:t>
                </a:r>
              </a:p>
              <a:p>
                <a:r>
                  <a:rPr lang="fr-FR" sz="1400" dirty="0" smtClean="0">
                    <a:latin typeface="Calibri" panose="020F0502020204030204" pitchFamily="34" charset="0"/>
                    <a:cs typeface="Calibri" panose="020F0502020204030204" pitchFamily="34" charset="0"/>
                  </a:rPr>
                  <a:t> </a:t>
                </a:r>
                <a:endParaRPr lang="fr-FR" dirty="0" smtClean="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9</m:t>
                          </m:r>
                        </m:sup>
                        <m:e>
                          <m:r>
                            <a:rPr lang="fr-FR" sz="1600" i="1">
                              <a:latin typeface="Cambria Math"/>
                            </a:rPr>
                            <m:t>𝑈</m:t>
                          </m:r>
                        </m:e>
                      </m:sPre>
                    </m:oMath>
                  </m:oMathPara>
                </a14:m>
                <a:endParaRPr lang="fr-FR" sz="1600" dirty="0" smtClean="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a:latin typeface="Cambria Math"/>
                      </a:rPr>
                      <m:t>X</m:t>
                    </m:r>
                    <m:r>
                      <a:rPr lang="fr-FR" sz="1600">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Cependant, on va négliger la production de l’U239 par la réaction de capture . En effet, sa demi-vie étant de 23 minutes, on va considérer qu’il n’a pas d’impact sur notre modèle d’épuisement qui est d’une durée de 15 ans. L’U239 va donc décroître rapidement vers le Np239 en émettant une particule beta selon la réaction:</a:t>
                </a:r>
              </a:p>
              <a:p>
                <a:endParaRPr lang="fr-FR" sz="1400" dirty="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9</m:t>
                          </m:r>
                        </m:sup>
                        <m:e>
                          <m:r>
                            <a:rPr lang="fr-FR" sz="1600" i="1">
                              <a:latin typeface="Cambria Math"/>
                            </a:rPr>
                            <m:t>𝑈</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239</m:t>
                          </m:r>
                        </m:sup>
                        <m:e>
                          <m:r>
                            <a:rPr lang="fr-FR" sz="1600" b="0" i="1" smtClean="0">
                              <a:latin typeface="Cambria Math"/>
                            </a:rPr>
                            <m:t>𝑁𝑝</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m:oMathPara>
                </a14:m>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Le Np239 a également une durée de vie très courte (2,3 jours). De ce fait, il ne va pas avoir d’impact sur le </a:t>
                </a:r>
              </a:p>
              <a:p>
                <a:r>
                  <a:rPr lang="fr-FR" sz="1400" dirty="0">
                    <a:latin typeface="Calibri" panose="020F0502020204030204" pitchFamily="34" charset="0"/>
                    <a:cs typeface="Calibri" panose="020F0502020204030204" pitchFamily="34" charset="0"/>
                  </a:rPr>
                  <a:t>m</a:t>
                </a:r>
                <a:r>
                  <a:rPr lang="fr-FR" sz="1400" dirty="0" smtClean="0">
                    <a:latin typeface="Calibri" panose="020F0502020204030204" pitchFamily="34" charset="0"/>
                    <a:cs typeface="Calibri" panose="020F0502020204030204" pitchFamily="34" charset="0"/>
                  </a:rPr>
                  <a:t>odèle d’épuisement. Il se désintègre en Pu239 en émettant une particule beta selon la réaction:</a:t>
                </a:r>
              </a:p>
              <a:p>
                <a:endParaRPr lang="fr-FR" sz="1400" dirty="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239</m:t>
                          </m:r>
                        </m:sup>
                        <m:e>
                          <m:r>
                            <a:rPr lang="fr-FR" sz="1600" b="0" i="1" smtClean="0">
                              <a:latin typeface="Cambria Math"/>
                            </a:rPr>
                            <m:t>𝑁𝑝</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239</m:t>
                          </m:r>
                        </m:sup>
                        <m:e>
                          <m:r>
                            <a:rPr lang="fr-FR" sz="1600" b="0" i="1" smtClean="0">
                              <a:latin typeface="Cambria Math"/>
                            </a:rPr>
                            <m:t>𝑃𝑢</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m:oMathPara>
                </a14:m>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La réaction finale de capture peut se résumer à:</a:t>
                </a: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239</m:t>
                        </m:r>
                      </m:sup>
                      <m:e>
                        <m:r>
                          <a:rPr lang="fr-FR" sz="1600" i="1">
                            <a:latin typeface="Cambria Math"/>
                          </a:rPr>
                          <m:t>𝑈</m:t>
                        </m:r>
                      </m:e>
                    </m:sPre>
                  </m:oMath>
                </a14:m>
                <a:r>
                  <a:rPr lang="fr-FR" sz="1600" dirty="0">
                    <a:solidFill>
                      <a:srgbClr val="737C82"/>
                    </a:solidFill>
                    <a:latin typeface="Calibri" panose="020F0502020204030204" pitchFamily="34" charset="0"/>
                    <a:ea typeface="Cambria Math"/>
                    <a:cs typeface="Calibri" panose="020F0502020204030204" pitchFamily="34" charset="0"/>
                  </a:rPr>
                  <a:t> </a:t>
                </a:r>
                <a14:m>
                  <m:oMath xmlns:m="http://schemas.openxmlformats.org/officeDocument/2006/math">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93</m:t>
                        </m:r>
                      </m:sub>
                      <m:sup>
                        <m:r>
                          <a:rPr lang="fr-FR" sz="1600" i="1">
                            <a:latin typeface="Cambria Math"/>
                          </a:rPr>
                          <m:t>239</m:t>
                        </m:r>
                      </m:sup>
                      <m:e>
                        <m:r>
                          <a:rPr lang="fr-FR" sz="1600" i="1">
                            <a:latin typeface="Cambria Math"/>
                          </a:rPr>
                          <m:t>𝑁𝑝</m:t>
                        </m:r>
                      </m:e>
                    </m:sPre>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endParaRPr lang="fr-FR" sz="16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La décroissance naturelle de l’U238 est également prise en compte dans ce modèle d’épuisement.</a:t>
                </a:r>
              </a:p>
              <a:p>
                <a:endParaRPr lang="fr-FR" sz="14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61864" y="1196752"/>
                <a:ext cx="8630616" cy="6128216"/>
              </a:xfrm>
              <a:prstGeom prst="rect">
                <a:avLst/>
              </a:prstGeom>
              <a:blipFill rotWithShape="1">
                <a:blip r:embed="rId2"/>
                <a:stretch>
                  <a:fillRect l="-212" t="-99"/>
                </a:stretch>
              </a:blipFill>
            </p:spPr>
            <p:txBody>
              <a:bodyPr/>
              <a:lstStyle/>
              <a:p>
                <a:r>
                  <a:rPr lang="fr-FR">
                    <a:noFill/>
                  </a:rPr>
                  <a:t> </a:t>
                </a:r>
              </a:p>
            </p:txBody>
          </p:sp>
        </mc:Fallback>
      </mc:AlternateContent>
    </p:spTree>
    <p:extLst>
      <p:ext uri="{BB962C8B-B14F-4D97-AF65-F5344CB8AC3E}">
        <p14:creationId xmlns:p14="http://schemas.microsoft.com/office/powerpoint/2010/main" val="131184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911708880"/>
              </p:ext>
            </p:extLst>
          </p:nvPr>
        </p:nvGraphicFramePr>
        <p:xfrm>
          <a:off x="827584" y="1484784"/>
          <a:ext cx="7474644"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757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ZoneTexte 6"/>
              <p:cNvSpPr txBox="1"/>
              <p:nvPr/>
            </p:nvSpPr>
            <p:spPr>
              <a:xfrm>
                <a:off x="323528" y="1412776"/>
                <a:ext cx="8586325" cy="4958473"/>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la quantité de Pu239 diminue au cours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du</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a:solidFill>
                      <a:srgbClr val="737C82"/>
                    </a:solidFill>
                    <a:latin typeface="Calibri" panose="020F0502020204030204" pitchFamily="34" charset="0"/>
                    <a:cs typeface="Calibri" panose="020F0502020204030204" pitchFamily="34" charset="0"/>
                  </a:rPr>
                  <a:t>temps. En effet, </a:t>
                </a:r>
                <a:r>
                  <a:rPr lang="fr-FR" sz="1400" dirty="0" smtClean="0">
                    <a:solidFill>
                      <a:srgbClr val="737C82"/>
                    </a:solidFill>
                    <a:latin typeface="Calibri" panose="020F0502020204030204" pitchFamily="34" charset="0"/>
                    <a:cs typeface="Calibri" panose="020F0502020204030204" pitchFamily="34" charset="0"/>
                  </a:rPr>
                  <a:t>le Pu239</a:t>
                </a: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va absorber un </a:t>
                </a:r>
                <a:r>
                  <a:rPr lang="fr-FR" sz="1400" dirty="0" smtClean="0">
                    <a:solidFill>
                      <a:srgbClr val="737C82"/>
                    </a:solidFill>
                    <a:latin typeface="Calibri" panose="020F0502020204030204" pitchFamily="34" charset="0"/>
                    <a:cs typeface="Calibri" panose="020F0502020204030204" pitchFamily="34" charset="0"/>
                  </a:rPr>
                  <a:t>neutron pour soit engendrer une réaction de fission ou de capture donnant le Pu240 selon les</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r</a:t>
                </a:r>
                <a:r>
                  <a:rPr lang="fr-FR" sz="1400" dirty="0" smtClean="0">
                    <a:solidFill>
                      <a:srgbClr val="737C82"/>
                    </a:solidFill>
                    <a:latin typeface="Calibri" panose="020F0502020204030204" pitchFamily="34" charset="0"/>
                    <a:cs typeface="Calibri" panose="020F0502020204030204" pitchFamily="34" charset="0"/>
                  </a:rPr>
                  <a:t>éactions respectives:</a:t>
                </a: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smtClean="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b="0" i="1" smtClean="0">
                        <a:latin typeface="Cambria Math"/>
                      </a:rPr>
                      <m:t>𝑌</m:t>
                    </m:r>
                    <m:r>
                      <a:rPr lang="fr-FR" sz="1600" b="0" i="1" smtClean="0">
                        <a:latin typeface="Cambria Math"/>
                      </a:rPr>
                      <m:t>+</m:t>
                    </m:r>
                    <m:r>
                      <a:rPr lang="fr-FR" sz="1600" b="0" i="1" smtClean="0">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m:t>
                        </m:r>
                        <m:r>
                          <a:rPr lang="fr-FR" sz="1600" b="0" i="1" smtClean="0">
                            <a:latin typeface="Cambria Math"/>
                          </a:rPr>
                          <m:t>40</m:t>
                        </m:r>
                      </m:sup>
                      <m:e>
                        <m:r>
                          <a:rPr lang="fr-FR" sz="1600" b="0" i="1" smtClean="0">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lang="fr-FR" sz="1400" noProof="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De plus, </a:t>
                </a:r>
                <a:r>
                  <a:rPr lang="fr-FR" sz="1400" dirty="0" smtClean="0">
                    <a:solidFill>
                      <a:srgbClr val="737C82"/>
                    </a:solidFill>
                    <a:latin typeface="Calibri" panose="020F0502020204030204" pitchFamily="34" charset="0"/>
                    <a:cs typeface="Calibri" panose="020F0502020204030204" pitchFamily="34" charset="0"/>
                  </a:rPr>
                  <a:t>le Pu239 </a:t>
                </a:r>
                <a:r>
                  <a:rPr lang="fr-FR" sz="1400" dirty="0">
                    <a:solidFill>
                      <a:srgbClr val="737C82"/>
                    </a:solidFill>
                    <a:latin typeface="Calibri" panose="020F0502020204030204" pitchFamily="34" charset="0"/>
                    <a:cs typeface="Calibri" panose="020F0502020204030204" pitchFamily="34" charset="0"/>
                  </a:rPr>
                  <a:t>disparaît également par décroissance naturelle en émettant une particule alpha selon la 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Cependant, la réaction de capture de l’U238 conduit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à la formation de Pu239 selon la réaction:</a:t>
                </a:r>
              </a:p>
              <a:p>
                <a:pPr marL="271463" indent="-271463" fontAlgn="auto">
                  <a:lnSpc>
                    <a:spcPct val="120000"/>
                  </a:lnSpc>
                  <a:spcBef>
                    <a:spcPct val="20000"/>
                  </a:spcBef>
                  <a:spcAft>
                    <a:spcPts val="0"/>
                  </a:spcAft>
                </a:pPr>
                <a:endParaRPr lang="fr-FR" sz="1400" baseline="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239</m:t>
                        </m:r>
                      </m:sup>
                      <m:e>
                        <m:r>
                          <a:rPr lang="fr-FR" sz="1600" i="1">
                            <a:latin typeface="Cambria Math"/>
                          </a:rPr>
                          <m:t>𝑈</m:t>
                        </m:r>
                      </m:e>
                    </m:sPre>
                  </m:oMath>
                </a14:m>
                <a:r>
                  <a:rPr lang="fr-FR" sz="1600" dirty="0">
                    <a:solidFill>
                      <a:srgbClr val="737C82"/>
                    </a:solidFill>
                    <a:latin typeface="Calibri" panose="020F0502020204030204" pitchFamily="34" charset="0"/>
                    <a:ea typeface="Cambria Math"/>
                    <a:cs typeface="Calibri" panose="020F0502020204030204" pitchFamily="34" charset="0"/>
                  </a:rPr>
                  <a:t> </a:t>
                </a:r>
                <a14:m>
                  <m:oMath xmlns:m="http://schemas.openxmlformats.org/officeDocument/2006/math">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93</m:t>
                        </m:r>
                      </m:sub>
                      <m:sup>
                        <m:r>
                          <a:rPr lang="fr-FR" sz="1600" i="1">
                            <a:latin typeface="Cambria Math"/>
                          </a:rPr>
                          <m:t>239</m:t>
                        </m:r>
                      </m:sup>
                      <m:e>
                        <m:r>
                          <a:rPr lang="fr-FR" sz="1600" i="1">
                            <a:latin typeface="Cambria Math"/>
                          </a:rPr>
                          <m:t>𝑁𝑝</m:t>
                        </m:r>
                      </m:e>
                    </m:sPre>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323528" y="1412776"/>
                <a:ext cx="8586325" cy="4958473"/>
              </a:xfrm>
              <a:prstGeom prst="rect">
                <a:avLst/>
              </a:prstGeom>
              <a:blipFill rotWithShape="1">
                <a:blip r:embed="rId2"/>
                <a:stretch>
                  <a:fillRect l="-142" b="-1968"/>
                </a:stretch>
              </a:blipFill>
            </p:spPr>
            <p:txBody>
              <a:bodyPr/>
              <a:lstStyle/>
              <a:p>
                <a:r>
                  <a:rPr lang="fr-FR">
                    <a:noFill/>
                  </a:rPr>
                  <a:t> </a:t>
                </a:r>
              </a:p>
            </p:txBody>
          </p:sp>
        </mc:Fallback>
      </mc:AlternateContent>
    </p:spTree>
    <p:extLst>
      <p:ext uri="{BB962C8B-B14F-4D97-AF65-F5344CB8AC3E}">
        <p14:creationId xmlns:p14="http://schemas.microsoft.com/office/powerpoint/2010/main" val="388618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405911870"/>
              </p:ext>
            </p:extLst>
          </p:nvPr>
        </p:nvGraphicFramePr>
        <p:xfrm>
          <a:off x="611560" y="1293742"/>
          <a:ext cx="7344816" cy="436750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27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p:cNvSpPr txBox="1"/>
              <p:nvPr/>
            </p:nvSpPr>
            <p:spPr>
              <a:xfrm>
                <a:off x="251520" y="1364432"/>
                <a:ext cx="8762142" cy="5729517"/>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Soumis à un flux de neutrons rapides, la quantité de Pu240 augmente p</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uis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finit par se stabiliser. En effet, il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est produit par réaction de capture du Pu239 s</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elon</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la réaction suivante:</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noProof="0" dirty="0" smtClean="0">
                    <a:solidFill>
                      <a:srgbClr val="737C82"/>
                    </a:solidFill>
                    <a:latin typeface="Calibri" panose="020F0502020204030204" pitchFamily="34" charset="0"/>
                    <a:cs typeface="Calibri" panose="020F0502020204030204" pitchFamily="34" charset="0"/>
                  </a:rPr>
                  <a:t>Cependant, le Pu240  peut engendrer </a:t>
                </a:r>
                <a:r>
                  <a:rPr lang="fr-FR" sz="1400" dirty="0" smtClean="0">
                    <a:solidFill>
                      <a:srgbClr val="737C82"/>
                    </a:solidFill>
                    <a:latin typeface="Calibri" panose="020F0502020204030204" pitchFamily="34" charset="0"/>
                    <a:cs typeface="Calibri" panose="020F0502020204030204" pitchFamily="34" charset="0"/>
                  </a:rPr>
                  <a:t>u</a:t>
                </a: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ne réaction de capture et de fission selon les</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r</a:t>
                </a:r>
                <a:r>
                  <a:rPr lang="fr-FR" sz="1400" noProof="0" dirty="0" err="1" smtClean="0">
                    <a:solidFill>
                      <a:srgbClr val="737C82"/>
                    </a:solidFill>
                    <a:latin typeface="Calibri" panose="020F0502020204030204" pitchFamily="34" charset="0"/>
                    <a:cs typeface="Calibri" panose="020F0502020204030204" pitchFamily="34" charset="0"/>
                  </a:rPr>
                  <a:t>éactions</a:t>
                </a:r>
                <a:r>
                  <a:rPr lang="fr-FR" sz="1400" noProof="0" dirty="0" smtClean="0">
                    <a:solidFill>
                      <a:srgbClr val="737C82"/>
                    </a:solidFill>
                    <a:latin typeface="Calibri" panose="020F0502020204030204" pitchFamily="34" charset="0"/>
                    <a:cs typeface="Calibri" panose="020F0502020204030204" pitchFamily="34" charset="0"/>
                  </a:rPr>
                  <a:t> respectives:</a:t>
                </a:r>
              </a:p>
              <a:p>
                <a:pPr marL="271463" marR="0" indent="-271463" defTabSz="457200" rtl="0" eaLnBrk="1" fontAlgn="auto" latinLnBrk="0" hangingPunct="1">
                  <a:lnSpc>
                    <a:spcPct val="120000"/>
                  </a:lnSpc>
                  <a:spcBef>
                    <a:spcPct val="20000"/>
                  </a:spcBef>
                  <a:spcAft>
                    <a:spcPts val="0"/>
                  </a:spcAft>
                  <a:buClrTx/>
                  <a:buSzTx/>
                  <a:tabLst/>
                </a:pPr>
                <a:endParaRPr kumimoji="0" lang="fr-FR" sz="1600" b="0" i="0" u="none" strike="noStrike" kern="1200" cap="none" spc="0" normalizeH="0" baseline="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m:t>
                        </m:r>
                        <m:r>
                          <a:rPr lang="fr-FR" sz="1600" b="0" i="1" smtClean="0">
                            <a:latin typeface="Cambria Math"/>
                          </a:rPr>
                          <m:t>1</m:t>
                        </m:r>
                      </m:sup>
                      <m:e>
                        <m:r>
                          <a:rPr lang="fr-FR" sz="1600" i="1">
                            <a:latin typeface="Cambria Math"/>
                          </a:rPr>
                          <m:t>𝑃𝑢</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De plus, le Pu240 se désintègre en U236 par décroissance naturelle en émettant une particule alpha selon la réaction:</a:t>
                </a:r>
              </a:p>
              <a:p>
                <a:pPr marL="271463" marR="0" indent="-271463" defTabSz="457200" rtl="0" eaLnBrk="1" fontAlgn="auto" latinLnBrk="0" hangingPunct="1">
                  <a:lnSpc>
                    <a:spcPct val="120000"/>
                  </a:lnSpc>
                  <a:spcBef>
                    <a:spcPct val="20000"/>
                  </a:spcBef>
                  <a:spcAft>
                    <a:spcPts val="0"/>
                  </a:spcAft>
                  <a:buClrTx/>
                  <a:buSzTx/>
                  <a:tabLs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236</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2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Ces trois dernières réactions participent à la stabilisation de la quantité de Pu240.</a:t>
                </a: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251520" y="1364432"/>
                <a:ext cx="8762142" cy="5729517"/>
              </a:xfrm>
              <a:prstGeom prst="rect">
                <a:avLst/>
              </a:prstGeom>
              <a:blipFill rotWithShape="1">
                <a:blip r:embed="rId2"/>
                <a:stretch>
                  <a:fillRect l="-139"/>
                </a:stretch>
              </a:blipFill>
            </p:spPr>
            <p:txBody>
              <a:bodyPr/>
              <a:lstStyle/>
              <a:p>
                <a:r>
                  <a:rPr lang="fr-FR">
                    <a:noFill/>
                  </a:rPr>
                  <a:t> </a:t>
                </a:r>
              </a:p>
            </p:txBody>
          </p:sp>
        </mc:Fallback>
      </mc:AlternateContent>
    </p:spTree>
    <p:extLst>
      <p:ext uri="{BB962C8B-B14F-4D97-AF65-F5344CB8AC3E}">
        <p14:creationId xmlns:p14="http://schemas.microsoft.com/office/powerpoint/2010/main" val="4143549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1088951423"/>
              </p:ext>
            </p:extLst>
          </p:nvPr>
        </p:nvGraphicFramePr>
        <p:xfrm>
          <a:off x="683568" y="1348755"/>
          <a:ext cx="7560840" cy="453650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96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Espace réservé du texte 3"/>
              <p:cNvSpPr>
                <a:spLocks noGrp="1"/>
              </p:cNvSpPr>
              <p:nvPr>
                <p:ph type="body"/>
              </p:nvPr>
            </p:nvSpPr>
            <p:spPr>
              <a:xfrm>
                <a:off x="457200" y="2708819"/>
                <a:ext cx="8507288" cy="1145160"/>
              </a:xfrm>
            </p:spPr>
            <p:txBody>
              <a:bodyPr/>
              <a:lstStyle/>
              <a:p>
                <a:r>
                  <a:rPr lang="fr-FR" sz="1400" dirty="0" smtClean="0">
                    <a:latin typeface="Calibri" panose="020F0502020204030204" pitchFamily="34" charset="0"/>
                    <a:cs typeface="Calibri" panose="020F0502020204030204" pitchFamily="34" charset="0"/>
                  </a:rPr>
                  <a:t>Le calcul d’épuisement qui consiste à calculer les concentrations isotopiques</a:t>
                </a:r>
                <a:r>
                  <a:rPr lang="fr-FR" sz="1400" dirty="0">
                    <a:latin typeface="Calibri" panose="020F0502020204030204" pitchFamily="34" charset="0"/>
                    <a:cs typeface="Calibri" panose="020F0502020204030204" pitchFamily="34" charset="0"/>
                  </a:rPr>
                  <a:t> </a:t>
                </a:r>
                <a:r>
                  <a:rPr lang="fr-FR" sz="1400" dirty="0" smtClean="0">
                    <a:latin typeface="Calibri" panose="020F0502020204030204" pitchFamily="34" charset="0"/>
                    <a:cs typeface="Calibri" panose="020F0502020204030204" pitchFamily="34" charset="0"/>
                  </a:rPr>
                  <a:t>en fonction du temps </a:t>
                </a:r>
              </a:p>
              <a:p>
                <a:r>
                  <a:rPr lang="fr-FR" sz="1400" dirty="0" smtClean="0">
                    <a:latin typeface="Calibri" panose="020F0502020204030204" pitchFamily="34" charset="0"/>
                    <a:cs typeface="Calibri" panose="020F0502020204030204" pitchFamily="34" charset="0"/>
                  </a:rPr>
                  <a:t>et du flux neutronique est régie par l’équation de Bateman:</a:t>
                </a:r>
              </a:p>
              <a:p>
                <a:endParaRPr lang="fr-FR" sz="14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a:p>
                <a:endParaRPr lang="fr-FR" sz="1400" dirty="0"/>
              </a:p>
              <a:p>
                <a:endParaRPr lang="fr-FR" sz="1400" dirty="0" smtClean="0"/>
              </a:p>
              <a:p>
                <a:endParaRPr lang="fr-FR" sz="1400" dirty="0" smtClean="0"/>
              </a:p>
              <a:p>
                <a:endParaRPr lang="fr-FR" sz="1400" i="1" dirty="0" smtClean="0"/>
              </a:p>
              <a:p>
                <a:pP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𝑁</m:t>
                          </m:r>
                        </m:e>
                        <m:sub>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𝑐𝑜𝑛𝑐𝑒𝑛𝑡𝑟𝑎𝑡𝑖𝑜𝑛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centerGroup"/>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𝑗</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r>
                        <a:rPr lang="fr-FR" sz="1400" i="1">
                          <a:latin typeface="Cambria Math"/>
                        </a:rPr>
                        <m:t>𝑒𝑓𝑓𝑖𝑐𝑎𝑐𝑒</m:t>
                      </m:r>
                      <m:r>
                        <a:rPr lang="fr-FR" sz="1400" i="1">
                          <a:latin typeface="Cambria Math"/>
                        </a:rPr>
                        <m:t> </m:t>
                      </m:r>
                      <m:r>
                        <a:rPr lang="fr-FR" sz="1400" i="1">
                          <a:latin typeface="Cambria Math"/>
                        </a:rPr>
                        <m:t>𝑑𝑒𝑠</m:t>
                      </m:r>
                      <m:r>
                        <a:rPr lang="fr-FR" sz="1400" i="1">
                          <a:latin typeface="Cambria Math"/>
                        </a:rPr>
                        <m:t> </m:t>
                      </m:r>
                      <m:r>
                        <a:rPr lang="fr-FR" sz="1400" i="1">
                          <a:latin typeface="Cambria Math"/>
                        </a:rPr>
                        <m:t>𝑟</m:t>
                      </m:r>
                      <m:r>
                        <a:rPr lang="fr-FR" sz="1400" i="1">
                          <a:latin typeface="Cambria Math"/>
                        </a:rPr>
                        <m:t>é</m:t>
                      </m:r>
                      <m:r>
                        <a:rPr lang="fr-FR" sz="1400" i="1">
                          <a:latin typeface="Cambria Math"/>
                        </a:rPr>
                        <m:t>𝑎𝑐𝑡𝑖𝑜𝑛𝑠</m:t>
                      </m:r>
                      <m:r>
                        <a:rPr lang="fr-FR" sz="1400" i="1">
                          <a:latin typeface="Cambria Math"/>
                        </a:rPr>
                        <m:t> </m:t>
                      </m:r>
                      <m:r>
                        <a:rPr lang="fr-FR" sz="1400" i="1">
                          <a:latin typeface="Cambria Math"/>
                        </a:rPr>
                        <m:t>𝑐𝑜𝑛𝑑𝑢𝑖𝑠𝑎𝑛𝑡</m:t>
                      </m:r>
                      <m:r>
                        <a:rPr lang="fr-FR" sz="1400" i="1">
                          <a:latin typeface="Cambria Math"/>
                        </a:rPr>
                        <m:t> à </m:t>
                      </m:r>
                      <m:r>
                        <a:rPr lang="fr-FR" sz="1400" i="1">
                          <a:latin typeface="Cambria Math"/>
                        </a:rPr>
                        <m:t>𝑙𝑎</m:t>
                      </m:r>
                      <m:r>
                        <a:rPr lang="fr-FR" sz="1400" i="1">
                          <a:latin typeface="Cambria Math"/>
                        </a:rPr>
                        <m:t> </m:t>
                      </m:r>
                      <m:r>
                        <a:rPr lang="fr-FR" sz="1400" i="1">
                          <a:latin typeface="Cambria Math"/>
                        </a:rPr>
                        <m:t>𝑓𝑜𝑟𝑚𝑎𝑡𝑖𝑜𝑛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r>
                        <a:rPr lang="fr-FR" sz="1400" i="1">
                          <a:latin typeface="Cambria Math"/>
                        </a:rPr>
                        <m:t> à </m:t>
                      </m:r>
                      <m:r>
                        <a:rPr lang="fr-FR" sz="1400" i="1">
                          <a:latin typeface="Cambria Math"/>
                        </a:rPr>
                        <m:t>𝑝𝑎𝑟𝑡𝑖𝑟</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𝑗</m:t>
                      </m:r>
                      <m:r>
                        <a:rPr lang="fr-FR" sz="1400" i="1">
                          <a:latin typeface="Cambria Math"/>
                        </a:rPr>
                        <m:t> </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𝑌</m:t>
                          </m:r>
                        </m:e>
                        <m:sub>
                          <m:r>
                            <a:rPr lang="fr-FR" sz="1400" i="1">
                              <a:latin typeface="Cambria Math"/>
                            </a:rPr>
                            <m:t>𝑖</m:t>
                          </m:r>
                        </m:sub>
                      </m:sSub>
                      <m:r>
                        <a:rPr lang="fr-FR" sz="1400" i="1">
                          <a:latin typeface="Cambria Math"/>
                        </a:rPr>
                        <m:t>=</m:t>
                      </m:r>
                      <m:r>
                        <a:rPr lang="fr-FR" sz="1400" i="1">
                          <a:latin typeface="Cambria Math"/>
                        </a:rPr>
                        <m:t>𝐿𝑒</m:t>
                      </m:r>
                      <m:r>
                        <a:rPr lang="fr-FR" sz="1400" i="1">
                          <a:latin typeface="Cambria Math"/>
                        </a:rPr>
                        <m:t> </m:t>
                      </m:r>
                      <m:r>
                        <a:rPr lang="fr-FR" sz="1400" i="1">
                          <a:latin typeface="Cambria Math"/>
                        </a:rPr>
                        <m:t>𝑟𝑒𝑛𝑑𝑒𝑚𝑒𝑛𝑡</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𝑓𝑖𝑠𝑠𝑖𝑜𝑛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r>
                        <a:rPr lang="fr-FR" sz="1400" i="1">
                          <a:latin typeface="Cambria Math"/>
                        </a:rPr>
                        <m:t> </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𝑓</m:t>
                          </m:r>
                          <m:r>
                            <a:rPr lang="fr-FR" sz="1400" i="1">
                              <a:latin typeface="Cambria Math"/>
                            </a:rPr>
                            <m:t>,</m:t>
                          </m:r>
                          <m:r>
                            <a:rPr lang="fr-FR" sz="1400" i="1">
                              <a:latin typeface="Cambria Math"/>
                            </a:rPr>
                            <m:t>𝑗</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𝑓𝑖𝑠𝑠𝑖𝑜𝑛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𝑗</m:t>
                      </m:r>
                    </m:oMath>
                  </m:oMathPara>
                </a14:m>
                <a:endParaRPr lang="fr-FR" sz="1400" dirty="0"/>
              </a:p>
              <a:p>
                <a:pPr algn="ctr"/>
                <a14:m>
                  <m:oMathPara xmlns:m="http://schemas.openxmlformats.org/officeDocument/2006/math">
                    <m:oMathParaPr>
                      <m:jc m:val="centerGroup"/>
                    </m:oMathParaPr>
                    <m:oMath xmlns:m="http://schemas.openxmlformats.org/officeDocument/2006/math">
                      <m:sSub>
                        <m:sSubPr>
                          <m:ctrlPr>
                            <a:rPr lang="fr-FR" sz="1400" i="1">
                              <a:latin typeface="Cambria Math"/>
                            </a:rPr>
                          </m:ctrlPr>
                        </m:sSubPr>
                        <m:e>
                          <m:r>
                            <a:rPr lang="fr-FR" sz="1400" i="1">
                              <a:latin typeface="Cambria Math"/>
                            </a:rPr>
                            <m:t>𝜆</m:t>
                          </m:r>
                        </m:e>
                        <m:sub>
                          <m:r>
                            <a:rPr lang="fr-FR" sz="1400" i="1">
                              <a:latin typeface="Cambria Math"/>
                            </a:rPr>
                            <m:t>𝑗</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𝑐𝑜𝑛𝑠𝑡𝑎𝑛𝑡𝑒</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𝑑</m:t>
                      </m:r>
                      <m:r>
                        <a:rPr lang="fr-FR" sz="1400" i="1">
                          <a:latin typeface="Cambria Math"/>
                        </a:rPr>
                        <m:t>é</m:t>
                      </m:r>
                      <m:r>
                        <a:rPr lang="fr-FR" sz="1400" i="1">
                          <a:latin typeface="Cambria Math"/>
                        </a:rPr>
                        <m:t>𝑐𝑟𝑜𝑖𝑠𝑠𝑎𝑛𝑐𝑒</m:t>
                      </m:r>
                      <m:r>
                        <a:rPr lang="fr-FR" sz="1400" i="1">
                          <a:latin typeface="Cambria Math"/>
                        </a:rPr>
                        <m:t> </m:t>
                      </m:r>
                      <m:r>
                        <a:rPr lang="fr-FR" sz="1400" i="1">
                          <a:latin typeface="Cambria Math"/>
                        </a:rPr>
                        <m:t>𝑟𝑎𝑑𝑖𝑜𝑎𝑐𝑡𝑖𝑣𝑒</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é</m:t>
                      </m:r>
                      <m:r>
                        <a:rPr lang="fr-FR" sz="1400" i="1">
                          <a:latin typeface="Cambria Math"/>
                        </a:rPr>
                        <m:t>𝑙𝑒𝑚𝑒𝑛𝑡</m:t>
                      </m:r>
                      <m:r>
                        <a:rPr lang="fr-FR" sz="1400" i="1">
                          <a:latin typeface="Cambria Math"/>
                        </a:rPr>
                        <m:t> </m:t>
                      </m:r>
                      <m:r>
                        <a:rPr lang="fr-FR" sz="1400" i="1">
                          <a:latin typeface="Cambria Math"/>
                        </a:rPr>
                        <m:t>𝑗</m:t>
                      </m:r>
                      <m:r>
                        <a:rPr lang="fr-FR" sz="1400" i="1">
                          <a:latin typeface="Cambria Math"/>
                        </a:rPr>
                        <m:t> </m:t>
                      </m:r>
                      <m:r>
                        <a:rPr lang="fr-FR" sz="1400" i="1">
                          <a:latin typeface="Cambria Math"/>
                        </a:rPr>
                        <m:t>𝑞𝑢𝑖</m:t>
                      </m:r>
                      <m:r>
                        <a:rPr lang="fr-FR" sz="1400" i="1">
                          <a:latin typeface="Cambria Math"/>
                        </a:rPr>
                        <m:t> </m:t>
                      </m:r>
                      <m:r>
                        <a:rPr lang="fr-FR" sz="1400" i="1">
                          <a:latin typeface="Cambria Math"/>
                        </a:rPr>
                        <m:t>𝑐𝑜𝑛𝑑𝑢𝑖𝑡</m:t>
                      </m:r>
                      <m:r>
                        <a:rPr lang="fr-FR" sz="1400" i="1">
                          <a:latin typeface="Cambria Math"/>
                        </a:rPr>
                        <m:t> à </m:t>
                      </m:r>
                      <m:r>
                        <a:rPr lang="fr-FR" sz="1400" i="1">
                          <a:latin typeface="Cambria Math"/>
                        </a:rPr>
                        <m:t>𝑙𝑎</m:t>
                      </m:r>
                      <m:r>
                        <a:rPr lang="fr-FR" sz="1400" i="1">
                          <a:latin typeface="Cambria Math"/>
                        </a:rPr>
                        <m:t> </m:t>
                      </m:r>
                      <m:r>
                        <a:rPr lang="fr-FR" sz="1400" i="1">
                          <a:latin typeface="Cambria Math"/>
                        </a:rPr>
                        <m:t>𝑓𝑜𝑟𝑚𝑎𝑡𝑖𝑜𝑛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é</m:t>
                      </m:r>
                      <m:r>
                        <a:rPr lang="fr-FR" sz="1400" i="1">
                          <a:latin typeface="Cambria Math"/>
                        </a:rPr>
                        <m:t>𝑙𝑒𝑚𝑒𝑛𝑡</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𝑎</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sSup>
                        <m:sSupPr>
                          <m:ctrlPr>
                            <a:rPr lang="fr-FR" sz="1400" i="1">
                              <a:latin typeface="Cambria Math"/>
                            </a:rPr>
                          </m:ctrlPr>
                        </m:sSupPr>
                        <m:e>
                          <m:r>
                            <a:rPr lang="fr-FR" sz="1400" i="1">
                              <a:latin typeface="Cambria Math"/>
                            </a:rPr>
                            <m:t>𝑑</m:t>
                          </m:r>
                        </m:e>
                        <m:sup>
                          <m:r>
                            <a:rPr lang="fr-FR" sz="1400" i="1">
                              <a:latin typeface="Cambria Math"/>
                            </a:rPr>
                            <m:t>′</m:t>
                          </m:r>
                        </m:sup>
                      </m:sSup>
                      <m:r>
                        <a:rPr lang="fr-FR" sz="1400" i="1">
                          <a:latin typeface="Cambria Math"/>
                        </a:rPr>
                        <m:t>𝑎𝑏𝑠𝑜𝑟𝑝𝑡𝑖𝑜𝑛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𝜆</m:t>
                          </m:r>
                        </m:e>
                        <m:sub>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𝑐𝑜𝑛𝑠𝑡𝑎𝑛𝑡𝑒</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𝑑</m:t>
                      </m:r>
                      <m:r>
                        <a:rPr lang="fr-FR" sz="1400" i="1">
                          <a:latin typeface="Cambria Math"/>
                        </a:rPr>
                        <m:t>é</m:t>
                      </m:r>
                      <m:r>
                        <a:rPr lang="fr-FR" sz="1400" i="1">
                          <a:latin typeface="Cambria Math"/>
                        </a:rPr>
                        <m:t>𝑐𝑟𝑜𝑖𝑠𝑠𝑎𝑛𝑐𝑒</m:t>
                      </m:r>
                      <m:r>
                        <a:rPr lang="fr-FR" sz="1400" i="1">
                          <a:latin typeface="Cambria Math"/>
                        </a:rPr>
                        <m:t> </m:t>
                      </m:r>
                      <m:r>
                        <a:rPr lang="fr-FR" sz="1400" i="1">
                          <a:latin typeface="Cambria Math"/>
                        </a:rPr>
                        <m:t>𝑟𝑎𝑑𝑖𝑜𝑎𝑐𝑡𝑖𝑣𝑒</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r>
                        <a:rPr lang="fr-FR" sz="1400" i="1">
                          <a:latin typeface="Cambria Math"/>
                        </a:rPr>
                        <m:t>𝜑</m:t>
                      </m:r>
                      <m:r>
                        <a:rPr lang="fr-FR" sz="1400" i="1">
                          <a:latin typeface="Cambria Math"/>
                        </a:rPr>
                        <m:t>=</m:t>
                      </m:r>
                      <m:r>
                        <a:rPr lang="fr-FR" sz="1400" i="1">
                          <a:latin typeface="Cambria Math"/>
                        </a:rPr>
                        <m:t>𝐿𝑒</m:t>
                      </m:r>
                      <m:r>
                        <a:rPr lang="fr-FR" sz="1400" i="1">
                          <a:latin typeface="Cambria Math"/>
                        </a:rPr>
                        <m:t> </m:t>
                      </m:r>
                      <m:r>
                        <a:rPr lang="fr-FR" sz="1400" i="1">
                          <a:latin typeface="Cambria Math"/>
                        </a:rPr>
                        <m:t>𝑓𝑙𝑢𝑥</m:t>
                      </m:r>
                      <m:r>
                        <a:rPr lang="fr-FR" sz="1400" i="1">
                          <a:latin typeface="Cambria Math"/>
                        </a:rPr>
                        <m:t> </m:t>
                      </m:r>
                      <m:r>
                        <a:rPr lang="fr-FR" sz="1400" i="1">
                          <a:latin typeface="Cambria Math"/>
                        </a:rPr>
                        <m:t>𝑛𝑒𝑢𝑡𝑟𝑜𝑛𝑖𝑞𝑢𝑒</m:t>
                      </m:r>
                    </m:oMath>
                  </m:oMathPara>
                </a14:m>
                <a:endParaRPr lang="fr-FR" sz="1400" dirty="0"/>
              </a:p>
              <a:p>
                <a:endParaRPr lang="fr-FR" sz="1400" dirty="0" smtClean="0"/>
              </a:p>
            </p:txBody>
          </p:sp>
        </mc:Choice>
        <mc:Fallback xmlns="">
          <p:sp>
            <p:nvSpPr>
              <p:cNvPr id="4" name="Espace réservé du texte 3"/>
              <p:cNvSpPr>
                <a:spLocks noGrp="1" noRot="1" noChangeAspect="1" noMove="1" noResize="1" noEditPoints="1" noAdjustHandles="1" noChangeArrowheads="1" noChangeShapeType="1" noTextEdit="1"/>
              </p:cNvSpPr>
              <p:nvPr>
                <p:ph type="body"/>
              </p:nvPr>
            </p:nvSpPr>
            <p:spPr>
              <a:xfrm>
                <a:off x="457200" y="2708819"/>
                <a:ext cx="8507288" cy="1145160"/>
              </a:xfrm>
              <a:blipFill rotWithShape="1">
                <a:blip r:embed="rId3"/>
                <a:stretch>
                  <a:fillRect l="-143" t="-115426" b="-98936"/>
                </a:stretch>
              </a:blipFill>
            </p:spPr>
            <p:txBody>
              <a:bodyPr/>
              <a:lstStyle/>
              <a:p>
                <a:r>
                  <a:rPr lang="fr-FR">
                    <a:noFill/>
                  </a:rPr>
                  <a:t> </a:t>
                </a:r>
              </a:p>
            </p:txBody>
          </p:sp>
        </mc:Fallback>
      </mc:AlternateContent>
      <p:sp>
        <p:nvSpPr>
          <p:cNvPr id="2" name="Titre 1"/>
          <p:cNvSpPr>
            <a:spLocks noGrp="1"/>
          </p:cNvSpPr>
          <p:nvPr>
            <p:ph type="title"/>
          </p:nvPr>
        </p:nvSpPr>
        <p:spPr>
          <a:xfrm>
            <a:off x="1003300" y="-182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L’équation de Bateman</a:t>
            </a:r>
          </a:p>
        </p:txBody>
      </p:sp>
      <mc:AlternateContent xmlns:mc="http://schemas.openxmlformats.org/markup-compatibility/2006" xmlns:a14="http://schemas.microsoft.com/office/drawing/2010/main">
        <mc:Choice Requires="a14">
          <p:sp>
            <p:nvSpPr>
              <p:cNvPr id="3" name="Rectangle 2"/>
              <p:cNvSpPr/>
              <p:nvPr/>
            </p:nvSpPr>
            <p:spPr>
              <a:xfrm>
                <a:off x="1620838" y="2204864"/>
                <a:ext cx="6336704" cy="71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r>
                                <a:rPr lang="fr-FR" sz="1600" i="1">
                                  <a:latin typeface="Cambria Math"/>
                                </a:rPr>
                                <m:t>𝑖</m:t>
                              </m:r>
                            </m:sub>
                          </m:sSub>
                        </m:num>
                        <m:den>
                          <m:r>
                            <a:rPr lang="fr-FR" sz="1600" i="1">
                              <a:latin typeface="Cambria Math"/>
                            </a:rPr>
                            <m:t>𝑑𝑡</m:t>
                          </m:r>
                        </m:den>
                      </m:f>
                      <m:r>
                        <a:rPr lang="fr-FR" sz="1600" i="1">
                          <a:latin typeface="Cambria Math"/>
                        </a:rPr>
                        <m:t>=</m:t>
                      </m:r>
                      <m:nary>
                        <m:naryPr>
                          <m:chr m:val="∑"/>
                          <m:supHide m:val="on"/>
                          <m:ctrlPr>
                            <a:rPr lang="fr-FR" sz="1600" i="1">
                              <a:latin typeface="Cambria Math"/>
                            </a:rPr>
                          </m:ctrlPr>
                        </m:naryPr>
                        <m:sub>
                          <m:r>
                            <m:rPr>
                              <m:brk m:alnAt="7"/>
                            </m:rPr>
                            <a:rPr lang="fr-FR" sz="1600" i="1">
                              <a:latin typeface="Cambria Math"/>
                            </a:rPr>
                            <m:t>𝑗</m:t>
                          </m:r>
                        </m:sub>
                        <m:sup/>
                        <m:e>
                          <m:d>
                            <m:dPr>
                              <m:begChr m:val="["/>
                              <m:endChr m:val="]"/>
                              <m:ctrlPr>
                                <a:rPr lang="fr-FR" sz="1600" i="1">
                                  <a:latin typeface="Cambria Math"/>
                                </a:rPr>
                              </m:ctrlPr>
                            </m:dPr>
                            <m:e>
                              <m:d>
                                <m:dPr>
                                  <m:ctrlPr>
                                    <a:rPr lang="fr-FR" sz="1600" i="1">
                                      <a:latin typeface="Cambria Math"/>
                                    </a:rPr>
                                  </m:ctrlPr>
                                </m:dPr>
                                <m:e>
                                  <m:sSub>
                                    <m:sSubPr>
                                      <m:ctrlPr>
                                        <a:rPr lang="fr-FR" sz="1600" i="1">
                                          <a:latin typeface="Cambria Math"/>
                                        </a:rPr>
                                      </m:ctrlPr>
                                    </m:sSubPr>
                                    <m:e>
                                      <m:r>
                                        <a:rPr lang="fr-FR" sz="1600" i="1">
                                          <a:latin typeface="Cambria Math"/>
                                        </a:rPr>
                                        <m:t>𝜎</m:t>
                                      </m:r>
                                    </m:e>
                                    <m:sub>
                                      <m:r>
                                        <a:rPr lang="fr-FR" sz="1600" i="1">
                                          <a:latin typeface="Cambria Math"/>
                                        </a:rPr>
                                        <m:t>𝑗</m:t>
                                      </m:r>
                                      <m:r>
                                        <a:rPr lang="fr-FR" sz="1600" i="1">
                                          <a:latin typeface="Cambria Math"/>
                                        </a:rPr>
                                        <m:t>→</m:t>
                                      </m:r>
                                      <m:r>
                                        <a:rPr lang="fr-FR" sz="1600" i="1">
                                          <a:latin typeface="Cambria Math"/>
                                        </a:rPr>
                                        <m:t>𝑖</m:t>
                                      </m:r>
                                    </m:sub>
                                  </m:sSub>
                                  <m:r>
                                    <a:rPr lang="fr-FR" sz="1600" i="1">
                                      <a:latin typeface="Cambria Math"/>
                                    </a:rPr>
                                    <m:t>+</m:t>
                                  </m:r>
                                  <m:sSub>
                                    <m:sSubPr>
                                      <m:ctrlPr>
                                        <a:rPr lang="fr-FR" sz="1600" i="1">
                                          <a:latin typeface="Cambria Math"/>
                                        </a:rPr>
                                      </m:ctrlPr>
                                    </m:sSubPr>
                                    <m:e>
                                      <m:r>
                                        <a:rPr lang="fr-FR" sz="1600" i="1">
                                          <a:latin typeface="Cambria Math"/>
                                        </a:rPr>
                                        <m:t>𝑌</m:t>
                                      </m:r>
                                    </m:e>
                                    <m:sub>
                                      <m:r>
                                        <a:rPr lang="fr-FR" sz="1600" i="1">
                                          <a:latin typeface="Cambria Math"/>
                                        </a:rPr>
                                        <m:t>𝑖</m:t>
                                      </m:r>
                                    </m:sub>
                                  </m:sSub>
                                  <m:sSub>
                                    <m:sSubPr>
                                      <m:ctrlPr>
                                        <a:rPr lang="fr-FR" sz="1600" i="1">
                                          <a:latin typeface="Cambria Math"/>
                                        </a:rPr>
                                      </m:ctrlPr>
                                    </m:sSubPr>
                                    <m:e>
                                      <m:r>
                                        <a:rPr lang="fr-FR" sz="1600" i="1">
                                          <a:latin typeface="Cambria Math"/>
                                        </a:rPr>
                                        <m:t>𝜎</m:t>
                                      </m:r>
                                    </m:e>
                                    <m:sub>
                                      <m:r>
                                        <a:rPr lang="fr-FR" sz="1600" i="1">
                                          <a:latin typeface="Cambria Math"/>
                                        </a:rPr>
                                        <m:t>𝑓</m:t>
                                      </m:r>
                                      <m:r>
                                        <a:rPr lang="fr-FR" sz="1600" i="1">
                                          <a:latin typeface="Cambria Math"/>
                                        </a:rPr>
                                        <m:t>,</m:t>
                                      </m:r>
                                      <m:r>
                                        <a:rPr lang="fr-FR" sz="1600" i="1">
                                          <a:latin typeface="Cambria Math"/>
                                        </a:rPr>
                                        <m:t>𝑗</m:t>
                                      </m:r>
                                    </m:sub>
                                  </m:sSub>
                                </m:e>
                              </m:d>
                              <m:r>
                                <a:rPr lang="fr-FR" sz="1600" i="1">
                                  <a:latin typeface="Cambria Math"/>
                                </a:rPr>
                                <m:t>𝜑</m:t>
                              </m:r>
                              <m:r>
                                <a:rPr lang="fr-FR" sz="1600" i="1">
                                  <a:latin typeface="Cambria Math"/>
                                </a:rPr>
                                <m:t>+</m:t>
                              </m:r>
                              <m:sSub>
                                <m:sSubPr>
                                  <m:ctrlPr>
                                    <a:rPr lang="fr-FR" sz="1600" i="1">
                                      <a:latin typeface="Cambria Math"/>
                                    </a:rPr>
                                  </m:ctrlPr>
                                </m:sSubPr>
                                <m:e>
                                  <m:r>
                                    <a:rPr lang="fr-FR" sz="1600" i="1">
                                      <a:latin typeface="Cambria Math"/>
                                    </a:rPr>
                                    <m:t>𝜆</m:t>
                                  </m:r>
                                </m:e>
                                <m:sub>
                                  <m:r>
                                    <a:rPr lang="fr-FR" sz="1600" i="1">
                                      <a:latin typeface="Cambria Math"/>
                                    </a:rPr>
                                    <m:t>𝑗</m:t>
                                  </m:r>
                                  <m:r>
                                    <a:rPr lang="fr-FR" sz="1600" i="1">
                                      <a:latin typeface="Cambria Math"/>
                                    </a:rPr>
                                    <m:t>→</m:t>
                                  </m:r>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𝑗</m:t>
                              </m:r>
                            </m:sub>
                          </m:sSub>
                        </m:e>
                      </m:nary>
                      <m:r>
                        <a:rPr lang="fr-FR" sz="1600" i="1">
                          <a:latin typeface="Cambria Math"/>
                        </a:rPr>
                        <m:t>−</m:t>
                      </m:r>
                      <m:d>
                        <m:dPr>
                          <m:ctrlPr>
                            <a:rPr lang="fr-FR" sz="1600" i="1">
                              <a:latin typeface="Cambria Math"/>
                            </a:rPr>
                          </m:ctrlPr>
                        </m:dPr>
                        <m:e>
                          <m:sSub>
                            <m:sSubPr>
                              <m:ctrlPr>
                                <a:rPr lang="fr-FR" sz="1600" i="1">
                                  <a:latin typeface="Cambria Math"/>
                                </a:rPr>
                              </m:ctrlPr>
                            </m:sSubPr>
                            <m:e>
                              <m:r>
                                <a:rPr lang="fr-FR" sz="1600" i="1">
                                  <a:latin typeface="Cambria Math"/>
                                </a:rPr>
                                <m:t>𝜎</m:t>
                              </m:r>
                            </m:e>
                            <m:sub>
                              <m:r>
                                <a:rPr lang="fr-FR" sz="1600" i="1">
                                  <a:latin typeface="Cambria Math"/>
                                </a:rPr>
                                <m:t>𝑎</m:t>
                              </m:r>
                              <m:r>
                                <a:rPr lang="fr-FR" sz="1600" i="1">
                                  <a:latin typeface="Cambria Math"/>
                                </a:rPr>
                                <m:t>,</m:t>
                              </m:r>
                              <m:r>
                                <a:rPr lang="fr-FR" sz="1600" i="1">
                                  <a:latin typeface="Cambria Math"/>
                                </a:rPr>
                                <m:t>𝑖</m:t>
                              </m:r>
                            </m:sub>
                          </m:sSub>
                          <m:r>
                            <a:rPr lang="fr-FR" sz="1600" i="1">
                              <a:latin typeface="Cambria Math"/>
                            </a:rPr>
                            <m:t>𝜑</m:t>
                          </m:r>
                          <m:r>
                            <a:rPr lang="fr-FR" sz="1600" i="1">
                              <a:latin typeface="Cambria Math"/>
                            </a:rPr>
                            <m:t>+</m:t>
                          </m:r>
                          <m:sSub>
                            <m:sSubPr>
                              <m:ctrlPr>
                                <a:rPr lang="fr-FR" sz="1600" i="1">
                                  <a:latin typeface="Cambria Math"/>
                                </a:rPr>
                              </m:ctrlPr>
                            </m:sSubPr>
                            <m:e>
                              <m:r>
                                <a:rPr lang="fr-FR" sz="1600" i="1">
                                  <a:latin typeface="Cambria Math"/>
                                </a:rPr>
                                <m:t>𝜆</m:t>
                              </m:r>
                            </m:e>
                            <m:sub>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𝑖</m:t>
                          </m:r>
                        </m:sub>
                      </m:sSub>
                    </m:oMath>
                  </m:oMathPara>
                </a14:m>
                <a:endParaRPr lang="fr-FR" sz="1600" i="1" dirty="0"/>
              </a:p>
            </p:txBody>
          </p:sp>
        </mc:Choice>
        <mc:Fallback xmlns="">
          <p:sp>
            <p:nvSpPr>
              <p:cNvPr id="3" name="Rectangle 2"/>
              <p:cNvSpPr>
                <a:spLocks noRot="1" noChangeAspect="1" noMove="1" noResize="1" noEditPoints="1" noAdjustHandles="1" noChangeArrowheads="1" noChangeShapeType="1" noTextEdit="1"/>
              </p:cNvSpPr>
              <p:nvPr/>
            </p:nvSpPr>
            <p:spPr>
              <a:xfrm>
                <a:off x="1620838" y="2204864"/>
                <a:ext cx="6336704" cy="717697"/>
              </a:xfrm>
              <a:prstGeom prst="rect">
                <a:avLst/>
              </a:prstGeom>
              <a:blipFill rotWithShape="1">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62209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p:cNvSpPr txBox="1"/>
              <p:nvPr/>
            </p:nvSpPr>
            <p:spPr>
              <a:xfrm>
                <a:off x="302320" y="1331640"/>
                <a:ext cx="8535029" cy="4564455"/>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la quantité de Pu241 diminue puis stagne au cours du temps. En effet, ayant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une grande s</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ection</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efficace de fission, une section de capture</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non négligeable</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et une courte demi-vie</a:t>
                </a:r>
                <a:r>
                  <a:rPr lang="fr-FR" sz="1400" dirty="0" smtClean="0">
                    <a:solidFill>
                      <a:srgbClr val="737C82"/>
                    </a:solidFill>
                    <a:latin typeface="Calibri" panose="020F0502020204030204" pitchFamily="34" charset="0"/>
                    <a:cs typeface="Calibri" panose="020F0502020204030204" pitchFamily="34" charset="0"/>
                  </a:rPr>
                  <a:t>(14ans)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le Pu241 va </a:t>
                </a:r>
                <a:r>
                  <a:rPr lang="fr-FR" sz="1400" noProof="0" dirty="0">
                    <a:solidFill>
                      <a:srgbClr val="737C82"/>
                    </a:solidFill>
                    <a:latin typeface="Calibri" panose="020F0502020204030204" pitchFamily="34" charset="0"/>
                    <a:cs typeface="Calibri" panose="020F0502020204030204" pitchFamily="34" charset="0"/>
                  </a:rPr>
                  <a:t>d</a:t>
                </a:r>
                <a:r>
                  <a:rPr lang="fr-FR" sz="1400" dirty="0" err="1" smtClean="0">
                    <a:solidFill>
                      <a:srgbClr val="737C82"/>
                    </a:solidFill>
                    <a:latin typeface="Calibri" panose="020F0502020204030204" pitchFamily="34" charset="0"/>
                    <a:cs typeface="Calibri" panose="020F0502020204030204" pitchFamily="34" charset="0"/>
                  </a:rPr>
                  <a:t>isparaître</a:t>
                </a:r>
                <a:r>
                  <a:rPr lang="fr-FR" sz="1400" dirty="0" smtClean="0">
                    <a:solidFill>
                      <a:srgbClr val="737C82"/>
                    </a:solidFill>
                    <a:latin typeface="Calibri" panose="020F0502020204030204" pitchFamily="34" charset="0"/>
                    <a:cs typeface="Calibri" panose="020F0502020204030204" pitchFamily="34" charset="0"/>
                  </a:rPr>
                  <a:t> rapidement en émettant une particule beta selon les réactions respectives:</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b="0" i="0" smtClean="0">
                        <a:latin typeface="Cambria Math"/>
                      </a:rPr>
                      <m:t>X</m:t>
                    </m:r>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b="0" i="1" smtClean="0">
                        <a:latin typeface="Cambria Math"/>
                      </a:rPr>
                      <m:t>  </m:t>
                    </m:r>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24</m:t>
                        </m:r>
                        <m:r>
                          <a:rPr lang="fr-FR" sz="1600" b="0" i="1" smtClean="0">
                            <a:latin typeface="Cambria Math"/>
                          </a:rPr>
                          <m:t>2</m:t>
                        </m:r>
                      </m:sup>
                      <m:e>
                        <m:r>
                          <a:rPr lang="fr-FR" sz="1600" b="0" i="1" smtClean="0">
                            <a:latin typeface="Cambria Math"/>
                          </a:rPr>
                          <m:t>𝑃𝑢</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95</m:t>
                        </m:r>
                      </m:sub>
                      <m:sup>
                        <m:r>
                          <a:rPr lang="fr-FR" sz="1600" i="1">
                            <a:latin typeface="Cambria Math"/>
                          </a:rPr>
                          <m:t>241</m:t>
                        </m:r>
                      </m:sup>
                      <m:e>
                        <m:r>
                          <a:rPr lang="fr-FR" sz="1600" i="1">
                            <a:latin typeface="Cambria Math"/>
                          </a:rPr>
                          <m:t>𝐴𝑚</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noProof="0" dirty="0" smtClean="0">
                    <a:solidFill>
                      <a:srgbClr val="737C82"/>
                    </a:solidFill>
                    <a:latin typeface="Calibri" panose="020F0502020204030204" pitchFamily="34" charset="0"/>
                    <a:cs typeface="Calibri" panose="020F0502020204030204" pitchFamily="34" charset="0"/>
                  </a:rPr>
                  <a:t>T</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outefois, il</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y a une production du Pu241 </a:t>
                </a:r>
                <a:r>
                  <a:rPr lang="fr-FR" sz="1400" dirty="0" smtClean="0">
                    <a:solidFill>
                      <a:srgbClr val="737C82"/>
                    </a:solidFill>
                    <a:latin typeface="Calibri" panose="020F0502020204030204" pitchFamily="34" charset="0"/>
                    <a:cs typeface="Calibri" panose="020F0502020204030204" pitchFamily="34" charset="0"/>
                  </a:rPr>
                  <a:t>d</a:t>
                </a:r>
                <a:r>
                  <a:rPr lang="fr-FR" sz="1400" baseline="0" dirty="0" smtClean="0">
                    <a:solidFill>
                      <a:srgbClr val="737C82"/>
                    </a:solidFill>
                    <a:latin typeface="Calibri" panose="020F0502020204030204" pitchFamily="34" charset="0"/>
                    <a:cs typeface="Calibri" panose="020F0502020204030204" pitchFamily="34" charset="0"/>
                  </a:rPr>
                  <a:t>û</a:t>
                </a:r>
                <a:r>
                  <a:rPr lang="fr-FR" sz="1400" dirty="0" smtClean="0">
                    <a:solidFill>
                      <a:srgbClr val="737C82"/>
                    </a:solidFill>
                    <a:latin typeface="Calibri" panose="020F0502020204030204" pitchFamily="34" charset="0"/>
                    <a:cs typeface="Calibri" panose="020F0502020204030204" pitchFamily="34" charset="0"/>
                  </a:rPr>
                  <a:t> à la capture du Pu240  qui va contrebalancer l</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a diminution</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de Pu241</a:t>
                </a:r>
                <a:r>
                  <a:rPr lang="fr-FR" sz="1400" dirty="0">
                    <a:solidFill>
                      <a:srgbClr val="737C82"/>
                    </a:solidFill>
                    <a:latin typeface="Calibri" panose="020F0502020204030204" pitchFamily="34" charset="0"/>
                    <a:cs typeface="Calibri" panose="020F0502020204030204" pitchFamily="34" charset="0"/>
                  </a:rPr>
                  <a:t>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selon la réaction suivante:</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oMath>
                </a14:m>
                <a:endParaRPr kumimoji="0" lang="fr-FR" sz="16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302320" y="1331640"/>
                <a:ext cx="8535029" cy="4564455"/>
              </a:xfrm>
              <a:prstGeom prst="rect">
                <a:avLst/>
              </a:prstGeom>
              <a:blipFill rotWithShape="1">
                <a:blip r:embed="rId2"/>
                <a:stretch>
                  <a:fillRect l="-214"/>
                </a:stretch>
              </a:blipFill>
            </p:spPr>
            <p:txBody>
              <a:bodyPr/>
              <a:lstStyle/>
              <a:p>
                <a:r>
                  <a:rPr lang="fr-FR">
                    <a:noFill/>
                  </a:rPr>
                  <a:t> </a:t>
                </a:r>
              </a:p>
            </p:txBody>
          </p:sp>
        </mc:Fallback>
      </mc:AlternateContent>
    </p:spTree>
    <p:extLst>
      <p:ext uri="{BB962C8B-B14F-4D97-AF65-F5344CB8AC3E}">
        <p14:creationId xmlns:p14="http://schemas.microsoft.com/office/powerpoint/2010/main" val="1358911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635798" cy="531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spTree>
    <p:extLst>
      <p:ext uri="{BB962C8B-B14F-4D97-AF65-F5344CB8AC3E}">
        <p14:creationId xmlns:p14="http://schemas.microsoft.com/office/powerpoint/2010/main" val="2548276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xmlns:a14="http://schemas.microsoft.com/office/drawing/2010/main">
        <mc:Choice Requires="a14">
          <p:sp>
            <p:nvSpPr>
              <p:cNvPr id="3" name="ZoneTexte 2"/>
              <p:cNvSpPr txBox="1"/>
              <p:nvPr/>
            </p:nvSpPr>
            <p:spPr>
              <a:xfrm>
                <a:off x="251520" y="1607415"/>
                <a:ext cx="8683275" cy="6140655"/>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 la quantité d’Am241</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augmente puis diminue au cours du temps. </a:t>
                </a:r>
                <a:r>
                  <a:rPr lang="fr-FR" sz="1400" dirty="0" smtClean="0">
                    <a:solidFill>
                      <a:srgbClr val="737C82"/>
                    </a:solidFill>
                    <a:latin typeface="Calibri" panose="020F0502020204030204" pitchFamily="34" charset="0"/>
                    <a:cs typeface="Calibri" panose="020F0502020204030204" pitchFamily="34" charset="0"/>
                  </a:rPr>
                  <a:t>En effet, il est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rapidement produit </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par décroissance naturelle du Pu241 qui est courte (14 ans) selon la réaction suivante:</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94</m:t>
                        </m:r>
                      </m:sub>
                      <m:sup>
                        <m:r>
                          <a:rPr lang="fr-FR" sz="1400" i="1">
                            <a:latin typeface="Cambria Math"/>
                          </a:rPr>
                          <m:t>241</m:t>
                        </m:r>
                      </m:sup>
                      <m:e>
                        <m:r>
                          <a:rPr lang="fr-FR" sz="1400" i="1">
                            <a:latin typeface="Cambria Math"/>
                          </a:rPr>
                          <m:t>𝑃𝑢</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95</m:t>
                        </m:r>
                      </m:sub>
                      <m:sup>
                        <m:r>
                          <a:rPr lang="fr-FR" sz="1400" i="1">
                            <a:latin typeface="Cambria Math"/>
                          </a:rPr>
                          <m:t>241</m:t>
                        </m:r>
                      </m:sup>
                      <m:e>
                        <m:r>
                          <a:rPr lang="fr-FR" sz="1400" i="1">
                            <a:latin typeface="Cambria Math"/>
                          </a:rPr>
                          <m:t>𝐴𝑚</m:t>
                        </m:r>
                      </m:e>
                    </m:sPre>
                    <m:r>
                      <a:rPr lang="fr-FR" sz="1400" i="1">
                        <a:latin typeface="Cambria Math"/>
                      </a:rPr>
                      <m:t>+</m:t>
                    </m:r>
                    <m:sSup>
                      <m:sSupPr>
                        <m:ctrlPr>
                          <a:rPr lang="fr-FR" sz="1400" i="1">
                            <a:latin typeface="Cambria Math"/>
                          </a:rPr>
                        </m:ctrlPr>
                      </m:sSupPr>
                      <m:e>
                        <m:r>
                          <a:rPr lang="fr-FR" sz="1400" i="1">
                            <a:latin typeface="Cambria Math"/>
                          </a:rPr>
                          <m:t>𝑒</m:t>
                        </m:r>
                      </m:e>
                      <m:sup>
                        <m:r>
                          <a:rPr lang="fr-FR" sz="1400" i="1">
                            <a:latin typeface="Cambria Math"/>
                          </a:rPr>
                          <m:t>−</m:t>
                        </m:r>
                      </m:sup>
                    </m:sSup>
                    <m:r>
                      <a:rPr lang="fr-FR" sz="1400" i="1">
                        <a:latin typeface="Cambria Math"/>
                      </a:rPr>
                      <m:t>+</m:t>
                    </m:r>
                    <m:acc>
                      <m:accPr>
                        <m:chr m:val="̌"/>
                        <m:ctrlPr>
                          <a:rPr lang="fr-FR" sz="1400" i="1">
                            <a:latin typeface="Cambria Math"/>
                          </a:rPr>
                        </m:ctrlPr>
                      </m:accPr>
                      <m:e>
                        <m:r>
                          <m:rPr>
                            <m:sty m:val="p"/>
                          </m:rPr>
                          <a:rPr lang="el-GR" sz="1400" i="1">
                            <a:latin typeface="Cambria Math"/>
                          </a:rPr>
                          <m:t>ν</m:t>
                        </m:r>
                      </m:e>
                    </m:acc>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Cependant il aura tendance à capturer un neutron dû à sa grande section de capture pour donner de l’Am242 et</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a:t>
                </a:r>
                <a:r>
                  <a:rPr lang="fr-FR" sz="1400" dirty="0" smtClean="0">
                    <a:solidFill>
                      <a:srgbClr val="737C82"/>
                    </a:solidFill>
                    <a:latin typeface="Calibri" panose="020F0502020204030204" pitchFamily="34" charset="0"/>
                    <a:cs typeface="Calibri" panose="020F0502020204030204" pitchFamily="34" charset="0"/>
                  </a:rPr>
                  <a:t>e l’Am242 métastable et il aura une faible probabilité de </a:t>
                </a:r>
                <a:r>
                  <a:rPr lang="fr-FR" sz="1400" dirty="0" err="1" smtClean="0">
                    <a:solidFill>
                      <a:srgbClr val="737C82"/>
                    </a:solidFill>
                    <a:latin typeface="Calibri" panose="020F0502020204030204" pitchFamily="34" charset="0"/>
                    <a:cs typeface="Calibri" panose="020F0502020204030204" pitchFamily="34" charset="0"/>
                  </a:rPr>
                  <a:t>fissioner</a:t>
                </a:r>
                <a:r>
                  <a:rPr lang="fr-FR" sz="1400" dirty="0" smtClean="0">
                    <a:solidFill>
                      <a:srgbClr val="737C82"/>
                    </a:solidFill>
                    <a:latin typeface="Calibri" panose="020F0502020204030204" pitchFamily="34" charset="0"/>
                    <a:cs typeface="Calibri" panose="020F0502020204030204" pitchFamily="34" charset="0"/>
                  </a:rPr>
                  <a:t> selon les réactions respectives:</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5</m:t>
                        </m:r>
                      </m:sub>
                      <m:sup>
                        <m:r>
                          <a:rPr lang="fr-FR" sz="1400" i="1">
                            <a:latin typeface="Cambria Math"/>
                          </a:rPr>
                          <m:t>24</m:t>
                        </m:r>
                        <m:r>
                          <a:rPr lang="fr-FR" sz="1400" b="0" i="1" smtClean="0">
                            <a:latin typeface="Cambria Math"/>
                          </a:rPr>
                          <m:t>1</m:t>
                        </m:r>
                      </m:sup>
                      <m:e>
                        <m:r>
                          <a:rPr lang="fr-FR" sz="1400" b="0" i="1" smtClean="0">
                            <a:latin typeface="Cambria Math"/>
                          </a:rPr>
                          <m:t>𝐴𝑚</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a:latin typeface="Cambria Math"/>
                      </a:rPr>
                      <m:t>  </m:t>
                    </m:r>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5</m:t>
                        </m:r>
                      </m:sub>
                      <m:sup>
                        <m:r>
                          <a:rPr lang="fr-FR" sz="1400" i="1">
                            <a:latin typeface="Cambria Math"/>
                          </a:rPr>
                          <m:t>24</m:t>
                        </m:r>
                        <m:r>
                          <a:rPr lang="fr-FR" sz="1400" b="0" i="1" smtClean="0">
                            <a:latin typeface="Cambria Math"/>
                          </a:rPr>
                          <m:t>2</m:t>
                        </m:r>
                      </m:sup>
                      <m:e>
                        <m:r>
                          <a:rPr lang="fr-FR" sz="1400" b="0" i="1" smtClean="0">
                            <a:latin typeface="Cambria Math"/>
                          </a:rPr>
                          <m:t>𝐴𝑚</m:t>
                        </m:r>
                      </m:e>
                    </m:sPre>
                  </m:oMath>
                </a14:m>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(85%) + </a:t>
                </a:r>
                <a14:m>
                  <m:oMath xmlns:m="http://schemas.openxmlformats.org/officeDocument/2006/math">
                    <m:sPre>
                      <m:sPrePr>
                        <m:ctrlPr>
                          <a:rPr lang="fr-FR" sz="1400" i="1">
                            <a:latin typeface="Cambria Math"/>
                          </a:rPr>
                        </m:ctrlPr>
                      </m:sPrePr>
                      <m:sub>
                        <m:r>
                          <a:rPr lang="fr-FR" sz="1400" i="1">
                            <a:latin typeface="Cambria Math"/>
                          </a:rPr>
                          <m:t>95</m:t>
                        </m:r>
                      </m:sub>
                      <m:sup>
                        <m:r>
                          <a:rPr lang="fr-FR" sz="1400" b="0" i="1" smtClean="0">
                            <a:latin typeface="Cambria Math"/>
                          </a:rPr>
                          <m:t>𝑚</m:t>
                        </m:r>
                        <m:r>
                          <a:rPr lang="fr-FR" sz="1400" i="1">
                            <a:latin typeface="Cambria Math"/>
                          </a:rPr>
                          <m:t>242</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(15%)</a:t>
                </a:r>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200" i="1">
                            <a:latin typeface="Cambria Math"/>
                          </a:rPr>
                        </m:ctrlPr>
                      </m:sPrePr>
                      <m:sub>
                        <m:r>
                          <a:rPr lang="fr-FR" sz="1200" i="1">
                            <a:latin typeface="Cambria Math"/>
                          </a:rPr>
                          <m:t>9</m:t>
                        </m:r>
                        <m:r>
                          <a:rPr lang="fr-FR" sz="1200" b="0" i="1" smtClean="0">
                            <a:latin typeface="Cambria Math"/>
                          </a:rPr>
                          <m:t>5</m:t>
                        </m:r>
                      </m:sub>
                      <m:sup>
                        <m:r>
                          <a:rPr lang="fr-FR" sz="1200" i="1">
                            <a:latin typeface="Cambria Math"/>
                          </a:rPr>
                          <m:t>24</m:t>
                        </m:r>
                        <m:r>
                          <a:rPr lang="fr-FR" sz="1200" b="0" i="1" smtClean="0">
                            <a:latin typeface="Cambria Math"/>
                          </a:rPr>
                          <m:t>1</m:t>
                        </m:r>
                      </m:sup>
                      <m:e>
                        <m:r>
                          <a:rPr lang="fr-FR" sz="1200" b="0" i="1" smtClean="0">
                            <a:latin typeface="Cambria Math"/>
                          </a:rPr>
                          <m:t>𝐴𝑚</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X</a:t>
                </a:r>
                <a14:m>
                  <m:oMath xmlns:m="http://schemas.openxmlformats.org/officeDocument/2006/math">
                    <m:r>
                      <a:rPr lang="fr-FR" sz="1200" i="1">
                        <a:latin typeface="Cambria Math"/>
                      </a:rPr>
                      <m:t>+</m:t>
                    </m:r>
                    <m:r>
                      <a:rPr lang="fr-FR" sz="1200" i="1">
                        <a:latin typeface="Cambria Math"/>
                      </a:rPr>
                      <m:t>𝑌</m:t>
                    </m:r>
                    <m:r>
                      <a:rPr lang="fr-FR" sz="1200" i="1">
                        <a:latin typeface="Cambria Math"/>
                      </a:rPr>
                      <m:t>+</m:t>
                    </m:r>
                    <m:r>
                      <a:rPr lang="fr-FR" sz="1200" i="1">
                        <a:latin typeface="Cambria Math"/>
                      </a:rPr>
                      <m:t>𝑘</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Toutefois, par décroissance naturelle, il se désintègre en Np237 en émettant un </a:t>
                </a:r>
                <a:r>
                  <a:rPr lang="fr-FR" sz="1400" dirty="0">
                    <a:solidFill>
                      <a:srgbClr val="737C82"/>
                    </a:solidFill>
                    <a:latin typeface="Calibri" panose="020F0502020204030204" pitchFamily="34" charset="0"/>
                    <a:cs typeface="Calibri" panose="020F0502020204030204" pitchFamily="34" charset="0"/>
                  </a:rPr>
                  <a:t>noyau d’hélium selon la </a:t>
                </a:r>
                <a:r>
                  <a:rPr lang="fr-FR" sz="1400" dirty="0" smtClean="0">
                    <a:solidFill>
                      <a:srgbClr val="737C82"/>
                    </a:solidFill>
                    <a:latin typeface="Calibri" panose="020F0502020204030204" pitchFamily="34" charset="0"/>
                    <a:cs typeface="Calibri" panose="020F0502020204030204" pitchFamily="34" charset="0"/>
                  </a:rPr>
                  <a:t>réaction:</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95</m:t>
                        </m:r>
                      </m:sub>
                      <m:sup>
                        <m:r>
                          <a:rPr lang="fr-FR" sz="1400" i="1">
                            <a:latin typeface="Cambria Math"/>
                          </a:rPr>
                          <m:t>241</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93</m:t>
                        </m:r>
                      </m:sub>
                      <m:sup>
                        <m:r>
                          <a:rPr lang="fr-FR" sz="1400" i="1">
                            <a:latin typeface="Cambria Math"/>
                          </a:rPr>
                          <m:t>237</m:t>
                        </m:r>
                      </m:sup>
                      <m:e>
                        <m:r>
                          <a:rPr lang="fr-FR" sz="1400" i="1">
                            <a:latin typeface="Cambria Math"/>
                          </a:rPr>
                          <m:t>𝑁𝑝</m:t>
                        </m:r>
                      </m:e>
                    </m:sPre>
                    <m:r>
                      <a:rPr lang="fr-FR" sz="1400" i="1">
                        <a:latin typeface="Cambria Math"/>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2</m:t>
                        </m:r>
                      </m:sub>
                      <m:sup>
                        <m:r>
                          <a:rPr lang="fr-FR" sz="1400" i="1">
                            <a:latin typeface="Cambria Math"/>
                          </a:rPr>
                          <m:t>4</m:t>
                        </m:r>
                      </m:sup>
                      <m:e>
                        <m:r>
                          <a:rPr lang="fr-FR" sz="1400" i="1">
                            <a:latin typeface="Cambria Math"/>
                          </a:rPr>
                          <m:t>𝐻𝑒</m:t>
                        </m:r>
                      </m:e>
                    </m:sPre>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Ces trois dernières réactions participent à la diminution de l’Am241.</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3" name="ZoneTexte 2"/>
              <p:cNvSpPr txBox="1">
                <a:spLocks noRot="1" noChangeAspect="1" noMove="1" noResize="1" noEditPoints="1" noAdjustHandles="1" noChangeArrowheads="1" noChangeShapeType="1" noTextEdit="1"/>
              </p:cNvSpPr>
              <p:nvPr/>
            </p:nvSpPr>
            <p:spPr>
              <a:xfrm>
                <a:off x="251520" y="1607415"/>
                <a:ext cx="8683275" cy="6140655"/>
              </a:xfrm>
              <a:prstGeom prst="rect">
                <a:avLst/>
              </a:prstGeom>
              <a:blipFill rotWithShape="1">
                <a:blip r:embed="rId2"/>
                <a:stretch>
                  <a:fillRect l="-140"/>
                </a:stretch>
              </a:blipFill>
            </p:spPr>
            <p:txBody>
              <a:bodyPr/>
              <a:lstStyle/>
              <a:p>
                <a:r>
                  <a:rPr lang="fr-FR">
                    <a:noFill/>
                  </a:rPr>
                  <a:t> </a:t>
                </a:r>
              </a:p>
            </p:txBody>
          </p:sp>
        </mc:Fallback>
      </mc:AlternateContent>
    </p:spTree>
    <p:extLst>
      <p:ext uri="{BB962C8B-B14F-4D97-AF65-F5344CB8AC3E}">
        <p14:creationId xmlns:p14="http://schemas.microsoft.com/office/powerpoint/2010/main" val="94677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p:cNvGraphicFramePr>
          <p:nvPr>
            <p:extLst>
              <p:ext uri="{D42A27DB-BD31-4B8C-83A1-F6EECF244321}">
                <p14:modId xmlns:p14="http://schemas.microsoft.com/office/powerpoint/2010/main" val="4082194575"/>
              </p:ext>
            </p:extLst>
          </p:nvPr>
        </p:nvGraphicFramePr>
        <p:xfrm>
          <a:off x="1043608" y="1556792"/>
          <a:ext cx="6840760" cy="4222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5418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xmlns:a14="http://schemas.microsoft.com/office/drawing/2010/main">
        <mc:Choice Requires="a14">
          <p:sp>
            <p:nvSpPr>
              <p:cNvPr id="5" name="ZoneTexte 4"/>
              <p:cNvSpPr txBox="1"/>
              <p:nvPr/>
            </p:nvSpPr>
            <p:spPr>
              <a:xfrm>
                <a:off x="248494" y="1331640"/>
                <a:ext cx="8517396" cy="5540171"/>
              </a:xfrm>
              <a:prstGeom prst="rect">
                <a:avLst/>
              </a:prstGeom>
            </p:spPr>
            <p:txBody>
              <a:bodyPr wrap="none" rtlCol="0">
                <a:spAutoFit/>
              </a:bodyPr>
              <a:lstStyle/>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Soumis à un flux de neutrons rapides, la quantité de Pu242 augmente. </a:t>
                </a:r>
                <a:r>
                  <a:rPr lang="fr-FR" sz="1400" dirty="0">
                    <a:solidFill>
                      <a:srgbClr val="737C82"/>
                    </a:solidFill>
                    <a:latin typeface="Calibri" panose="020F0502020204030204" pitchFamily="34" charset="0"/>
                    <a:cs typeface="Calibri" panose="020F0502020204030204" pitchFamily="34" charset="0"/>
                  </a:rPr>
                  <a:t>En effet, il est </a:t>
                </a:r>
                <a:r>
                  <a:rPr lang="fr-FR" sz="1400" dirty="0" smtClean="0">
                    <a:solidFill>
                      <a:srgbClr val="737C82"/>
                    </a:solidFill>
                    <a:latin typeface="Calibri" panose="020F0502020204030204" pitchFamily="34" charset="0"/>
                    <a:cs typeface="Calibri" panose="020F0502020204030204" pitchFamily="34" charset="0"/>
                  </a:rPr>
                  <a:t>produit </a:t>
                </a:r>
                <a:r>
                  <a:rPr lang="fr-FR" sz="1400" dirty="0">
                    <a:solidFill>
                      <a:srgbClr val="737C82"/>
                    </a:solidFill>
                    <a:latin typeface="Calibri" panose="020F0502020204030204" pitchFamily="34" charset="0"/>
                    <a:cs typeface="Calibri" panose="020F0502020204030204" pitchFamily="34" charset="0"/>
                  </a:rPr>
                  <a:t>par la </a:t>
                </a:r>
                <a:r>
                  <a:rPr lang="fr-FR" sz="1400" dirty="0" smtClean="0">
                    <a:solidFill>
                      <a:srgbClr val="737C82"/>
                    </a:solidFill>
                    <a:latin typeface="Calibri" panose="020F0502020204030204" pitchFamily="34" charset="0"/>
                    <a:cs typeface="Calibri" panose="020F0502020204030204" pitchFamily="34" charset="0"/>
                  </a:rPr>
                  <a:t>réaction de</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capture de </a:t>
                </a:r>
                <a:r>
                  <a:rPr lang="fr-FR" sz="1400" dirty="0">
                    <a:solidFill>
                      <a:srgbClr val="737C82"/>
                    </a:solidFill>
                    <a:latin typeface="Calibri" panose="020F0502020204030204" pitchFamily="34" charset="0"/>
                    <a:cs typeface="Calibri" panose="020F0502020204030204" pitchFamily="34" charset="0"/>
                  </a:rPr>
                  <a:t>Pu241 </a:t>
                </a:r>
                <a:r>
                  <a:rPr lang="fr-FR" sz="1400" dirty="0" smtClean="0">
                    <a:solidFill>
                      <a:srgbClr val="737C82"/>
                    </a:solidFill>
                    <a:latin typeface="Calibri" panose="020F0502020204030204" pitchFamily="34" charset="0"/>
                    <a:cs typeface="Calibri" panose="020F0502020204030204" pitchFamily="34" charset="0"/>
                  </a:rPr>
                  <a:t>selon la réaction suivante:</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241</m:t>
                        </m:r>
                      </m:sup>
                      <m:e>
                        <m:r>
                          <a:rPr lang="fr-FR" sz="1400" b="0" i="1" smtClean="0">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oMath>
                </a14:m>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Cependant, malgré des sections de capture et de fission faible, </a:t>
                </a:r>
                <a:r>
                  <a:rPr lang="fr-FR" sz="1400" dirty="0">
                    <a:solidFill>
                      <a:srgbClr val="737C82"/>
                    </a:solidFill>
                    <a:latin typeface="Calibri" panose="020F0502020204030204" pitchFamily="34" charset="0"/>
                    <a:cs typeface="Calibri" panose="020F0502020204030204" pitchFamily="34" charset="0"/>
                  </a:rPr>
                  <a:t>il </a:t>
                </a:r>
                <a:r>
                  <a:rPr lang="fr-FR" sz="1400" dirty="0" smtClean="0">
                    <a:solidFill>
                      <a:srgbClr val="737C82"/>
                    </a:solidFill>
                    <a:latin typeface="Calibri" panose="020F0502020204030204" pitchFamily="34" charset="0"/>
                    <a:cs typeface="Calibri" panose="020F0502020204030204" pitchFamily="34" charset="0"/>
                  </a:rPr>
                  <a:t>existe une probabilité non nulle de </a:t>
                </a:r>
                <a:r>
                  <a:rPr lang="fr-FR" sz="1400" dirty="0">
                    <a:solidFill>
                      <a:srgbClr val="737C82"/>
                    </a:solidFill>
                    <a:latin typeface="Calibri" panose="020F0502020204030204" pitchFamily="34" charset="0"/>
                    <a:cs typeface="Calibri" panose="020F0502020204030204" pitchFamily="34" charset="0"/>
                  </a:rPr>
                  <a:t>capturer </a:t>
                </a:r>
                <a:r>
                  <a:rPr lang="fr-FR" sz="1400" dirty="0" smtClean="0">
                    <a:solidFill>
                      <a:srgbClr val="737C82"/>
                    </a:solidFill>
                    <a:latin typeface="Calibri" panose="020F0502020204030204" pitchFamily="34" charset="0"/>
                    <a:cs typeface="Calibri" panose="020F0502020204030204" pitchFamily="34" charset="0"/>
                  </a:rPr>
                  <a:t>et de</a:t>
                </a:r>
              </a:p>
              <a:p>
                <a:pPr marL="271463" indent="-271463" fontAlgn="auto">
                  <a:lnSpc>
                    <a:spcPct val="120000"/>
                  </a:lnSpc>
                  <a:spcBef>
                    <a:spcPct val="20000"/>
                  </a:spcBef>
                  <a:spcAft>
                    <a:spcPts val="0"/>
                  </a:spcAft>
                </a:pPr>
                <a:r>
                  <a:rPr lang="fr-FR" sz="1400" dirty="0" err="1">
                    <a:solidFill>
                      <a:srgbClr val="737C82"/>
                    </a:solidFill>
                    <a:latin typeface="Calibri" panose="020F0502020204030204" pitchFamily="34" charset="0"/>
                    <a:cs typeface="Calibri" panose="020F0502020204030204" pitchFamily="34" charset="0"/>
                  </a:rPr>
                  <a:t>f</a:t>
                </a:r>
                <a:r>
                  <a:rPr lang="fr-FR" sz="1400" dirty="0" err="1" smtClean="0">
                    <a:solidFill>
                      <a:srgbClr val="737C82"/>
                    </a:solidFill>
                    <a:latin typeface="Calibri" panose="020F0502020204030204" pitchFamily="34" charset="0"/>
                    <a:cs typeface="Calibri" panose="020F0502020204030204" pitchFamily="34" charset="0"/>
                  </a:rPr>
                  <a:t>issioner</a:t>
                </a:r>
                <a:r>
                  <a:rPr lang="fr-FR" sz="1400" dirty="0" smtClean="0">
                    <a:solidFill>
                      <a:srgbClr val="737C82"/>
                    </a:solidFill>
                    <a:latin typeface="Calibri" panose="020F0502020204030204" pitchFamily="34" charset="0"/>
                    <a:cs typeface="Calibri" panose="020F0502020204030204" pitchFamily="34" charset="0"/>
                  </a:rPr>
                  <a:t> un </a:t>
                </a:r>
                <a:r>
                  <a:rPr lang="fr-FR" sz="1400" dirty="0">
                    <a:solidFill>
                      <a:srgbClr val="737C82"/>
                    </a:solidFill>
                    <a:latin typeface="Calibri" panose="020F0502020204030204" pitchFamily="34" charset="0"/>
                    <a:cs typeface="Calibri" panose="020F0502020204030204" pitchFamily="34" charset="0"/>
                  </a:rPr>
                  <a:t>neutron </a:t>
                </a:r>
                <a:r>
                  <a:rPr lang="fr-FR" sz="1400" dirty="0" smtClean="0">
                    <a:solidFill>
                      <a:srgbClr val="737C82"/>
                    </a:solidFill>
                    <a:latin typeface="Calibri" panose="020F0502020204030204" pitchFamily="34" charset="0"/>
                    <a:cs typeface="Calibri" panose="020F0502020204030204" pitchFamily="34" charset="0"/>
                  </a:rPr>
                  <a:t>selon </a:t>
                </a:r>
                <a:r>
                  <a:rPr lang="fr-FR" sz="1400" dirty="0">
                    <a:solidFill>
                      <a:srgbClr val="737C82"/>
                    </a:solidFill>
                    <a:latin typeface="Calibri" panose="020F0502020204030204" pitchFamily="34" charset="0"/>
                    <a:cs typeface="Calibri" panose="020F0502020204030204" pitchFamily="34" charset="0"/>
                  </a:rPr>
                  <a:t>les réactions respectives:</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r>
                      <a:rPr lang="fr-FR" sz="1400" i="1">
                        <a:latin typeface="Cambria Math"/>
                      </a:rPr>
                      <m:t>  </m:t>
                    </m:r>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3</m:t>
                        </m:r>
                      </m:sup>
                      <m:e>
                        <m:r>
                          <a:rPr lang="fr-FR" sz="1400" b="0" i="1" smtClean="0">
                            <a:latin typeface="Cambria Math"/>
                          </a:rPr>
                          <m:t>𝑃𝑢</m:t>
                        </m:r>
                      </m:e>
                    </m:sPre>
                  </m:oMath>
                </a14:m>
                <a:r>
                  <a:rPr lang="fr-FR" sz="1400" dirty="0" smtClean="0">
                    <a:solidFill>
                      <a:srgbClr val="737C82"/>
                    </a:solidFill>
                    <a:latin typeface="Calibri" panose="020F0502020204030204" pitchFamily="34" charset="0"/>
                    <a:cs typeface="Calibri" panose="020F0502020204030204" pitchFamily="34" charset="0"/>
                  </a:rPr>
                  <a:t> </a:t>
                </a: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X</a:t>
                </a:r>
                <a14:m>
                  <m:oMath xmlns:m="http://schemas.openxmlformats.org/officeDocument/2006/math">
                    <m:r>
                      <a:rPr lang="fr-FR" sz="1400" i="1">
                        <a:latin typeface="Cambria Math"/>
                      </a:rPr>
                      <m:t>+</m:t>
                    </m:r>
                    <m:r>
                      <a:rPr lang="fr-FR" sz="1400" i="1">
                        <a:latin typeface="Cambria Math"/>
                      </a:rPr>
                      <m:t>𝑌</m:t>
                    </m:r>
                    <m:r>
                      <a:rPr lang="fr-FR" sz="1400" i="1">
                        <a:latin typeface="Cambria Math"/>
                      </a:rPr>
                      <m:t>+</m:t>
                    </m:r>
                    <m:r>
                      <a:rPr lang="fr-FR" sz="1400" i="1">
                        <a:latin typeface="Cambria Math"/>
                      </a:rPr>
                      <m:t>𝑘</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Toutefois, par décroissance naturelle, </a:t>
                </a:r>
                <a:r>
                  <a:rPr lang="fr-FR" sz="1400" dirty="0" smtClean="0">
                    <a:solidFill>
                      <a:srgbClr val="737C82"/>
                    </a:solidFill>
                    <a:latin typeface="Calibri" panose="020F0502020204030204" pitchFamily="34" charset="0"/>
                    <a:cs typeface="Calibri" panose="020F0502020204030204" pitchFamily="34" charset="0"/>
                  </a:rPr>
                  <a:t>le noyau de Pu242 possède une longue durée de vie (375000 ans) et </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se </a:t>
                </a:r>
                <a:r>
                  <a:rPr lang="fr-FR" sz="1400" dirty="0">
                    <a:solidFill>
                      <a:srgbClr val="737C82"/>
                    </a:solidFill>
                    <a:latin typeface="Calibri" panose="020F0502020204030204" pitchFamily="34" charset="0"/>
                    <a:cs typeface="Calibri" panose="020F0502020204030204" pitchFamily="34" charset="0"/>
                  </a:rPr>
                  <a:t>désintègre en </a:t>
                </a:r>
                <a:r>
                  <a:rPr lang="fr-FR" sz="1400" dirty="0" smtClean="0">
                    <a:solidFill>
                      <a:srgbClr val="737C82"/>
                    </a:solidFill>
                    <a:latin typeface="Calibri" panose="020F0502020204030204" pitchFamily="34" charset="0"/>
                    <a:cs typeface="Calibri" panose="020F0502020204030204" pitchFamily="34" charset="0"/>
                  </a:rPr>
                  <a:t>Np237 en </a:t>
                </a:r>
                <a:r>
                  <a:rPr lang="fr-FR" sz="1400" dirty="0">
                    <a:solidFill>
                      <a:srgbClr val="737C82"/>
                    </a:solidFill>
                    <a:latin typeface="Calibri" panose="020F0502020204030204" pitchFamily="34" charset="0"/>
                    <a:cs typeface="Calibri" panose="020F0502020204030204" pitchFamily="34" charset="0"/>
                  </a:rPr>
                  <a:t>émettant </a:t>
                </a:r>
                <a:r>
                  <a:rPr lang="fr-FR" sz="1400" dirty="0" smtClean="0">
                    <a:solidFill>
                      <a:srgbClr val="737C82"/>
                    </a:solidFill>
                    <a:latin typeface="Calibri" panose="020F0502020204030204" pitchFamily="34" charset="0"/>
                    <a:cs typeface="Calibri" panose="020F0502020204030204" pitchFamily="34" charset="0"/>
                  </a:rPr>
                  <a:t>un </a:t>
                </a:r>
                <a:r>
                  <a:rPr lang="fr-FR" sz="1400" dirty="0">
                    <a:solidFill>
                      <a:srgbClr val="737C82"/>
                    </a:solidFill>
                    <a:latin typeface="Calibri" panose="020F0502020204030204" pitchFamily="34" charset="0"/>
                    <a:cs typeface="Calibri" panose="020F0502020204030204" pitchFamily="34" charset="0"/>
                  </a:rPr>
                  <a:t>noyau d’hélium selon la 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95</m:t>
                        </m:r>
                      </m:sub>
                      <m:sup>
                        <m:r>
                          <a:rPr lang="fr-FR" sz="1400" i="1">
                            <a:latin typeface="Cambria Math"/>
                          </a:rPr>
                          <m:t>241</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93</m:t>
                        </m:r>
                      </m:sub>
                      <m:sup>
                        <m:r>
                          <a:rPr lang="fr-FR" sz="1400" i="1">
                            <a:latin typeface="Cambria Math"/>
                          </a:rPr>
                          <m:t>237</m:t>
                        </m:r>
                      </m:sup>
                      <m:e>
                        <m:r>
                          <a:rPr lang="fr-FR" sz="1400" i="1">
                            <a:latin typeface="Cambria Math"/>
                          </a:rPr>
                          <m:t>𝑁𝑝</m:t>
                        </m:r>
                      </m:e>
                    </m:sPre>
                    <m:r>
                      <a:rPr lang="fr-FR" sz="1400" i="1">
                        <a:latin typeface="Cambria Math"/>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2</m:t>
                        </m:r>
                      </m:sub>
                      <m:sup>
                        <m:r>
                          <a:rPr lang="fr-FR" sz="1400" i="1">
                            <a:latin typeface="Cambria Math"/>
                          </a:rPr>
                          <m:t>4</m:t>
                        </m:r>
                      </m:sup>
                      <m:e>
                        <m:r>
                          <a:rPr lang="fr-FR" sz="14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Ces 3 </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dernères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réactions sont moins importantes que la première ce qui amène à une production de Pu242.</a:t>
                </a:r>
              </a:p>
            </p:txBody>
          </p:sp>
        </mc:Choice>
        <mc:Fallback xmlns="">
          <p:sp>
            <p:nvSpPr>
              <p:cNvPr id="5" name="ZoneTexte 4"/>
              <p:cNvSpPr txBox="1">
                <a:spLocks noRot="1" noChangeAspect="1" noMove="1" noResize="1" noEditPoints="1" noAdjustHandles="1" noChangeArrowheads="1" noChangeShapeType="1" noTextEdit="1"/>
              </p:cNvSpPr>
              <p:nvPr/>
            </p:nvSpPr>
            <p:spPr>
              <a:xfrm>
                <a:off x="248494" y="1331640"/>
                <a:ext cx="8517396" cy="5540171"/>
              </a:xfrm>
              <a:prstGeom prst="rect">
                <a:avLst/>
              </a:prstGeom>
              <a:blipFill rotWithShape="1">
                <a:blip r:embed="rId2"/>
                <a:stretch>
                  <a:fillRect l="-215"/>
                </a:stretch>
              </a:blipFill>
            </p:spPr>
            <p:txBody>
              <a:bodyPr/>
              <a:lstStyle/>
              <a:p>
                <a:r>
                  <a:rPr lang="fr-FR">
                    <a:noFill/>
                  </a:rPr>
                  <a:t> </a:t>
                </a:r>
              </a:p>
            </p:txBody>
          </p:sp>
        </mc:Fallback>
      </mc:AlternateContent>
    </p:spTree>
    <p:extLst>
      <p:ext uri="{BB962C8B-B14F-4D97-AF65-F5344CB8AC3E}">
        <p14:creationId xmlns:p14="http://schemas.microsoft.com/office/powerpoint/2010/main" val="2275798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3326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p:cNvGraphicFramePr>
          <p:nvPr>
            <p:extLst>
              <p:ext uri="{D42A27DB-BD31-4B8C-83A1-F6EECF244321}">
                <p14:modId xmlns:p14="http://schemas.microsoft.com/office/powerpoint/2010/main" val="2403402312"/>
              </p:ext>
            </p:extLst>
          </p:nvPr>
        </p:nvGraphicFramePr>
        <p:xfrm>
          <a:off x="611560" y="1628800"/>
          <a:ext cx="7848872"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8869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3326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xmlns:a14="http://schemas.microsoft.com/office/drawing/2010/main">
        <mc:Choice Requires="a14">
          <p:sp>
            <p:nvSpPr>
              <p:cNvPr id="5" name="ZoneTexte 4"/>
              <p:cNvSpPr txBox="1"/>
              <p:nvPr/>
            </p:nvSpPr>
            <p:spPr>
              <a:xfrm>
                <a:off x="0" y="1289432"/>
                <a:ext cx="8994835" cy="5677516"/>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Soumis à un flux de neutrons rapide, </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La</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quantité de Pu238 diminue au c</a:t>
                </a:r>
                <a:r>
                  <a:rPr lang="fr-FR" sz="1400" baseline="0" dirty="0" smtClean="0">
                    <a:solidFill>
                      <a:srgbClr val="737C82"/>
                    </a:solidFill>
                    <a:latin typeface="Calibri" panose="020F0502020204030204" pitchFamily="34" charset="0"/>
                    <a:cs typeface="Calibri" panose="020F0502020204030204" pitchFamily="34" charset="0"/>
                  </a:rPr>
                  <a:t>ours</a:t>
                </a:r>
                <a:r>
                  <a:rPr lang="fr-FR" sz="1400" dirty="0" smtClean="0">
                    <a:solidFill>
                      <a:srgbClr val="737C82"/>
                    </a:solidFill>
                    <a:latin typeface="Calibri" panose="020F0502020204030204" pitchFamily="34" charset="0"/>
                    <a:cs typeface="Calibri" panose="020F0502020204030204" pitchFamily="34" charset="0"/>
                  </a:rPr>
                  <a:t> du temps. En effet, il a une forte probabilité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d’absorber un neutron pour soit fissionner ou le capturer pour se transformer en Pu239 selon les réactions respectives:</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38</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39</m:t>
                        </m:r>
                      </m:sup>
                      <m:e>
                        <m:r>
                          <a:rPr lang="fr-FR" sz="1600" i="1">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Il est également soumis à sa décroissance naturelle relativement courte (87 ans) selon la réaction:</a:t>
                </a: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234</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En réalité, il y a une production du Pu238 par décroissance naturelle du Cm242 (particule beta) et du </a:t>
                </a: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Np238 (particule alpha) ainsi qu’une probabilité que le Pu239 engendre une réaction dite « 2n »</a:t>
                </a: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Cependant, ces réactions ne sont pas prises en compte car le modèle est simplifié et ne prend en </a:t>
                </a:r>
              </a:p>
              <a:p>
                <a:pPr marL="271463" indent="-271463" fontAlgn="auto">
                  <a:lnSpc>
                    <a:spcPct val="120000"/>
                  </a:lnSpc>
                  <a:spcBef>
                    <a:spcPct val="20000"/>
                  </a:spcBef>
                  <a:spcAft>
                    <a:spcPts val="0"/>
                  </a:spcAft>
                </a:pPr>
                <a:r>
                  <a:rPr lang="fr-FR" sz="1600" dirty="0">
                    <a:solidFill>
                      <a:srgbClr val="737C82"/>
                    </a:solidFill>
                    <a:latin typeface="Calibri" panose="020F0502020204030204" pitchFamily="34" charset="0"/>
                    <a:cs typeface="Calibri" panose="020F0502020204030204" pitchFamily="34" charset="0"/>
                  </a:rPr>
                  <a:t>c</a:t>
                </a:r>
                <a:r>
                  <a:rPr lang="fr-FR" sz="1600" dirty="0" smtClean="0">
                    <a:solidFill>
                      <a:srgbClr val="737C82"/>
                    </a:solidFill>
                    <a:latin typeface="Calibri" panose="020F0502020204030204" pitchFamily="34" charset="0"/>
                    <a:cs typeface="Calibri" panose="020F0502020204030204" pitchFamily="34" charset="0"/>
                  </a:rPr>
                  <a:t>ompte que les isotopes du vecteur Pu.</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xmlns="">
          <p:sp>
            <p:nvSpPr>
              <p:cNvPr id="5" name="ZoneTexte 4"/>
              <p:cNvSpPr txBox="1">
                <a:spLocks noRot="1" noChangeAspect="1" noMove="1" noResize="1" noEditPoints="1" noAdjustHandles="1" noChangeArrowheads="1" noChangeShapeType="1" noTextEdit="1"/>
              </p:cNvSpPr>
              <p:nvPr/>
            </p:nvSpPr>
            <p:spPr>
              <a:xfrm>
                <a:off x="0" y="1289432"/>
                <a:ext cx="8994835" cy="5677516"/>
              </a:xfrm>
              <a:prstGeom prst="rect">
                <a:avLst/>
              </a:prstGeom>
              <a:blipFill rotWithShape="1">
                <a:blip r:embed="rId2"/>
                <a:stretch>
                  <a:fillRect l="-339"/>
                </a:stretch>
              </a:blipFill>
            </p:spPr>
            <p:txBody>
              <a:bodyPr/>
              <a:lstStyle/>
              <a:p>
                <a:r>
                  <a:rPr lang="fr-FR">
                    <a:noFill/>
                  </a:rPr>
                  <a:t> </a:t>
                </a:r>
              </a:p>
            </p:txBody>
          </p:sp>
        </mc:Fallback>
      </mc:AlternateContent>
    </p:spTree>
    <p:extLst>
      <p:ext uri="{BB962C8B-B14F-4D97-AF65-F5344CB8AC3E}">
        <p14:creationId xmlns:p14="http://schemas.microsoft.com/office/powerpoint/2010/main" val="485850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noGrp="1"/>
          </p:cNvGraphicFramePr>
          <p:nvPr>
            <p:extLst>
              <p:ext uri="{D42A27DB-BD31-4B8C-83A1-F6EECF244321}">
                <p14:modId xmlns:p14="http://schemas.microsoft.com/office/powerpoint/2010/main" val="3965668843"/>
              </p:ext>
            </p:extLst>
          </p:nvPr>
        </p:nvGraphicFramePr>
        <p:xfrm>
          <a:off x="1763688" y="1628800"/>
          <a:ext cx="7200800" cy="4032448"/>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p:cNvSpPr txBox="1"/>
          <p:nvPr/>
        </p:nvSpPr>
        <p:spPr>
          <a:xfrm>
            <a:off x="49725" y="1968348"/>
            <a:ext cx="3427926" cy="2763834"/>
          </a:xfrm>
          <a:prstGeom prst="rect">
            <a:avLst/>
          </a:prstGeom>
        </p:spPr>
        <p:txBody>
          <a:bodyPr wrap="none" rtlCol="0">
            <a:spAutoFit/>
          </a:bodyPr>
          <a:lstStyle/>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En sommant toutes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les courbes, une </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légère </a:t>
            </a:r>
            <a:r>
              <a:rPr lang="fr-FR" sz="1400" dirty="0">
                <a:solidFill>
                  <a:srgbClr val="737C82"/>
                </a:solidFill>
                <a:latin typeface="Calibri" panose="020F0502020204030204" pitchFamily="34" charset="0"/>
                <a:cs typeface="Calibri" panose="020F0502020204030204" pitchFamily="34" charset="0"/>
              </a:rPr>
              <a:t>baisse de la </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quantité du vecteur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Pu est observée </a:t>
            </a:r>
            <a:r>
              <a:rPr lang="fr-FR" sz="1400" dirty="0">
                <a:solidFill>
                  <a:srgbClr val="737C82"/>
                </a:solidFill>
                <a:latin typeface="Calibri" panose="020F0502020204030204" pitchFamily="34" charset="0"/>
                <a:cs typeface="Calibri" panose="020F0502020204030204" pitchFamily="34" charset="0"/>
              </a:rPr>
              <a:t>au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cours </a:t>
            </a:r>
            <a:r>
              <a:rPr lang="fr-FR" sz="1400" dirty="0">
                <a:solidFill>
                  <a:srgbClr val="737C82"/>
                </a:solidFill>
                <a:latin typeface="Calibri" panose="020F0502020204030204" pitchFamily="34" charset="0"/>
                <a:cs typeface="Calibri" panose="020F0502020204030204" pitchFamily="34" charset="0"/>
              </a:rPr>
              <a:t>des </a:t>
            </a:r>
            <a:r>
              <a:rPr lang="fr-FR" sz="1400" dirty="0" smtClean="0">
                <a:solidFill>
                  <a:srgbClr val="737C82"/>
                </a:solidFill>
                <a:latin typeface="Calibri" panose="020F0502020204030204" pitchFamily="34" charset="0"/>
                <a:cs typeface="Calibri" panose="020F0502020204030204" pitchFamily="34" charset="0"/>
              </a:rPr>
              <a:t>15 </a:t>
            </a:r>
            <a:r>
              <a:rPr lang="fr-FR" sz="1400" dirty="0">
                <a:solidFill>
                  <a:srgbClr val="737C82"/>
                </a:solidFill>
                <a:latin typeface="Calibri" panose="020F0502020204030204" pitchFamily="34" charset="0"/>
                <a:cs typeface="Calibri" panose="020F0502020204030204" pitchFamily="34" charset="0"/>
              </a:rPr>
              <a:t>ans </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de </a:t>
            </a:r>
            <a:r>
              <a:rPr lang="fr-FR" sz="1400" dirty="0" smtClean="0">
                <a:solidFill>
                  <a:srgbClr val="737C82"/>
                </a:solidFill>
                <a:latin typeface="Calibri" panose="020F0502020204030204" pitchFamily="34" charset="0"/>
                <a:cs typeface="Calibri" panose="020F0502020204030204" pitchFamily="34" charset="0"/>
              </a:rPr>
              <a:t>fonctionnement</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en réacteur.</a:t>
            </a:r>
            <a:endParaRPr lang="fr-FR" sz="1400" dirty="0">
              <a:solidFill>
                <a:srgbClr val="737C82"/>
              </a:solidFill>
              <a:latin typeface="Calibri" panose="020F0502020204030204" pitchFamily="34" charset="0"/>
              <a:cs typeface="Calibri" panose="020F0502020204030204" pitchFamily="34" charset="0"/>
            </a:endParaRPr>
          </a:p>
          <a:p>
            <a:pPr marL="271463" marR="0" indent="-271463" algn="r"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0420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0277"/>
            <a:ext cx="8229240" cy="114516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Composition du vecteur Pu au bout de 15 ans</a:t>
            </a:r>
          </a:p>
        </p:txBody>
      </p:sp>
      <p:graphicFrame>
        <p:nvGraphicFramePr>
          <p:cNvPr id="4" name="Graphique 3"/>
          <p:cNvGraphicFramePr>
            <a:graphicFrameLocks noGrp="1"/>
          </p:cNvGraphicFramePr>
          <p:nvPr>
            <p:extLst>
              <p:ext uri="{D42A27DB-BD31-4B8C-83A1-F6EECF244321}">
                <p14:modId xmlns:p14="http://schemas.microsoft.com/office/powerpoint/2010/main" val="2695823260"/>
              </p:ext>
            </p:extLst>
          </p:nvPr>
        </p:nvGraphicFramePr>
        <p:xfrm>
          <a:off x="971600" y="1052736"/>
          <a:ext cx="6912768" cy="4752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06377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0277"/>
            <a:ext cx="8229240" cy="114516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Perspectives</a:t>
            </a:r>
          </a:p>
        </p:txBody>
      </p:sp>
      <p:sp>
        <p:nvSpPr>
          <p:cNvPr id="3" name="Rectangle 2"/>
          <p:cNvSpPr/>
          <p:nvPr/>
        </p:nvSpPr>
        <p:spPr>
          <a:xfrm>
            <a:off x="311898" y="1628800"/>
            <a:ext cx="7992888" cy="2862322"/>
          </a:xfrm>
          <a:prstGeom prst="rect">
            <a:avLst/>
          </a:prstGeom>
        </p:spPr>
        <p:txBody>
          <a:bodyPr wrap="square">
            <a:spAutoFit/>
          </a:bodyPr>
          <a:lstStyle/>
          <a:p>
            <a:r>
              <a:rPr lang="fr-FR" dirty="0" smtClean="0">
                <a:latin typeface="Calibri" panose="020F0502020204030204" pitchFamily="34" charset="0"/>
                <a:cs typeface="Calibri" panose="020F0502020204030204" pitchFamily="34" charset="0"/>
              </a:rPr>
              <a:t>Pour la suite de l’étude, il s’agit de: </a:t>
            </a:r>
          </a:p>
          <a:p>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Définir un «</a:t>
            </a:r>
            <a:r>
              <a:rPr lang="fr-FR" dirty="0">
                <a:latin typeface="Calibri" panose="020F0502020204030204" pitchFamily="34" charset="0"/>
                <a:cs typeface="Calibri" panose="020F0502020204030204" pitchFamily="34" charset="0"/>
              </a:rPr>
              <a:t> modèle approché » </a:t>
            </a:r>
            <a:r>
              <a:rPr lang="fr-FR" dirty="0" smtClean="0">
                <a:latin typeface="Calibri" panose="020F0502020204030204" pitchFamily="34" charset="0"/>
                <a:cs typeface="Calibri" panose="020F0502020204030204" pitchFamily="34" charset="0"/>
              </a:rPr>
              <a:t>de prédiction du vecteur Pu à la fin d’un épuisement de type : irradiation + refroidissement </a:t>
            </a: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Comparer à </a:t>
            </a:r>
            <a:r>
              <a:rPr lang="fr-FR" dirty="0">
                <a:latin typeface="Calibri" panose="020F0502020204030204" pitchFamily="34" charset="0"/>
                <a:cs typeface="Calibri" panose="020F0502020204030204" pitchFamily="34" charset="0"/>
              </a:rPr>
              <a:t>un code étalon sur quelques cas </a:t>
            </a:r>
            <a:r>
              <a:rPr lang="fr-FR" dirty="0" smtClean="0">
                <a:latin typeface="Calibri" panose="020F0502020204030204" pitchFamily="34" charset="0"/>
                <a:cs typeface="Calibri" panose="020F0502020204030204" pitchFamily="34" charset="0"/>
              </a:rPr>
              <a:t>typiques d’intérêt (cas de référence SPX et cas sélectionné vis-à-vis des performances obtenues</a:t>
            </a:r>
          </a:p>
          <a:p>
            <a:pPr marL="285750" indent="-285750">
              <a:buFont typeface="Arial" panose="020B0604020202020204" pitchFamily="34" charset="0"/>
              <a:buChar char="•"/>
            </a:pPr>
            <a:endParaRPr lang="fr-FR"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Exploiter le </a:t>
            </a:r>
            <a:r>
              <a:rPr lang="fr-FR" dirty="0">
                <a:latin typeface="Calibri" panose="020F0502020204030204" pitchFamily="34" charset="0"/>
                <a:cs typeface="Calibri" panose="020F0502020204030204" pitchFamily="34" charset="0"/>
              </a:rPr>
              <a:t>modèle approché pour répondre à cette question : </a:t>
            </a:r>
            <a:r>
              <a:rPr lang="fr-FR" dirty="0" smtClean="0">
                <a:latin typeface="Calibri" panose="020F0502020204030204" pitchFamily="34" charset="0"/>
                <a:cs typeface="Calibri" panose="020F0502020204030204" pitchFamily="34" charset="0"/>
              </a:rPr>
              <a:t>Quels </a:t>
            </a:r>
            <a:r>
              <a:rPr lang="fr-FR" dirty="0">
                <a:latin typeface="Calibri" panose="020F0502020204030204" pitchFamily="34" charset="0"/>
                <a:cs typeface="Calibri" panose="020F0502020204030204" pitchFamily="34" charset="0"/>
              </a:rPr>
              <a:t>vecteurs Pu peut on obtenir en moins de 15 ans </a:t>
            </a:r>
            <a:r>
              <a:rPr lang="fr-FR" dirty="0" smtClean="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7309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complète des noyaux lourds</a:t>
            </a:r>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648" y="836712"/>
            <a:ext cx="5820842" cy="584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spTree>
    <p:extLst>
      <p:ext uri="{BB962C8B-B14F-4D97-AF65-F5344CB8AC3E}">
        <p14:creationId xmlns:p14="http://schemas.microsoft.com/office/powerpoint/2010/main" val="817165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766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simplifiée des noyaux lourds</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908720"/>
            <a:ext cx="6747661" cy="50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cxnSp>
        <p:nvCxnSpPr>
          <p:cNvPr id="5" name="Connecteur droit avec flèche 4"/>
          <p:cNvCxnSpPr/>
          <p:nvPr/>
        </p:nvCxnSpPr>
        <p:spPr>
          <a:xfrm>
            <a:off x="4724220" y="3423694"/>
            <a:ext cx="0" cy="149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4355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simplifiée des noyaux lourds</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43808" y="1058041"/>
            <a:ext cx="6747661" cy="50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ultiplier 2"/>
          <p:cNvSpPr/>
          <p:nvPr/>
        </p:nvSpPr>
        <p:spPr>
          <a:xfrm>
            <a:off x="6351720" y="5305940"/>
            <a:ext cx="700208" cy="710616"/>
          </a:xfrm>
          <a:prstGeom prst="mathMultiply">
            <a:avLst>
              <a:gd name="adj1" fmla="val 89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Multiplier 6"/>
          <p:cNvSpPr/>
          <p:nvPr/>
        </p:nvSpPr>
        <p:spPr>
          <a:xfrm>
            <a:off x="5292081" y="5305940"/>
            <a:ext cx="700208" cy="710616"/>
          </a:xfrm>
          <a:prstGeom prst="mathMultiply">
            <a:avLst>
              <a:gd name="adj1" fmla="val 89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ZoneTexte 7"/>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cxnSp>
        <p:nvCxnSpPr>
          <p:cNvPr id="4" name="Connecteur droit avec flèche 3"/>
          <p:cNvCxnSpPr/>
          <p:nvPr/>
        </p:nvCxnSpPr>
        <p:spPr>
          <a:xfrm>
            <a:off x="4724220" y="3423694"/>
            <a:ext cx="0" cy="149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31576" y="2242994"/>
            <a:ext cx="3531736" cy="1557349"/>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Dans notre travail, nous ne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Lucida Sans Unicode" pitchFamily="34" charset="0"/>
                <a:cs typeface="Lucida Sans Unicode" pitchFamily="34" charset="0"/>
              </a:rPr>
              <a:t>c</a:t>
            </a:r>
            <a:r>
              <a:rPr lang="fr-FR" sz="1400" dirty="0" smtClean="0">
                <a:solidFill>
                  <a:srgbClr val="737C82"/>
                </a:solidFill>
                <a:latin typeface="Lucida Sans Unicode" pitchFamily="34" charset="0"/>
                <a:cs typeface="Lucida Sans Unicode" pitchFamily="34" charset="0"/>
              </a:rPr>
              <a:t>onsidérerons que ce schéma ci</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en ne prenant pas compte des</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différents radio-isotopes issus</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des autres chaînes de désintégrations.</a:t>
            </a:r>
          </a:p>
        </p:txBody>
      </p:sp>
    </p:spTree>
    <p:extLst>
      <p:ext uri="{BB962C8B-B14F-4D97-AF65-F5344CB8AC3E}">
        <p14:creationId xmlns:p14="http://schemas.microsoft.com/office/powerpoint/2010/main" val="12617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Espace réservé du texte 4"/>
              <p:cNvSpPr>
                <a:spLocks noGrp="1"/>
              </p:cNvSpPr>
              <p:nvPr>
                <p:ph type="body"/>
              </p:nvPr>
            </p:nvSpPr>
            <p:spPr>
              <a:xfrm>
                <a:off x="457200" y="1604520"/>
                <a:ext cx="8046360" cy="4560784"/>
              </a:xfrm>
            </p:spPr>
            <p:txBody>
              <a:bodyPr/>
              <a:lstStyle/>
              <a:p>
                <a:r>
                  <a:rPr lang="fr-FR" sz="1400" dirty="0" smtClean="0">
                    <a:latin typeface="Calibri" panose="020F0502020204030204" pitchFamily="34" charset="0"/>
                    <a:cs typeface="Calibri" panose="020F0502020204030204" pitchFamily="34" charset="0"/>
                  </a:rPr>
                  <a:t>L’évolution des noyaux du vecteur Pu dans un modèle d’épuisement naturel ne prend pas en compte </a:t>
                </a:r>
              </a:p>
              <a:p>
                <a:r>
                  <a:rPr lang="fr-FR" sz="1400" dirty="0">
                    <a:latin typeface="Calibri" panose="020F0502020204030204" pitchFamily="34" charset="0"/>
                    <a:cs typeface="Calibri" panose="020F0502020204030204" pitchFamily="34" charset="0"/>
                  </a:rPr>
                  <a:t>l</a:t>
                </a:r>
                <a:r>
                  <a:rPr lang="fr-FR" sz="1400" dirty="0" smtClean="0">
                    <a:latin typeface="Calibri" panose="020F0502020204030204" pitchFamily="34" charset="0"/>
                    <a:cs typeface="Calibri" panose="020F0502020204030204" pitchFamily="34" charset="0"/>
                  </a:rPr>
                  <a:t>es sections efficaces et le flux neutronique ce qui simplifie l’équation de Bateman:</a:t>
                </a:r>
              </a:p>
              <a:p>
                <a:endParaRPr lang="fr-FR" sz="14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a:p>
                <a:endParaRPr lang="fr-FR" sz="1400" dirty="0"/>
              </a:p>
              <a:p>
                <a:r>
                  <a:rPr lang="fr-FR" sz="1400" dirty="0" smtClean="0">
                    <a:latin typeface="Calibri" panose="020F0502020204030204" pitchFamily="34" charset="0"/>
                    <a:cs typeface="Calibri" panose="020F0502020204030204" pitchFamily="34" charset="0"/>
                  </a:rPr>
                  <a:t>Voici l’équation de Bateman simplifiée pour chaque isotope:</a:t>
                </a:r>
              </a:p>
              <a:p>
                <a:pPr algn="l"/>
                <a:endParaRPr lang="fr-FR" sz="1400" dirty="0" smtClean="0"/>
              </a:p>
              <a:p>
                <a:pPr algn="l"/>
                <a14:m>
                  <m:oMath xmlns:m="http://schemas.openxmlformats.org/officeDocument/2006/math">
                    <m:f>
                      <m:fPr>
                        <m:ctrlPr>
                          <a:rPr lang="fr-FR" sz="1600" i="1" smtClean="0">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m:t>
                            </m:r>
                            <m:r>
                              <a:rPr lang="fr-FR" sz="1600" b="0" i="1" smtClean="0">
                                <a:latin typeface="Cambria Math"/>
                              </a:rPr>
                              <m:t>9</m:t>
                            </m:r>
                          </m:sup>
                          <m:e>
                            <m:r>
                              <a:rPr lang="fr-FR" sz="1600" b="0" i="1" smtClean="0">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m:t>
                            </m:r>
                            <m:r>
                              <a:rPr lang="fr-FR" sz="1600" b="0" i="1" smtClean="0">
                                <a:latin typeface="Cambria Math"/>
                              </a:rPr>
                              <m:t>9</m:t>
                            </m:r>
                          </m:sup>
                          <m:e>
                            <m:r>
                              <a:rPr lang="fr-FR" sz="1600" b="0" i="1" smtClean="0">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95</m:t>
                                </m:r>
                              </m:sub>
                              <m:sup>
                                <m:r>
                                  <a:rPr lang="fr-FR" sz="1600" i="1">
                                    <a:latin typeface="Cambria Math"/>
                                  </a:rPr>
                                  <m:t>241</m:t>
                                </m:r>
                              </m:sup>
                              <m:e>
                                <m:r>
                                  <a:rPr lang="fr-FR" sz="1600" i="1">
                                    <a:latin typeface="Cambria Math"/>
                                  </a:rPr>
                                  <m:t>𝐴𝑚</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r>
                      <a:rPr lang="fr-FR" sz="1600" i="1" smtClean="0">
                        <a:latin typeface="Cambria Math"/>
                      </a:rPr>
                      <m:t>	</m:t>
                    </m:r>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num>
                      <m:den>
                        <m:r>
                          <a:rPr lang="fr-FR" sz="1600" i="1">
                            <a:latin typeface="Cambria Math"/>
                          </a:rPr>
                          <m:t>𝑑𝑡</m:t>
                        </m:r>
                      </m:den>
                    </m:f>
                    <m:r>
                      <a:rPr lang="fr-FR" sz="1600" i="1">
                        <a:latin typeface="Cambria Math"/>
                      </a:rPr>
                      <m:t>=</m:t>
                    </m:r>
                  </m:oMath>
                </a14:m>
                <a:r>
                  <a:rPr lang="fr-FR" sz="1600" dirty="0" smtClean="0"/>
                  <a:t> </a:t>
                </a:r>
                <a14:m>
                  <m:oMath xmlns:m="http://schemas.openxmlformats.org/officeDocument/2006/math">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sSub>
                      <m:sSubPr>
                        <m:ctrlPr>
                          <a:rPr lang="fr-FR" sz="1600" i="1">
                            <a:latin typeface="Cambria Math"/>
                          </a:rPr>
                        </m:ctrlPr>
                      </m:sSubPr>
                      <m:e>
                        <m:sSub>
                          <m:sSubPr>
                            <m:ctrlPr>
                              <a:rPr lang="fr-FR" sz="1600" i="1" smtClean="0">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e>
                      <m:sub/>
                    </m:sSub>
                  </m:oMath>
                </a14:m>
                <a:endParaRPr lang="fr-FR" sz="1400" dirty="0"/>
              </a:p>
              <a:p>
                <a:endParaRPr lang="fr-FR" sz="1400" dirty="0">
                  <a:latin typeface="Calibri" panose="020F0502020204030204" pitchFamily="34" charset="0"/>
                  <a:cs typeface="Calibri" panose="020F0502020204030204" pitchFamily="34" charset="0"/>
                </a:endParaRPr>
              </a:p>
              <a:p>
                <a:endParaRPr lang="fr-FR" sz="1400" dirty="0"/>
              </a:p>
              <a:p>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p:txBody>
          </p:sp>
        </mc:Choice>
        <mc:Fallback xmlns="">
          <p:sp>
            <p:nvSpPr>
              <p:cNvPr id="5" name="Espace réservé du texte 4"/>
              <p:cNvSpPr>
                <a:spLocks noGrp="1" noRot="1" noChangeAspect="1" noMove="1" noResize="1" noEditPoints="1" noAdjustHandles="1" noChangeArrowheads="1" noChangeShapeType="1" noTextEdit="1"/>
              </p:cNvSpPr>
              <p:nvPr>
                <p:ph type="body"/>
              </p:nvPr>
            </p:nvSpPr>
            <p:spPr>
              <a:xfrm>
                <a:off x="457200" y="1604520"/>
                <a:ext cx="8046360" cy="4560784"/>
              </a:xfrm>
              <a:blipFill rotWithShape="1">
                <a:blip r:embed="rId2"/>
                <a:stretch>
                  <a:fillRect l="-152" t="-6150"/>
                </a:stretch>
              </a:blipFill>
            </p:spPr>
            <p:txBody>
              <a:bodyPr/>
              <a:lstStyle/>
              <a:p>
                <a:r>
                  <a:rPr lang="fr-FR">
                    <a:noFill/>
                  </a:rPr>
                  <a:t> </a:t>
                </a:r>
              </a:p>
            </p:txBody>
          </p:sp>
        </mc:Fallback>
      </mc:AlternateContent>
      <p:sp>
        <p:nvSpPr>
          <p:cNvPr id="4" name="Titre 3"/>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L’équation de Bateman sans flux</a:t>
            </a:r>
          </a:p>
        </p:txBody>
      </p:sp>
      <mc:AlternateContent xmlns:mc="http://schemas.openxmlformats.org/markup-compatibility/2006" xmlns:a14="http://schemas.microsoft.com/office/drawing/2010/main">
        <mc:Choice Requires="a14">
          <p:sp>
            <p:nvSpPr>
              <p:cNvPr id="6" name="Rectangle 5"/>
              <p:cNvSpPr/>
              <p:nvPr/>
            </p:nvSpPr>
            <p:spPr>
              <a:xfrm>
                <a:off x="1619672" y="1916832"/>
                <a:ext cx="6336704" cy="71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r>
                                <a:rPr lang="fr-FR" sz="1600" i="1">
                                  <a:latin typeface="Cambria Math"/>
                                </a:rPr>
                                <m:t>𝑖</m:t>
                              </m:r>
                            </m:sub>
                          </m:sSub>
                        </m:num>
                        <m:den>
                          <m:r>
                            <a:rPr lang="fr-FR" sz="1600" i="1">
                              <a:latin typeface="Cambria Math"/>
                            </a:rPr>
                            <m:t>𝑑𝑡</m:t>
                          </m:r>
                        </m:den>
                      </m:f>
                      <m:r>
                        <a:rPr lang="fr-FR" sz="1600" i="1">
                          <a:latin typeface="Cambria Math"/>
                        </a:rPr>
                        <m:t>=</m:t>
                      </m:r>
                      <m:nary>
                        <m:naryPr>
                          <m:chr m:val="∑"/>
                          <m:supHide m:val="on"/>
                          <m:ctrlPr>
                            <a:rPr lang="fr-FR" sz="1600" i="1">
                              <a:latin typeface="Cambria Math"/>
                            </a:rPr>
                          </m:ctrlPr>
                        </m:naryPr>
                        <m:sub>
                          <m:r>
                            <m:rPr>
                              <m:brk m:alnAt="7"/>
                            </m:rPr>
                            <a:rPr lang="fr-FR" sz="1600" i="1">
                              <a:latin typeface="Cambria Math"/>
                            </a:rPr>
                            <m:t>𝑗</m:t>
                          </m:r>
                        </m:sub>
                        <m:sup/>
                        <m:e>
                          <m:d>
                            <m:dPr>
                              <m:begChr m:val="["/>
                              <m:endChr m:val="]"/>
                              <m:ctrlPr>
                                <a:rPr lang="fr-FR" sz="1600" i="1">
                                  <a:latin typeface="Cambria Math"/>
                                </a:rPr>
                              </m:ctrlPr>
                            </m:dPr>
                            <m:e>
                              <m:sSub>
                                <m:sSubPr>
                                  <m:ctrlPr>
                                    <a:rPr lang="fr-FR" sz="1600" b="1" i="1">
                                      <a:latin typeface="Cambria Math"/>
                                    </a:rPr>
                                  </m:ctrlPr>
                                </m:sSubPr>
                                <m:e>
                                  <m:r>
                                    <a:rPr lang="fr-FR" sz="1600" b="1" i="1">
                                      <a:latin typeface="Cambria Math"/>
                                    </a:rPr>
                                    <m:t>𝝀</m:t>
                                  </m:r>
                                </m:e>
                                <m:sub>
                                  <m:r>
                                    <a:rPr lang="fr-FR" sz="1600" b="1" i="1">
                                      <a:latin typeface="Cambria Math"/>
                                    </a:rPr>
                                    <m:t>𝒋</m:t>
                                  </m:r>
                                  <m:r>
                                    <a:rPr lang="fr-FR" sz="1600" b="1" i="1">
                                      <a:latin typeface="Cambria Math"/>
                                    </a:rPr>
                                    <m:t>→</m:t>
                                  </m:r>
                                  <m:r>
                                    <a:rPr lang="fr-FR" sz="1600" b="1" i="1">
                                      <a:latin typeface="Cambria Math"/>
                                    </a:rPr>
                                    <m:t>𝒊</m:t>
                                  </m:r>
                                </m:sub>
                              </m:sSub>
                            </m:e>
                          </m:d>
                          <m:sSub>
                            <m:sSubPr>
                              <m:ctrlPr>
                                <a:rPr lang="fr-FR" sz="1600" i="1">
                                  <a:latin typeface="Cambria Math"/>
                                </a:rPr>
                              </m:ctrlPr>
                            </m:sSubPr>
                            <m:e>
                              <m:r>
                                <a:rPr lang="fr-FR" sz="1600" i="1">
                                  <a:latin typeface="Cambria Math"/>
                                </a:rPr>
                                <m:t>𝑁</m:t>
                              </m:r>
                            </m:e>
                            <m:sub>
                              <m:r>
                                <a:rPr lang="fr-FR" sz="1600" i="1">
                                  <a:latin typeface="Cambria Math"/>
                                </a:rPr>
                                <m:t>𝑗</m:t>
                              </m:r>
                            </m:sub>
                          </m:sSub>
                        </m:e>
                      </m:nary>
                      <m:r>
                        <a:rPr lang="fr-FR" sz="1600" i="1">
                          <a:latin typeface="Cambria Math"/>
                        </a:rPr>
                        <m:t>−</m:t>
                      </m:r>
                      <m:d>
                        <m:dPr>
                          <m:ctrlPr>
                            <a:rPr lang="fr-FR" sz="1600" i="1">
                              <a:latin typeface="Cambria Math"/>
                            </a:rPr>
                          </m:ctrlPr>
                        </m:dPr>
                        <m:e>
                          <m:sSub>
                            <m:sSubPr>
                              <m:ctrlPr>
                                <a:rPr lang="fr-FR" sz="1600" i="1">
                                  <a:latin typeface="Cambria Math"/>
                                </a:rPr>
                              </m:ctrlPr>
                            </m:sSubPr>
                            <m:e>
                              <m:r>
                                <a:rPr lang="fr-FR" sz="1600" i="1">
                                  <a:latin typeface="Cambria Math"/>
                                </a:rPr>
                                <m:t>𝜆</m:t>
                              </m:r>
                            </m:e>
                            <m:sub>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𝑖</m:t>
                          </m:r>
                        </m:sub>
                      </m:sSub>
                    </m:oMath>
                  </m:oMathPara>
                </a14:m>
                <a:endParaRPr lang="fr-FR" sz="1600" i="1" dirty="0" smtClean="0"/>
              </a:p>
            </p:txBody>
          </p:sp>
        </mc:Choice>
        <mc:Fallback xmlns="">
          <p:sp>
            <p:nvSpPr>
              <p:cNvPr id="6" name="Rectangle 5"/>
              <p:cNvSpPr>
                <a:spLocks noRot="1" noChangeAspect="1" noMove="1" noResize="1" noEditPoints="1" noAdjustHandles="1" noChangeArrowheads="1" noChangeShapeType="1" noTextEdit="1"/>
              </p:cNvSpPr>
              <p:nvPr/>
            </p:nvSpPr>
            <p:spPr>
              <a:xfrm>
                <a:off x="1619672" y="1916832"/>
                <a:ext cx="6336704" cy="717697"/>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13710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8519"/>
            <a:ext cx="8229240" cy="11451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fr-FR" sz="2800" dirty="0">
                <a:latin typeface="Calibri" panose="020F0502020204030204" pitchFamily="34" charset="0"/>
                <a:cs typeface="Calibri" panose="020F0502020204030204" pitchFamily="34" charset="0"/>
              </a:rPr>
              <a:t>Equation de Bateman avec flux</a:t>
            </a:r>
          </a:p>
        </p:txBody>
      </p:sp>
      <mc:AlternateContent xmlns:mc="http://schemas.openxmlformats.org/markup-compatibility/2006" xmlns:a14="http://schemas.microsoft.com/office/drawing/2010/main">
        <mc:Choice Requires="a14">
          <p:sp>
            <p:nvSpPr>
              <p:cNvPr id="3" name="Espace réservé du texte 2"/>
              <p:cNvSpPr>
                <a:spLocks noGrp="1"/>
              </p:cNvSpPr>
              <p:nvPr>
                <p:ph type="body"/>
              </p:nvPr>
            </p:nvSpPr>
            <p:spPr>
              <a:xfrm>
                <a:off x="457200" y="915688"/>
                <a:ext cx="8229240" cy="1145160"/>
              </a:xfrm>
            </p:spPr>
            <p:txBody>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i="1">
                                  <a:latin typeface="Cambria Math"/>
                                </a:rPr>
                                <m:t>𝑖</m:t>
                              </m:r>
                            </m:sub>
                          </m:sSub>
                        </m:num>
                        <m:den>
                          <m:r>
                            <a:rPr lang="fr-FR" sz="1400" i="1">
                              <a:latin typeface="Cambria Math"/>
                            </a:rPr>
                            <m:t>𝑑𝑡</m:t>
                          </m:r>
                        </m:den>
                      </m:f>
                      <m:r>
                        <a:rPr lang="fr-FR" sz="1400" i="1">
                          <a:latin typeface="Cambria Math"/>
                        </a:rPr>
                        <m:t>=</m:t>
                      </m:r>
                      <m:nary>
                        <m:naryPr>
                          <m:chr m:val="∑"/>
                          <m:supHide m:val="on"/>
                          <m:ctrlPr>
                            <a:rPr lang="fr-FR" sz="1400" i="1" smtClean="0">
                              <a:latin typeface="Cambria Math"/>
                            </a:rPr>
                          </m:ctrlPr>
                        </m:naryPr>
                        <m:sub>
                          <m:r>
                            <m:rPr>
                              <m:brk m:alnAt="7"/>
                            </m:rPr>
                            <a:rPr lang="fr-FR" sz="1400" b="0" i="1" smtClean="0">
                              <a:latin typeface="Cambria Math"/>
                            </a:rPr>
                            <m:t>𝑗</m:t>
                          </m:r>
                        </m:sub>
                        <m:sup/>
                        <m:e>
                          <m:d>
                            <m:dPr>
                              <m:begChr m:val="["/>
                              <m:endChr m:val="]"/>
                              <m:ctrlPr>
                                <a:rPr lang="fr-FR" sz="1400" i="1" smtClean="0">
                                  <a:latin typeface="Cambria Math"/>
                                </a:rPr>
                              </m:ctrlPr>
                            </m:dPr>
                            <m:e>
                              <m:d>
                                <m:dPr>
                                  <m:ctrlPr>
                                    <a:rPr lang="fr-FR" sz="1400" i="1">
                                      <a:latin typeface="Cambria Math"/>
                                    </a:rPr>
                                  </m:ctrlPr>
                                </m:dPr>
                                <m:e>
                                  <m:sSub>
                                    <m:sSubPr>
                                      <m:ctrlPr>
                                        <a:rPr lang="fr-FR" sz="1400" i="1">
                                          <a:latin typeface="Cambria Math"/>
                                        </a:rPr>
                                      </m:ctrlPr>
                                    </m:sSubPr>
                                    <m:e>
                                      <m:r>
                                        <a:rPr lang="fr-FR" sz="1400" i="1">
                                          <a:latin typeface="Cambria Math"/>
                                        </a:rPr>
                                        <m:t>𝜎</m:t>
                                      </m:r>
                                    </m:e>
                                    <m:sub>
                                      <m:r>
                                        <a:rPr lang="fr-FR" sz="1400" b="0" i="1" smtClean="0">
                                          <a:latin typeface="Cambria Math"/>
                                        </a:rPr>
                                        <m:t>𝑐</m:t>
                                      </m:r>
                                      <m:r>
                                        <a:rPr lang="fr-FR" sz="1400" b="0" i="1" smtClean="0">
                                          <a:latin typeface="Cambria Math"/>
                                        </a:rPr>
                                        <m:t>,</m:t>
                                      </m:r>
                                      <m:r>
                                        <a:rPr lang="fr-FR" sz="1400" i="1">
                                          <a:latin typeface="Cambria Math"/>
                                        </a:rPr>
                                        <m:t>𝑗</m:t>
                                      </m:r>
                                      <m:r>
                                        <a:rPr lang="fr-FR" sz="1400" i="1">
                                          <a:latin typeface="Cambria Math"/>
                                        </a:rPr>
                                        <m:t>→</m:t>
                                      </m:r>
                                      <m:r>
                                        <a:rPr lang="fr-FR" sz="1400" i="1">
                                          <a:latin typeface="Cambria Math"/>
                                        </a:rPr>
                                        <m:t>𝑖</m:t>
                                      </m:r>
                                    </m:sub>
                                  </m:sSub>
                                  <m:r>
                                    <a:rPr lang="fr-FR" sz="1400" i="1" smtClean="0">
                                      <a:latin typeface="Cambria Math"/>
                                    </a:rPr>
                                    <m:t>𝜑</m:t>
                                  </m:r>
                                </m:e>
                              </m:d>
                              <m:r>
                                <a:rPr lang="fr-FR" sz="1400" i="1">
                                  <a:latin typeface="Cambria Math"/>
                                </a:rPr>
                                <m:t>+</m:t>
                              </m:r>
                              <m:sSub>
                                <m:sSubPr>
                                  <m:ctrlPr>
                                    <a:rPr lang="fr-FR" sz="1400" i="1">
                                      <a:latin typeface="Cambria Math"/>
                                    </a:rPr>
                                  </m:ctrlPr>
                                </m:sSubPr>
                                <m:e>
                                  <m:r>
                                    <a:rPr lang="fr-FR" sz="1400" i="1">
                                      <a:latin typeface="Cambria Math"/>
                                    </a:rPr>
                                    <m:t>𝜆</m:t>
                                  </m:r>
                                </m:e>
                                <m:sub>
                                  <m:r>
                                    <a:rPr lang="fr-FR" sz="1400" i="1">
                                      <a:latin typeface="Cambria Math"/>
                                    </a:rPr>
                                    <m:t>𝑗</m:t>
                                  </m:r>
                                  <m:r>
                                    <a:rPr lang="fr-FR" sz="1400" i="1">
                                      <a:latin typeface="Cambria Math"/>
                                    </a:rPr>
                                    <m:t>→</m:t>
                                  </m:r>
                                  <m:r>
                                    <a:rPr lang="fr-FR" sz="1400" i="1">
                                      <a:latin typeface="Cambria Math"/>
                                    </a:rPr>
                                    <m:t>𝑖</m:t>
                                  </m:r>
                                </m:sub>
                              </m:sSub>
                            </m:e>
                          </m:d>
                          <m:sSub>
                            <m:sSubPr>
                              <m:ctrlPr>
                                <a:rPr lang="fr-FR" sz="1400" i="1">
                                  <a:latin typeface="Cambria Math"/>
                                </a:rPr>
                              </m:ctrlPr>
                            </m:sSubPr>
                            <m:e>
                              <m:r>
                                <a:rPr lang="fr-FR" sz="1400" i="1">
                                  <a:latin typeface="Cambria Math"/>
                                </a:rPr>
                                <m:t>𝑁</m:t>
                              </m:r>
                            </m:e>
                            <m:sub>
                              <m:r>
                                <a:rPr lang="fr-FR" sz="1400" i="1">
                                  <a:latin typeface="Cambria Math"/>
                                </a:rPr>
                                <m:t>𝑗</m:t>
                              </m:r>
                            </m:sub>
                          </m:sSub>
                        </m:e>
                      </m:nary>
                      <m:r>
                        <a:rPr lang="fr-FR" sz="1400" i="1" smtClean="0">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𝜎</m:t>
                              </m:r>
                            </m:e>
                            <m:sub>
                              <m:r>
                                <a:rPr lang="fr-FR" sz="1400" i="1">
                                  <a:latin typeface="Cambria Math"/>
                                </a:rPr>
                                <m:t>𝑎</m:t>
                              </m:r>
                              <m:r>
                                <a:rPr lang="fr-FR" sz="1400" i="1">
                                  <a:latin typeface="Cambria Math"/>
                                </a:rPr>
                                <m:t>,</m:t>
                              </m:r>
                              <m:r>
                                <a:rPr lang="fr-FR" sz="1400" i="1">
                                  <a:latin typeface="Cambria Math"/>
                                </a:rPr>
                                <m:t>𝑖</m:t>
                              </m:r>
                            </m:sub>
                          </m:sSub>
                          <m:r>
                            <a:rPr lang="fr-FR" sz="1400" i="1">
                              <a:latin typeface="Cambria Math"/>
                            </a:rPr>
                            <m:t>𝜑</m:t>
                          </m:r>
                          <m:r>
                            <a:rPr lang="fr-FR" sz="1400" i="1">
                              <a:latin typeface="Cambria Math"/>
                            </a:rPr>
                            <m:t>+</m:t>
                          </m:r>
                          <m:sSub>
                            <m:sSubPr>
                              <m:ctrlPr>
                                <a:rPr lang="fr-FR" sz="1400" i="1">
                                  <a:latin typeface="Cambria Math"/>
                                </a:rPr>
                              </m:ctrlPr>
                            </m:sSubPr>
                            <m:e>
                              <m:r>
                                <a:rPr lang="fr-FR" sz="1400" i="1">
                                  <a:latin typeface="Cambria Math"/>
                                </a:rPr>
                                <m:t>𝜆</m:t>
                              </m:r>
                            </m:e>
                            <m:sub>
                              <m:r>
                                <a:rPr lang="fr-FR" sz="1400" i="1">
                                  <a:latin typeface="Cambria Math"/>
                                </a:rPr>
                                <m:t>𝑖</m:t>
                              </m:r>
                            </m:sub>
                          </m:sSub>
                        </m:e>
                      </m:d>
                      <m:sSub>
                        <m:sSubPr>
                          <m:ctrlPr>
                            <a:rPr lang="fr-FR" sz="1400" i="1">
                              <a:latin typeface="Cambria Math"/>
                            </a:rPr>
                          </m:ctrlPr>
                        </m:sSubPr>
                        <m:e>
                          <m:r>
                            <a:rPr lang="fr-FR" sz="1400" i="1">
                              <a:latin typeface="Cambria Math"/>
                            </a:rPr>
                            <m:t>𝑁</m:t>
                          </m:r>
                        </m:e>
                        <m:sub>
                          <m:r>
                            <a:rPr lang="fr-FR" sz="1400" i="1">
                              <a:latin typeface="Cambria Math"/>
                            </a:rPr>
                            <m:t>𝑖</m:t>
                          </m:r>
                        </m:sub>
                      </m:sSub>
                    </m:oMath>
                  </m:oMathPara>
                </a14:m>
                <a:endParaRPr lang="fr-FR" sz="14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p:nvPr>
            </p:nvSpPr>
            <p:spPr>
              <a:xfrm>
                <a:off x="457200" y="915688"/>
                <a:ext cx="8229240" cy="1145160"/>
              </a:xfrm>
              <a:blipFill rotWithShape="1">
                <a:blip r:embed="rId2"/>
                <a:stretch>
                  <a:fillRect t="-39894" b="-654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11560" y="1772816"/>
                <a:ext cx="6858000" cy="336451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fr-FR" sz="1400" i="1" smtClean="0">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238</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238</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239</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239</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𝑈</m:t>
                              </m:r>
                              <m:r>
                                <a:rPr lang="fr-FR" sz="1400" i="1">
                                  <a:latin typeface="Cambria Math"/>
                                </a:rPr>
                                <m:t>238</m:t>
                              </m:r>
                            </m:sub>
                          </m:sSub>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r>
                            <a:rPr lang="fr-FR" sz="1400" i="1">
                              <a:latin typeface="Cambria Math"/>
                            </a:rPr>
                            <m:t>+</m:t>
                          </m:r>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238</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240</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240</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239</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241</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241</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240</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242</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242</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242</m:t>
                              </m:r>
                            </m:sub>
                          </m:sSub>
                        </m:e>
                      </m:d>
                      <m:sSub>
                        <m:sSubPr>
                          <m:ctrlPr>
                            <a:rPr lang="fr-FR" sz="1400" i="1">
                              <a:latin typeface="Cambria Math"/>
                            </a:rPr>
                          </m:ctrlPr>
                        </m:sSubPr>
                        <m:e>
                          <m:r>
                            <a:rPr lang="fr-FR" sz="1400" i="1">
                              <a:latin typeface="Cambria Math"/>
                            </a:rPr>
                            <m:t>𝑁</m:t>
                          </m:r>
                        </m:e>
                        <m:sub>
                          <m:sPre>
                            <m:sPrePr>
                              <m:ctrlPr>
                                <a:rPr lang="fr-FR" sz="1400" i="1">
                                  <a:latin typeface="Cambria Math"/>
                                </a:rPr>
                              </m:ctrlPr>
                            </m:sPrePr>
                            <m:sub>
                              <m:r>
                                <a:rPr lang="fr-FR" sz="1400" i="1">
                                  <a:latin typeface="Cambria Math"/>
                                </a:rPr>
                                <m:t>94</m:t>
                              </m:r>
                            </m:sub>
                            <m:sup>
                              <m:r>
                                <a:rPr lang="fr-FR" sz="1400" i="1">
                                  <a:latin typeface="Cambria Math"/>
                                </a:rPr>
                                <m:t>242</m:t>
                              </m:r>
                            </m:sup>
                            <m:e>
                              <m:r>
                                <a:rPr lang="fr-FR" sz="1400" i="1">
                                  <a:latin typeface="Cambria Math"/>
                                </a:rPr>
                                <m:t>𝑃𝑢</m:t>
                              </m:r>
                            </m:e>
                          </m:sPre>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241</m:t>
                              </m:r>
                            </m:sub>
                          </m:sSub>
                          <m:sSub>
                            <m:sSubPr>
                              <m:ctrlPr>
                                <a:rPr lang="fr-FR" sz="1400" i="1">
                                  <a:latin typeface="Cambria Math"/>
                                </a:rPr>
                              </m:ctrlPr>
                            </m:sSubPr>
                            <m:e>
                              <m:r>
                                <a:rPr lang="fr-FR" sz="1400" i="1">
                                  <a:latin typeface="Cambria Math"/>
                                </a:rPr>
                                <m:t>𝑁</m:t>
                              </m:r>
                            </m:e>
                            <m:sub>
                              <m:r>
                                <a:rPr lang="fr-FR" sz="1400" i="1">
                                  <a:latin typeface="Cambria Math"/>
                                </a:rPr>
                                <m:t>𝑃𝑢</m:t>
                              </m:r>
                              <m:r>
                                <a:rPr lang="fr-FR" sz="1400" i="1">
                                  <a:latin typeface="Cambria Math"/>
                                </a:rPr>
                                <m:t>241</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𝐴𝑚</m:t>
                              </m:r>
                              <m:r>
                                <a:rPr lang="fr-FR" sz="1400" b="0" i="1" smtClean="0">
                                  <a:latin typeface="Cambria Math"/>
                                </a:rPr>
                                <m:t>241</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𝐴𝑚</m:t>
                              </m:r>
                              <m:r>
                                <a:rPr lang="fr-FR" sz="1400" i="1">
                                  <a:latin typeface="Cambria Math"/>
                                </a:rPr>
                                <m:t>241</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𝐴𝑚</m:t>
                              </m:r>
                              <m:r>
                                <a:rPr lang="fr-FR" sz="1400" b="0" i="1" smtClean="0">
                                  <a:latin typeface="Cambria Math"/>
                                </a:rPr>
                                <m:t>241</m:t>
                              </m:r>
                            </m:sub>
                          </m:sSub>
                        </m:e>
                      </m:d>
                      <m:sSub>
                        <m:sSubPr>
                          <m:ctrlPr>
                            <a:rPr lang="fr-FR" sz="1400" i="1">
                              <a:latin typeface="Cambria Math"/>
                            </a:rPr>
                          </m:ctrlPr>
                        </m:sSubPr>
                        <m:e>
                          <m:r>
                            <a:rPr lang="fr-FR" sz="1400" i="1">
                              <a:latin typeface="Cambria Math"/>
                            </a:rPr>
                            <m:t>𝑁</m:t>
                          </m:r>
                        </m:e>
                        <m:sub>
                          <m:r>
                            <a:rPr lang="fr-FR" sz="1400" b="0" i="1" smtClean="0">
                              <a:latin typeface="Cambria Math"/>
                            </a:rPr>
                            <m:t>𝐴𝑚</m:t>
                          </m:r>
                          <m:r>
                            <a:rPr lang="fr-FR" sz="1400" b="0" i="1" smtClean="0">
                              <a:latin typeface="Cambria Math"/>
                            </a:rPr>
                            <m:t>241</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241</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e>
                      </m:d>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𝑈</m:t>
                              </m:r>
                              <m:r>
                                <a:rPr lang="fr-FR" sz="1400" i="1">
                                  <a:latin typeface="Cambria Math"/>
                                </a:rPr>
                                <m:t>238</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𝑈</m:t>
                              </m:r>
                              <m:r>
                                <a:rPr lang="fr-FR" sz="1400" b="0" i="1" smtClean="0">
                                  <a:latin typeface="Cambria Math"/>
                                </a:rPr>
                                <m:t>238</m:t>
                              </m:r>
                            </m:sub>
                          </m:sSub>
                        </m:e>
                      </m:d>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242</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242</m:t>
                              </m:r>
                            </m:sub>
                          </m:sSub>
                        </m:e>
                      </m:d>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235</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𝑈</m:t>
                              </m:r>
                              <m:r>
                                <a:rPr lang="fr-FR" sz="1400" i="1">
                                  <a:latin typeface="Cambria Math"/>
                                </a:rPr>
                                <m:t>235</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𝑈</m:t>
                              </m:r>
                              <m:r>
                                <a:rPr lang="fr-FR" sz="1400" b="0" i="1" smtClean="0">
                                  <a:latin typeface="Cambria Math"/>
                                </a:rPr>
                                <m:t>235</m:t>
                              </m:r>
                            </m:sub>
                          </m:sSub>
                        </m:e>
                      </m:d>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235</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239</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e>
                      </m:d>
                    </m:oMath>
                  </m:oMathPara>
                </a14:m>
                <a:endParaRPr lang="fr-FR" sz="1400" dirty="0"/>
              </a:p>
            </p:txBody>
          </p:sp>
        </mc:Choice>
        <mc:Fallback xmlns="">
          <p:sp>
            <p:nvSpPr>
              <p:cNvPr id="4" name="Rectangle 3"/>
              <p:cNvSpPr>
                <a:spLocks noRot="1" noChangeAspect="1" noMove="1" noResize="1" noEditPoints="1" noAdjustHandles="1" noChangeArrowheads="1" noChangeShapeType="1" noTextEdit="1"/>
              </p:cNvSpPr>
              <p:nvPr/>
            </p:nvSpPr>
            <p:spPr>
              <a:xfrm>
                <a:off x="611560" y="1772816"/>
                <a:ext cx="6858000" cy="3364511"/>
              </a:xfrm>
              <a:prstGeom prst="rect">
                <a:avLst/>
              </a:prstGeom>
              <a:blipFill rotWithShape="1">
                <a:blip r:embed="rId3"/>
                <a:stretch>
                  <a:fillRect/>
                </a:stretch>
              </a:blipFill>
            </p:spPr>
            <p:txBody>
              <a:bodyPr/>
              <a:lstStyle/>
              <a:p>
                <a:r>
                  <a:rPr lang="fr-FR">
                    <a:noFill/>
                  </a:rPr>
                  <a:t> </a:t>
                </a:r>
              </a:p>
            </p:txBody>
          </p:sp>
        </mc:Fallback>
      </mc:AlternateContent>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 t="-6110" r="16901" b="-683"/>
          <a:stretch/>
        </p:blipFill>
        <p:spPr bwMode="auto">
          <a:xfrm>
            <a:off x="5589282" y="2564904"/>
            <a:ext cx="3447214" cy="330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240" cy="1145160"/>
          </a:xfrm>
        </p:spPr>
        <p:txBody>
          <a:bodyPr/>
          <a:lstStyle/>
          <a:p>
            <a:pPr algn="ctr"/>
            <a:r>
              <a:rPr lang="fr-FR" sz="2800" dirty="0" smtClean="0">
                <a:latin typeface="Calibri" panose="020F0502020204030204" pitchFamily="34" charset="0"/>
                <a:cs typeface="Calibri" panose="020F0502020204030204" pitchFamily="34" charset="0"/>
              </a:rPr>
              <a:t>Méthode de résolution</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Espace réservé du texte 2"/>
              <p:cNvSpPr>
                <a:spLocks noGrp="1"/>
              </p:cNvSpPr>
              <p:nvPr>
                <p:ph type="body"/>
              </p:nvPr>
            </p:nvSpPr>
            <p:spPr>
              <a:xfrm>
                <a:off x="457200" y="260648"/>
                <a:ext cx="8229240" cy="5661248"/>
              </a:xfrm>
            </p:spPr>
            <p:txBody>
              <a:bodyPr/>
              <a:lstStyle/>
              <a:p>
                <a:r>
                  <a:rPr lang="fr-FR" sz="1600" dirty="0" smtClean="0">
                    <a:latin typeface="Calibri" panose="020F0502020204030204" pitchFamily="34" charset="0"/>
                    <a:cs typeface="Calibri" panose="020F0502020204030204" pitchFamily="34" charset="0"/>
                  </a:rPr>
                  <a:t>Pour résoudre l’équation de Bateman dans le modèle d’épuisement, on utilise une méthode</a:t>
                </a:r>
              </a:p>
              <a:p>
                <a:r>
                  <a:rPr lang="fr-FR" sz="1600" dirty="0" smtClean="0">
                    <a:latin typeface="Calibri" panose="020F0502020204030204" pitchFamily="34" charset="0"/>
                    <a:cs typeface="Calibri" panose="020F0502020204030204" pitchFamily="34" charset="0"/>
                  </a:rPr>
                  <a:t> numérique qui utilise le principe d’itération appelée Runge Kutta (ordre 1): </a:t>
                </a:r>
              </a:p>
              <a:p>
                <a:endParaRPr lang="fr-FR" sz="1600" dirty="0">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fr-FR" sz="160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+1)</m:t>
                          </m:r>
                        </m:sub>
                      </m:sSub>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r>
                        <a:rPr lang="fr-FR" sz="1600" b="0" i="1" smtClean="0">
                          <a:latin typeface="Cambria Math"/>
                        </a:rPr>
                        <m:t>+</m:t>
                      </m:r>
                      <m:r>
                        <a:rPr lang="fr-FR" sz="1600" b="0" i="1" smtClean="0">
                          <a:latin typeface="Cambria Math"/>
                        </a:rPr>
                        <m:t>h</m:t>
                      </m:r>
                      <m:sSub>
                        <m:sSubPr>
                          <m:ctrlPr>
                            <a:rPr lang="fr-FR" sz="1600" b="0" i="1" smtClean="0">
                              <a:latin typeface="Cambria Math"/>
                            </a:rPr>
                          </m:ctrlPr>
                        </m:sSubPr>
                        <m:e>
                          <m:r>
                            <a:rPr lang="fr-FR" sz="1600" b="0" i="1" smtClean="0">
                              <a:latin typeface="Cambria Math"/>
                            </a:rPr>
                            <m:t>𝑓</m:t>
                          </m:r>
                        </m:e>
                        <m:sub>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𝑖</m:t>
                              </m:r>
                            </m:sub>
                          </m:sSub>
                          <m:r>
                            <a:rPr lang="fr-FR" sz="1600" b="0" i="1" smtClean="0">
                              <a:latin typeface="Cambria Math"/>
                            </a:rPr>
                            <m:t>)</m:t>
                          </m:r>
                        </m:sub>
                      </m:sSub>
                    </m:oMath>
                  </m:oMathPara>
                </a14:m>
                <a:endParaRPr lang="fr-FR" sz="1600" dirty="0" smtClean="0"/>
              </a:p>
              <a:p>
                <a:pPr marL="285750" indent="-285750" algn="l">
                  <a:buFont typeface="Arial" panose="020B0604020202020204" pitchFamily="34" charset="0"/>
                  <a:buChar char="•"/>
                </a:pPr>
                <a:r>
                  <a:rPr lang="fr-FR" sz="1600" dirty="0" smtClean="0">
                    <a:latin typeface="Calibri" panose="020F0502020204030204" pitchFamily="34" charset="0"/>
                    <a:cs typeface="Calibri" panose="020F0502020204030204" pitchFamily="34" charset="0"/>
                  </a:rPr>
                  <a:t>h est le pas d’itération.</a:t>
                </a:r>
              </a:p>
              <a:p>
                <a:pPr marL="285750" indent="-285750" algn="l">
                  <a:buFont typeface="Arial" panose="020B0604020202020204" pitchFamily="34" charset="0"/>
                  <a:buChar char="•"/>
                </a:pPr>
                <a14:m>
                  <m:oMath xmlns:m="http://schemas.openxmlformats.org/officeDocument/2006/math">
                    <m:sSub>
                      <m:sSubPr>
                        <m:ctrlPr>
                          <a:rPr lang="fr-FR" sz="160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oMath>
                </a14:m>
                <a:r>
                  <a:rPr lang="fr-FR" sz="1600" dirty="0" smtClean="0">
                    <a:latin typeface="Calibri" panose="020F0502020204030204" pitchFamily="34" charset="0"/>
                    <a:cs typeface="Calibri" panose="020F0502020204030204" pitchFamily="34" charset="0"/>
                  </a:rPr>
                  <a:t> est le vecteur des concentrations de noyaux lourds à l’instant i</a:t>
                </a:r>
              </a:p>
              <a:p>
                <a:pPr marL="285750" indent="-285750" algn="l">
                  <a:buFont typeface="Arial" panose="020B0604020202020204" pitchFamily="34" charset="0"/>
                  <a:buChar char="•"/>
                </a:pPr>
                <a14:m>
                  <m:oMath xmlns:m="http://schemas.openxmlformats.org/officeDocument/2006/math">
                    <m:sSub>
                      <m:sSubPr>
                        <m:ctrlPr>
                          <a:rPr lang="fr-FR" sz="1600" b="0" i="1" smtClean="0">
                            <a:latin typeface="Cambria Math"/>
                          </a:rPr>
                        </m:ctrlPr>
                      </m:sSubPr>
                      <m:e>
                        <m:r>
                          <a:rPr lang="fr-FR" sz="1600" b="0" i="1" smtClean="0">
                            <a:latin typeface="Cambria Math"/>
                          </a:rPr>
                          <m:t>𝑓</m:t>
                        </m:r>
                      </m:e>
                      <m:sub>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r>
                          <a:rPr lang="fr-FR" sz="1600" b="0" i="1" smtClean="0">
                            <a:latin typeface="Cambria Math"/>
                          </a:rPr>
                          <m:t>)</m:t>
                        </m:r>
                      </m:sub>
                    </m:sSub>
                  </m:oMath>
                </a14:m>
                <a:r>
                  <a:rPr lang="fr-FR" sz="1600" dirty="0" smtClean="0">
                    <a:latin typeface="Calibri" panose="020F0502020204030204" pitchFamily="34" charset="0"/>
                    <a:cs typeface="Calibri" panose="020F0502020204030204" pitchFamily="34" charset="0"/>
                  </a:rPr>
                  <a:t> la fonction </a:t>
                </a:r>
                <a14:m>
                  <m:oMath xmlns:m="http://schemas.openxmlformats.org/officeDocument/2006/math">
                    <m:f>
                      <m:fPr>
                        <m:ctrlPr>
                          <a:rPr lang="fr-FR" sz="1600" i="1" smtClean="0">
                            <a:latin typeface="Cambria Math"/>
                          </a:rPr>
                        </m:ctrlPr>
                      </m:fPr>
                      <m:num>
                        <m:sSub>
                          <m:sSubPr>
                            <m:ctrlPr>
                              <a:rPr lang="fr-FR" sz="1600" i="1" smtClean="0">
                                <a:latin typeface="Cambria Math"/>
                              </a:rPr>
                            </m:ctrlPr>
                          </m:sSubPr>
                          <m:e>
                            <m:r>
                              <a:rPr lang="fr-FR" sz="1600" b="0" i="1" smtClean="0">
                                <a:latin typeface="Cambria Math"/>
                              </a:rPr>
                              <m:t>𝑑𝑦</m:t>
                            </m:r>
                          </m:e>
                          <m:sub>
                            <m:r>
                              <a:rPr lang="fr-FR" sz="1600" b="0" i="1" smtClean="0">
                                <a:latin typeface="Cambria Math"/>
                              </a:rPr>
                              <m:t>(</m:t>
                            </m:r>
                            <m:r>
                              <a:rPr lang="fr-FR" sz="1600" b="0" i="1" smtClean="0">
                                <a:latin typeface="Cambria Math"/>
                              </a:rPr>
                              <m:t>𝑖</m:t>
                            </m:r>
                            <m:r>
                              <a:rPr lang="fr-FR" sz="1600" b="0" i="1" smtClean="0">
                                <a:latin typeface="Cambria Math"/>
                              </a:rPr>
                              <m:t>)</m:t>
                            </m:r>
                          </m:sub>
                        </m:sSub>
                      </m:num>
                      <m:den>
                        <m:r>
                          <a:rPr lang="fr-FR" sz="1600" b="0" i="1" smtClean="0">
                            <a:latin typeface="Cambria Math"/>
                          </a:rPr>
                          <m:t>𝑑𝑡</m:t>
                        </m:r>
                      </m:den>
                    </m:f>
                  </m:oMath>
                </a14:m>
                <a:endParaRPr lang="fr-FR" sz="1600" dirty="0" smtClean="0">
                  <a:latin typeface="Calibri" panose="020F0502020204030204" pitchFamily="34" charset="0"/>
                  <a:cs typeface="Calibri" panose="020F0502020204030204" pitchFamily="34" charset="0"/>
                </a:endParaRPr>
              </a:p>
              <a:p>
                <a:pPr algn="l"/>
                <a:endParaRPr lang="fr-FR" sz="1600" b="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endParaRPr lang="fr-FR" sz="16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p:nvPr>
            </p:nvSpPr>
            <p:spPr>
              <a:xfrm>
                <a:off x="457200" y="260648"/>
                <a:ext cx="8229240" cy="5661248"/>
              </a:xfrm>
              <a:blipFill rotWithShape="1">
                <a:blip r:embed="rId2"/>
                <a:stretch>
                  <a:fillRect l="-37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419872" y="3313708"/>
                <a:ext cx="3923928" cy="31080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a:rPr>
                        <m:t>𝑓</m:t>
                      </m:r>
                      <m:d>
                        <m:dPr>
                          <m:ctrlPr>
                            <a:rPr lang="fr-FR" sz="1200" b="0" i="1" smtClean="0">
                              <a:latin typeface="Cambria Math"/>
                            </a:rPr>
                          </m:ctrlPr>
                        </m:dPr>
                        <m:e>
                          <m:r>
                            <a:rPr lang="fr-FR" sz="1200" b="0" i="1" smtClean="0">
                              <a:latin typeface="Cambria Math"/>
                            </a:rPr>
                            <m:t>𝑡</m:t>
                          </m:r>
                          <m:r>
                            <a:rPr lang="fr-FR" sz="1200" b="0" i="1" smtClean="0">
                              <a:latin typeface="Cambria Math"/>
                            </a:rPr>
                            <m:t>,</m:t>
                          </m:r>
                          <m:r>
                            <a:rPr lang="fr-FR" sz="1200" b="0" i="1" smtClean="0">
                              <a:latin typeface="Cambria Math"/>
                            </a:rPr>
                            <m:t>𝑦</m:t>
                          </m:r>
                          <m:r>
                            <a:rPr lang="fr-FR" sz="1200" b="0" i="1" smtClean="0">
                              <a:latin typeface="Cambria Math"/>
                            </a:rPr>
                            <m:t>(</m:t>
                          </m:r>
                          <m:r>
                            <a:rPr lang="fr-FR" sz="1200" b="0" i="1" smtClean="0">
                              <a:latin typeface="Cambria Math"/>
                            </a:rPr>
                            <m:t>𝑖</m:t>
                          </m:r>
                          <m:r>
                            <a:rPr lang="fr-FR" sz="1200" b="0" i="1" smtClean="0">
                              <a:latin typeface="Cambria Math"/>
                            </a:rPr>
                            <m:t>)</m:t>
                          </m:r>
                        </m:e>
                      </m:d>
                      <m:r>
                        <a:rPr lang="fr-FR" sz="1200" b="0" i="1" smtClean="0">
                          <a:latin typeface="Cambria Math"/>
                        </a:rPr>
                        <m:t>=</m:t>
                      </m:r>
                      <m:sSub>
                        <m:sSubPr>
                          <m:ctrlPr>
                            <a:rPr lang="fr-FR" sz="1200" i="1" smtClean="0">
                              <a:latin typeface="Cambria Math"/>
                            </a:rPr>
                          </m:ctrlPr>
                        </m:sSubPr>
                        <m:e>
                          <m:d>
                            <m:dPr>
                              <m:ctrlPr>
                                <a:rPr lang="fr-FR" sz="1200" i="1">
                                  <a:latin typeface="Cambria Math"/>
                                </a:rPr>
                              </m:ctrlPr>
                            </m:dPr>
                            <m:e>
                              <m:eqArr>
                                <m:eqArrPr>
                                  <m:ctrlPr>
                                    <a:rPr lang="fr-FR" sz="1200" i="1">
                                      <a:latin typeface="Cambria Math"/>
                                    </a:rPr>
                                  </m:ctrlPr>
                                </m:eqArrPr>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238</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239</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240</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241</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242</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𝐴𝑚</m:t>
                                          </m:r>
                                          <m:r>
                                            <a:rPr lang="fr-FR" sz="1200" i="1">
                                              <a:latin typeface="Cambria Math"/>
                                            </a:rPr>
                                            <m:t>241</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𝑈</m:t>
                                          </m:r>
                                          <m:r>
                                            <a:rPr lang="fr-FR" sz="1200" i="1">
                                              <a:latin typeface="Cambria Math"/>
                                            </a:rPr>
                                            <m:t>238</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𝑈</m:t>
                                          </m:r>
                                          <m:r>
                                            <a:rPr lang="fr-FR" sz="1200" i="1">
                                              <a:latin typeface="Cambria Math"/>
                                            </a:rPr>
                                            <m:t>235</m:t>
                                          </m:r>
                                        </m:sub>
                                      </m:sSub>
                                    </m:num>
                                    <m:den>
                                      <m:r>
                                        <a:rPr lang="fr-FR" sz="1200" i="1">
                                          <a:latin typeface="Cambria Math"/>
                                        </a:rPr>
                                        <m:t>𝑑𝑡</m:t>
                                      </m:r>
                                    </m:den>
                                  </m:f>
                                </m:e>
                              </m:eqArr>
                            </m:e>
                          </m:d>
                        </m:e>
                        <m:sub>
                          <m:r>
                            <a:rPr lang="fr-FR" sz="1200" b="0" i="1" smtClean="0">
                              <a:latin typeface="Cambria Math"/>
                            </a:rPr>
                            <m:t>𝑡</m:t>
                          </m:r>
                          <m:r>
                            <a:rPr lang="fr-FR" sz="1200" b="0" i="1" smtClean="0">
                              <a:latin typeface="Cambria Math"/>
                            </a:rPr>
                            <m:t>=</m:t>
                          </m:r>
                          <m:r>
                            <a:rPr lang="fr-FR" sz="1200" b="0" i="1" smtClean="0">
                              <a:latin typeface="Cambria Math"/>
                            </a:rPr>
                            <m:t>𝑡𝑖</m:t>
                          </m:r>
                        </m:sub>
                      </m:sSub>
                    </m:oMath>
                  </m:oMathPara>
                </a14:m>
                <a:endParaRPr lang="fr-FR" sz="1200" dirty="0"/>
              </a:p>
            </p:txBody>
          </p:sp>
        </mc:Choice>
        <mc:Fallback xmlns="">
          <p:sp>
            <p:nvSpPr>
              <p:cNvPr id="5" name="Rectangle 4"/>
              <p:cNvSpPr>
                <a:spLocks noRot="1" noChangeAspect="1" noMove="1" noResize="1" noEditPoints="1" noAdjustHandles="1" noChangeArrowheads="1" noChangeShapeType="1" noTextEdit="1"/>
              </p:cNvSpPr>
              <p:nvPr/>
            </p:nvSpPr>
            <p:spPr>
              <a:xfrm>
                <a:off x="3419872" y="3313708"/>
                <a:ext cx="3923928" cy="3108030"/>
              </a:xfrm>
              <a:prstGeom prst="rect">
                <a:avLst/>
              </a:prstGeom>
              <a:blipFill rotWithShape="1">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051720" y="3908967"/>
                <a:ext cx="2520280" cy="17549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a:rPr>
                        <m:t>𝑦</m:t>
                      </m:r>
                      <m:d>
                        <m:dPr>
                          <m:ctrlPr>
                            <a:rPr lang="fr-FR" sz="1400" b="0" i="1" baseline="-25000" smtClean="0">
                              <a:latin typeface="Cambria Math"/>
                            </a:rPr>
                          </m:ctrlPr>
                        </m:dPr>
                        <m:e>
                          <m:r>
                            <a:rPr lang="fr-FR" sz="1400" b="0" i="1" smtClean="0">
                              <a:latin typeface="Cambria Math"/>
                            </a:rPr>
                            <m:t>𝑖</m:t>
                          </m:r>
                        </m:e>
                      </m:d>
                      <m:r>
                        <a:rPr lang="fr-FR" sz="1400" b="0" i="1" smtClean="0">
                          <a:latin typeface="Cambria Math"/>
                        </a:rPr>
                        <m:t>=</m:t>
                      </m:r>
                      <m:sSub>
                        <m:sSubPr>
                          <m:ctrlPr>
                            <a:rPr lang="fr-FR" sz="1400" b="0" i="1" smtClean="0">
                              <a:latin typeface="Cambria Math"/>
                            </a:rPr>
                          </m:ctrlPr>
                        </m:sSubPr>
                        <m:e>
                          <m:d>
                            <m:dPr>
                              <m:ctrlPr>
                                <a:rPr lang="fr-FR" sz="1400" i="1">
                                  <a:latin typeface="Cambria Math"/>
                                </a:rPr>
                              </m:ctrlPr>
                            </m:dPr>
                            <m:e>
                              <m:eqArr>
                                <m:eqArrPr>
                                  <m:ctrlPr>
                                    <a:rPr lang="fr-FR" sz="1400" i="1">
                                      <a:latin typeface="Cambria Math"/>
                                    </a:rPr>
                                  </m:ctrlPr>
                                </m:eqArrPr>
                                <m:e>
                                  <m:f>
                                    <m:fPr>
                                      <m:type m:val="noBar"/>
                                      <m:ctrlPr>
                                        <a:rPr lang="fr-FR" sz="1400" i="1">
                                          <a:latin typeface="Cambria Math"/>
                                        </a:rPr>
                                      </m:ctrlPr>
                                    </m:fPr>
                                    <m:num>
                                      <m:r>
                                        <a:rPr lang="fr-FR" sz="1400" i="1">
                                          <a:latin typeface="Cambria Math"/>
                                        </a:rPr>
                                        <m:t>𝑁</m:t>
                                      </m:r>
                                      <m:r>
                                        <a:rPr lang="fr-FR" sz="1400" i="1" baseline="-25000">
                                          <a:latin typeface="Cambria Math"/>
                                        </a:rPr>
                                        <m:t>𝑢</m:t>
                                      </m:r>
                                      <m:r>
                                        <a:rPr lang="fr-FR" sz="1400" i="1" baseline="-25000">
                                          <a:latin typeface="Cambria Math"/>
                                        </a:rPr>
                                        <m:t>238</m:t>
                                      </m:r>
                                    </m:num>
                                    <m:den>
                                      <m:r>
                                        <a:rPr lang="fr-FR" sz="1400" i="1">
                                          <a:latin typeface="Cambria Math"/>
                                        </a:rPr>
                                        <m:t>𝑁</m:t>
                                      </m:r>
                                      <m:r>
                                        <a:rPr lang="fr-FR" sz="1400" i="1" baseline="-25000">
                                          <a:latin typeface="Cambria Math"/>
                                        </a:rPr>
                                        <m:t>𝑃𝑢</m:t>
                                      </m:r>
                                      <m:r>
                                        <a:rPr lang="fr-FR" sz="1400" i="1" baseline="-25000">
                                          <a:latin typeface="Cambria Math"/>
                                        </a:rPr>
                                        <m:t>239</m:t>
                                      </m:r>
                                    </m:den>
                                  </m:f>
                                </m:e>
                                <m:e>
                                  <m:r>
                                    <a:rPr lang="fr-FR" sz="1400" i="1">
                                      <a:latin typeface="Cambria Math"/>
                                    </a:rPr>
                                    <m:t>𝑁</m:t>
                                  </m:r>
                                  <m:r>
                                    <a:rPr lang="fr-FR" sz="1400" i="1" baseline="-25000">
                                      <a:latin typeface="Cambria Math"/>
                                    </a:rPr>
                                    <m:t>𝑃𝑢</m:t>
                                  </m:r>
                                  <m:r>
                                    <a:rPr lang="fr-FR" sz="1400" i="1" baseline="-25000">
                                      <a:latin typeface="Cambria Math"/>
                                    </a:rPr>
                                    <m:t>240</m:t>
                                  </m:r>
                                </m:e>
                                <m:e>
                                  <m:r>
                                    <a:rPr lang="fr-FR" sz="1400" i="1">
                                      <a:latin typeface="Cambria Math"/>
                                    </a:rPr>
                                    <m:t>𝑁</m:t>
                                  </m:r>
                                  <m:r>
                                    <a:rPr lang="fr-FR" sz="1400" i="1" baseline="-25000">
                                      <a:latin typeface="Cambria Math"/>
                                    </a:rPr>
                                    <m:t>𝑃𝑢</m:t>
                                  </m:r>
                                  <m:r>
                                    <a:rPr lang="fr-FR" sz="1400" i="1" baseline="-25000">
                                      <a:latin typeface="Cambria Math"/>
                                    </a:rPr>
                                    <m:t>241</m:t>
                                  </m:r>
                                </m:e>
                                <m:e>
                                  <m:r>
                                    <a:rPr lang="fr-FR" sz="1400" i="1">
                                      <a:latin typeface="Cambria Math"/>
                                    </a:rPr>
                                    <m:t>𝑁</m:t>
                                  </m:r>
                                  <m:r>
                                    <a:rPr lang="fr-FR" sz="1400" i="1" baseline="-25000">
                                      <a:latin typeface="Cambria Math"/>
                                    </a:rPr>
                                    <m:t>𝑃𝑢</m:t>
                                  </m:r>
                                  <m:r>
                                    <a:rPr lang="fr-FR" sz="1400" i="1" baseline="-25000">
                                      <a:latin typeface="Cambria Math"/>
                                    </a:rPr>
                                    <m:t>242</m:t>
                                  </m:r>
                                </m:e>
                                <m:e>
                                  <m:r>
                                    <a:rPr lang="fr-FR" sz="1400" i="1">
                                      <a:latin typeface="Cambria Math"/>
                                    </a:rPr>
                                    <m:t>𝑁</m:t>
                                  </m:r>
                                  <m:r>
                                    <a:rPr lang="fr-FR" sz="1400" i="1" baseline="-25000">
                                      <a:latin typeface="Cambria Math"/>
                                    </a:rPr>
                                    <m:t>𝐴𝑚</m:t>
                                  </m:r>
                                  <m:r>
                                    <a:rPr lang="fr-FR" sz="1400" i="1" baseline="-25000">
                                      <a:latin typeface="Cambria Math"/>
                                    </a:rPr>
                                    <m:t>241</m:t>
                                  </m:r>
                                </m:e>
                                <m:e>
                                  <m:r>
                                    <a:rPr lang="fr-FR" sz="1400" i="1">
                                      <a:latin typeface="Cambria Math"/>
                                    </a:rPr>
                                    <m:t>𝑁</m:t>
                                  </m:r>
                                  <m:r>
                                    <a:rPr lang="fr-FR" sz="1400" i="1" baseline="-25000">
                                      <a:latin typeface="Cambria Math"/>
                                    </a:rPr>
                                    <m:t>𝑈</m:t>
                                  </m:r>
                                  <m:r>
                                    <a:rPr lang="fr-FR" sz="1400" i="1" baseline="-25000">
                                      <a:latin typeface="Cambria Math"/>
                                    </a:rPr>
                                    <m:t>238</m:t>
                                  </m:r>
                                </m:e>
                                <m:e>
                                  <m:r>
                                    <a:rPr lang="fr-FR" sz="1400" i="1">
                                      <a:latin typeface="Cambria Math"/>
                                    </a:rPr>
                                    <m:t>𝑁</m:t>
                                  </m:r>
                                  <m:r>
                                    <a:rPr lang="fr-FR" sz="1400" i="1" baseline="-25000">
                                      <a:latin typeface="Cambria Math"/>
                                    </a:rPr>
                                    <m:t>𝑈</m:t>
                                  </m:r>
                                  <m:r>
                                    <a:rPr lang="fr-FR" sz="1400" i="1" baseline="-25000">
                                      <a:latin typeface="Cambria Math"/>
                                    </a:rPr>
                                    <m:t>235</m:t>
                                  </m:r>
                                </m:e>
                              </m:eqArr>
                            </m:e>
                          </m:d>
                        </m:e>
                        <m:sub>
                          <m:r>
                            <a:rPr lang="fr-FR" sz="1400" b="0" i="1" smtClean="0">
                              <a:latin typeface="Cambria Math"/>
                            </a:rPr>
                            <m:t>𝑡</m:t>
                          </m:r>
                          <m:r>
                            <a:rPr lang="fr-FR" sz="1400" b="0" i="1" smtClean="0">
                              <a:latin typeface="Cambria Math"/>
                            </a:rPr>
                            <m:t>=</m:t>
                          </m:r>
                          <m:r>
                            <a:rPr lang="fr-FR" sz="1400" b="0" i="1" smtClean="0">
                              <a:latin typeface="Cambria Math"/>
                            </a:rPr>
                            <m:t>𝑡𝑖</m:t>
                          </m:r>
                        </m:sub>
                      </m:sSub>
                    </m:oMath>
                  </m:oMathPara>
                </a14:m>
                <a:endParaRPr lang="fr-FR" sz="1400" dirty="0"/>
              </a:p>
            </p:txBody>
          </p:sp>
        </mc:Choice>
        <mc:Fallback xmlns="">
          <p:sp>
            <p:nvSpPr>
              <p:cNvPr id="6" name="Rectangle 5"/>
              <p:cNvSpPr>
                <a:spLocks noRot="1" noChangeAspect="1" noMove="1" noResize="1" noEditPoints="1" noAdjustHandles="1" noChangeArrowheads="1" noChangeShapeType="1" noTextEdit="1"/>
              </p:cNvSpPr>
              <p:nvPr/>
            </p:nvSpPr>
            <p:spPr>
              <a:xfrm>
                <a:off x="2051720" y="3908967"/>
                <a:ext cx="2520280" cy="1754904"/>
              </a:xfrm>
              <a:prstGeom prst="rect">
                <a:avLst/>
              </a:prstGeom>
              <a:blipFill rotWithShape="1">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183549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02_PRESENTATION_FR_Exempl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271463" marR="0" indent="-271463" algn="r" defTabSz="457200" rtl="0" eaLnBrk="1" fontAlgn="auto" latinLnBrk="0" hangingPunct="1">
          <a:lnSpc>
            <a:spcPct val="120000"/>
          </a:lnSpc>
          <a:spcBef>
            <a:spcPct val="20000"/>
          </a:spcBef>
          <a:spcAft>
            <a:spcPts val="0"/>
          </a:spcAft>
          <a:buClrTx/>
          <a:buSzTx/>
          <a:tabLst/>
          <a:defRPr kumimoji="0"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defRPr>
        </a:defPPr>
      </a:lstStyle>
    </a:txDef>
  </a:objectDefaults>
  <a:extraClrSchemeLst/>
</a:theme>
</file>

<file path=ppt/theme/theme2.xml><?xml version="1.0" encoding="utf-8"?>
<a:theme xmlns:a="http://schemas.openxmlformats.org/drawingml/2006/main" name="1_Conception personnalisé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7904B739C4B84487A5BFD67500D9B4" ma:contentTypeVersion="0" ma:contentTypeDescription="Crée un document." ma:contentTypeScope="" ma:versionID="9cbcc56a94fc8475c90e35eb72bb8a1f">
  <xsd:schema xmlns:xsd="http://www.w3.org/2001/XMLSchema" xmlns:p="http://schemas.microsoft.com/office/2006/metadata/properties" targetNamespace="http://schemas.microsoft.com/office/2006/metadata/properties" ma:root="true" ma:fieldsID="75019ab185b48580fc336df4da24a70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D7C5851-FB90-405D-A6D1-A044D983A88B}">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5DF899FF-3809-4048-A71C-B0B3BE042AD0}">
  <ds:schemaRefs>
    <ds:schemaRef ds:uri="http://schemas.microsoft.com/sharepoint/v3/contenttype/forms"/>
  </ds:schemaRefs>
</ds:datastoreItem>
</file>

<file path=customXml/itemProps3.xml><?xml version="1.0" encoding="utf-8"?>
<ds:datastoreItem xmlns:ds="http://schemas.openxmlformats.org/officeDocument/2006/customXml" ds:itemID="{45C52AAA-2E95-4895-9099-785DC2BFC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02_PRESENTATION_FR_Exemple</Template>
  <TotalTime>35005</TotalTime>
  <Words>2850</Words>
  <Application>Microsoft Office PowerPoint</Application>
  <PresentationFormat>Affichage à l'écran (4:3)</PresentationFormat>
  <Paragraphs>410</Paragraphs>
  <Slides>40</Slides>
  <Notes>3</Notes>
  <HiddenSlides>0</HiddenSlides>
  <MMClips>0</MMClips>
  <ScaleCrop>false</ScaleCrop>
  <HeadingPairs>
    <vt:vector size="4" baseType="variant">
      <vt:variant>
        <vt:lpstr>Thème</vt:lpstr>
      </vt:variant>
      <vt:variant>
        <vt:i4>2</vt:i4>
      </vt:variant>
      <vt:variant>
        <vt:lpstr>Titres des diapositives</vt:lpstr>
      </vt:variant>
      <vt:variant>
        <vt:i4>40</vt:i4>
      </vt:variant>
    </vt:vector>
  </HeadingPairs>
  <TitlesOfParts>
    <vt:vector size="42" baseType="lpstr">
      <vt:lpstr>02_PRESENTATION_FR_Exemple</vt:lpstr>
      <vt:lpstr>1_Conception personnalisée</vt:lpstr>
      <vt:lpstr>Contribution à l’étude d’un préconcept de SMR
Etude d’un modèle d’épuisement </vt:lpstr>
      <vt:lpstr>Les isotopes du vecteur Pu</vt:lpstr>
      <vt:lpstr>L’équation de Bateman</vt:lpstr>
      <vt:lpstr>Présentation PowerPoint</vt:lpstr>
      <vt:lpstr>Présentation PowerPoint</vt:lpstr>
      <vt:lpstr>Présentation PowerPoint</vt:lpstr>
      <vt:lpstr>L’équation de Bateman sans flux</vt:lpstr>
      <vt:lpstr>Equation de Bateman avec flux</vt:lpstr>
      <vt:lpstr>Méthode de résolution</vt:lpstr>
      <vt:lpstr>Présentation PowerPoint</vt:lpstr>
      <vt:lpstr>Présentation PowerPoint</vt:lpstr>
      <vt:lpstr>Modèle d’épuisement sans flux</vt:lpstr>
      <vt:lpstr>Modèle d’épuisement sans flux</vt:lpstr>
      <vt:lpstr>Présentation PowerPoint</vt:lpstr>
      <vt:lpstr>Présentation PowerPoint</vt:lpstr>
      <vt:lpstr>Présentation PowerPoint</vt:lpstr>
      <vt:lpstr>Présentation PowerPoint</vt:lpstr>
      <vt:lpstr>Modèle d’épuisement sans flux</vt:lpstr>
      <vt:lpstr>Présentation PowerPoint</vt:lpstr>
      <vt:lpstr>Modèle d’épuisement sans flux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Modèle d’épuisement avec flux</vt:lpstr>
      <vt:lpstr>Modèle d’épuisement avec flux</vt:lpstr>
      <vt:lpstr>Modèle d’épuisement avec flux</vt:lpstr>
      <vt:lpstr>Modèle d’épuisement avec flux</vt:lpstr>
      <vt:lpstr>Modèle d’épuisement avec flux</vt:lpstr>
      <vt:lpstr>Modèle d’épuisement avec flux</vt:lpstr>
      <vt:lpstr>Modèle d’épuisement avec flux</vt:lpstr>
      <vt:lpstr>Composition du vecteur Pu au bout de 15 ans</vt:lpstr>
      <vt:lpstr>Perspectives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 Xu</dc:creator>
  <cp:lastModifiedBy>imed Limaiem</cp:lastModifiedBy>
  <cp:revision>257</cp:revision>
  <cp:lastPrinted>2012-02-29T15:32:40Z</cp:lastPrinted>
  <dcterms:created xsi:type="dcterms:W3CDTF">2013-02-01T09:55:50Z</dcterms:created>
  <dcterms:modified xsi:type="dcterms:W3CDTF">2014-08-27T09:22:06Z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0x010100EB0FB8E512779A4E8C1D9331848C2C7F</vt:lpwstr>
  </property>
</Properties>
</file>