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4"/>
    <p:sldMasterId id="2147483652" r:id="rId5"/>
    <p:sldMasterId id="2147483687" r:id="rId6"/>
  </p:sldMasterIdLst>
  <p:notesMasterIdLst>
    <p:notesMasterId r:id="rId31"/>
  </p:notesMasterIdLst>
  <p:handoutMasterIdLst>
    <p:handoutMasterId r:id="rId32"/>
  </p:handoutMasterIdLst>
  <p:sldIdLst>
    <p:sldId id="335" r:id="rId7"/>
    <p:sldId id="337" r:id="rId8"/>
    <p:sldId id="338" r:id="rId9"/>
    <p:sldId id="278" r:id="rId10"/>
    <p:sldId id="280" r:id="rId11"/>
    <p:sldId id="282" r:id="rId12"/>
    <p:sldId id="283" r:id="rId13"/>
    <p:sldId id="284" r:id="rId14"/>
    <p:sldId id="318" r:id="rId15"/>
    <p:sldId id="317" r:id="rId16"/>
    <p:sldId id="336" r:id="rId17"/>
    <p:sldId id="319" r:id="rId18"/>
    <p:sldId id="328" r:id="rId19"/>
    <p:sldId id="327" r:id="rId20"/>
    <p:sldId id="326" r:id="rId21"/>
    <p:sldId id="325" r:id="rId22"/>
    <p:sldId id="329" r:id="rId23"/>
    <p:sldId id="330" r:id="rId24"/>
    <p:sldId id="331" r:id="rId25"/>
    <p:sldId id="285" r:id="rId26"/>
    <p:sldId id="324" r:id="rId27"/>
    <p:sldId id="332" r:id="rId28"/>
    <p:sldId id="333" r:id="rId29"/>
    <p:sldId id="339" r:id="rId30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med Limaiem" initials="ILI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37C82"/>
    <a:srgbClr val="5C7F92"/>
    <a:srgbClr val="31B363"/>
    <a:srgbClr val="3095B4"/>
    <a:srgbClr val="ADDBE9"/>
    <a:srgbClr val="595959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5" autoAdjust="0"/>
    <p:restoredTop sz="84317" autoAdjust="0"/>
  </p:normalViewPr>
  <p:slideViewPr>
    <p:cSldViewPr snapToObjects="1">
      <p:cViewPr>
        <p:scale>
          <a:sx n="75" d="100"/>
          <a:sy n="75" d="100"/>
        </p:scale>
        <p:origin x="-147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F95B6-8B2B-4D5B-A7F7-3369F7185B74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E1EB5C0-C805-4A5C-B771-57076EFEF647}">
      <dgm:prSet phldrT="[Texte]"/>
      <dgm:spPr/>
      <dgm:t>
        <a:bodyPr/>
        <a:lstStyle/>
        <a:p>
          <a:r>
            <a:rPr lang="fr-FR" dirty="0" smtClean="0"/>
            <a:t>ALTRAN</a:t>
          </a:r>
        </a:p>
        <a:p>
          <a:r>
            <a:rPr lang="fr-FR" dirty="0" err="1" smtClean="0"/>
            <a:t>EILiS</a:t>
          </a:r>
          <a:endParaRPr lang="fr-FR" dirty="0"/>
        </a:p>
      </dgm:t>
    </dgm:pt>
    <dgm:pt modelId="{DEC92ECA-B136-4B87-9500-0D35B405652E}" type="parTrans" cxnId="{48BFBDB3-3E7C-4656-887A-945220C97226}">
      <dgm:prSet/>
      <dgm:spPr/>
      <dgm:t>
        <a:bodyPr/>
        <a:lstStyle/>
        <a:p>
          <a:endParaRPr lang="fr-FR"/>
        </a:p>
      </dgm:t>
    </dgm:pt>
    <dgm:pt modelId="{E88A4E80-3D22-4366-B185-4D590CF7F0A7}" type="sibTrans" cxnId="{48BFBDB3-3E7C-4656-887A-945220C97226}">
      <dgm:prSet/>
      <dgm:spPr/>
      <dgm:t>
        <a:bodyPr/>
        <a:lstStyle/>
        <a:p>
          <a:endParaRPr lang="fr-FR"/>
        </a:p>
      </dgm:t>
    </dgm:pt>
    <dgm:pt modelId="{9DCD9F01-2960-49D6-9CDD-0204753A3FDB}">
      <dgm:prSet phldrT="[Texte]"/>
      <dgm:spPr/>
      <dgm:t>
        <a:bodyPr/>
        <a:lstStyle/>
        <a:p>
          <a:r>
            <a:rPr lang="fr-FR" dirty="0" smtClean="0"/>
            <a:t>AREVA</a:t>
          </a:r>
          <a:endParaRPr lang="fr-FR" dirty="0"/>
        </a:p>
      </dgm:t>
    </dgm:pt>
    <dgm:pt modelId="{6FAA5D96-1CBF-4681-9FE4-51506F08E45B}" type="sibTrans" cxnId="{635AB46B-34A5-4AF4-AFBC-9A52FAACEA8E}">
      <dgm:prSet/>
      <dgm:spPr/>
      <dgm:t>
        <a:bodyPr/>
        <a:lstStyle/>
        <a:p>
          <a:endParaRPr lang="fr-FR"/>
        </a:p>
      </dgm:t>
    </dgm:pt>
    <dgm:pt modelId="{19D49E7C-B967-4410-B4DF-2AB44D99DB06}" type="parTrans" cxnId="{635AB46B-34A5-4AF4-AFBC-9A52FAACEA8E}">
      <dgm:prSet/>
      <dgm:spPr/>
      <dgm:t>
        <a:bodyPr/>
        <a:lstStyle/>
        <a:p>
          <a:endParaRPr lang="fr-FR"/>
        </a:p>
      </dgm:t>
    </dgm:pt>
    <dgm:pt modelId="{A9E17D1E-9FA6-4612-91A7-8CABECDEE0FA}" type="pres">
      <dgm:prSet presAssocID="{5EFF95B6-8B2B-4D5B-A7F7-3369F7185B7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922E7B-BE0D-4BCD-815D-BF2188CA078E}" type="pres">
      <dgm:prSet presAssocID="{0E1EB5C0-C805-4A5C-B771-57076EFEF647}" presName="arrow" presStyleLbl="node1" presStyleIdx="0" presStyleCnt="2" custScaleX="100131" custScaleY="10013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1DAE0B-6933-4CEA-89C5-225503D93086}" type="pres">
      <dgm:prSet presAssocID="{9DCD9F01-2960-49D6-9CDD-0204753A3FDB}" presName="arrow" presStyleLbl="node1" presStyleIdx="1" presStyleCnt="2" custScaleY="100031" custRadScaleRad="186831" custRadScaleInc="5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35AB46B-34A5-4AF4-AFBC-9A52FAACEA8E}" srcId="{5EFF95B6-8B2B-4D5B-A7F7-3369F7185B74}" destId="{9DCD9F01-2960-49D6-9CDD-0204753A3FDB}" srcOrd="1" destOrd="0" parTransId="{19D49E7C-B967-4410-B4DF-2AB44D99DB06}" sibTransId="{6FAA5D96-1CBF-4681-9FE4-51506F08E45B}"/>
    <dgm:cxn modelId="{D37AB69B-5475-446F-828F-0F118FD81AFD}" type="presOf" srcId="{9DCD9F01-2960-49D6-9CDD-0204753A3FDB}" destId="{C61DAE0B-6933-4CEA-89C5-225503D93086}" srcOrd="0" destOrd="0" presId="urn:microsoft.com/office/officeart/2005/8/layout/arrow5"/>
    <dgm:cxn modelId="{FA01E6C3-FDD3-4B1D-9A84-F9C92C7758CC}" type="presOf" srcId="{0E1EB5C0-C805-4A5C-B771-57076EFEF647}" destId="{B7922E7B-BE0D-4BCD-815D-BF2188CA078E}" srcOrd="0" destOrd="0" presId="urn:microsoft.com/office/officeart/2005/8/layout/arrow5"/>
    <dgm:cxn modelId="{48BFBDB3-3E7C-4656-887A-945220C97226}" srcId="{5EFF95B6-8B2B-4D5B-A7F7-3369F7185B74}" destId="{0E1EB5C0-C805-4A5C-B771-57076EFEF647}" srcOrd="0" destOrd="0" parTransId="{DEC92ECA-B136-4B87-9500-0D35B405652E}" sibTransId="{E88A4E80-3D22-4366-B185-4D590CF7F0A7}"/>
    <dgm:cxn modelId="{99F2C1E3-E244-44FC-98CF-D5806F403470}" type="presOf" srcId="{5EFF95B6-8B2B-4D5B-A7F7-3369F7185B74}" destId="{A9E17D1E-9FA6-4612-91A7-8CABECDEE0FA}" srcOrd="0" destOrd="0" presId="urn:microsoft.com/office/officeart/2005/8/layout/arrow5"/>
    <dgm:cxn modelId="{5ED5A07C-5929-43FB-B803-A4BF4C4D1BDE}" type="presParOf" srcId="{A9E17D1E-9FA6-4612-91A7-8CABECDEE0FA}" destId="{B7922E7B-BE0D-4BCD-815D-BF2188CA078E}" srcOrd="0" destOrd="0" presId="urn:microsoft.com/office/officeart/2005/8/layout/arrow5"/>
    <dgm:cxn modelId="{0943C84C-381B-489A-B137-CCA99DE59E52}" type="presParOf" srcId="{A9E17D1E-9FA6-4612-91A7-8CABECDEE0FA}" destId="{C61DAE0B-6933-4CEA-89C5-225503D93086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22E7B-BE0D-4BCD-815D-BF2188CA078E}">
      <dsp:nvSpPr>
        <dsp:cNvPr id="0" name=""/>
        <dsp:cNvSpPr/>
      </dsp:nvSpPr>
      <dsp:spPr>
        <a:xfrm rot="16200000">
          <a:off x="690" y="982"/>
          <a:ext cx="1525978" cy="152597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ALTRAN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EILiS</a:t>
          </a:r>
          <a:endParaRPr lang="fr-FR" sz="1300" kern="1200" dirty="0"/>
        </a:p>
      </dsp:txBody>
      <dsp:txXfrm rot="5400000">
        <a:off x="691" y="382475"/>
        <a:ext cx="1258932" cy="762989"/>
      </dsp:txXfrm>
    </dsp:sp>
    <dsp:sp modelId="{C61DAE0B-6933-4CEA-89C5-225503D93086}">
      <dsp:nvSpPr>
        <dsp:cNvPr id="0" name=""/>
        <dsp:cNvSpPr/>
      </dsp:nvSpPr>
      <dsp:spPr>
        <a:xfrm rot="5400000">
          <a:off x="3012285" y="3725"/>
          <a:ext cx="1523981" cy="152445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AREVA</a:t>
          </a:r>
          <a:endParaRPr lang="fr-FR" sz="1300" kern="1200" dirty="0"/>
        </a:p>
      </dsp:txBody>
      <dsp:txXfrm rot="-5400000">
        <a:off x="3278746" y="384957"/>
        <a:ext cx="1257757" cy="761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3AE9468-D335-408F-8871-42A5B451C4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8018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984464D-008C-4CF4-8406-0A6BC9838D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71724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738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Utilisation d’une série de </a:t>
            </a:r>
            <a:r>
              <a:rPr lang="fr-FR" dirty="0" err="1" smtClean="0"/>
              <a:t>taylor</a:t>
            </a:r>
            <a:r>
              <a:rPr lang="fr-FR" dirty="0" smtClean="0"/>
              <a:t> d’ordre 5, résolution sous forme d’une matrice pour simplifier la méthode.</a:t>
            </a:r>
            <a:r>
              <a:rPr lang="fr-FR" baseline="0" dirty="0" smtClean="0"/>
              <a:t> Également une méthode itérative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413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J’explique le modèle retenu RK1 car il a de meilleurs</a:t>
            </a:r>
            <a:r>
              <a:rPr lang="fr-FR" baseline="0" dirty="0" smtClean="0"/>
              <a:t> critères (robustesse, simplicité, précision)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252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Brèves description des résultats des 5 modèles</a:t>
            </a:r>
            <a:r>
              <a:rPr lang="fr-FR" baseline="0" dirty="0" smtClean="0"/>
              <a:t> (1 min)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49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Brèves description des résultats des 5 modèles</a:t>
            </a:r>
            <a:r>
              <a:rPr lang="fr-FR" baseline="0" dirty="0" smtClean="0"/>
              <a:t> (1 min)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4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Brèves description des résultats des 5 modèles</a:t>
            </a:r>
            <a:r>
              <a:rPr lang="fr-FR" baseline="0" dirty="0" smtClean="0"/>
              <a:t> (1 min)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945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Brèves description des résultats des 5 modèles</a:t>
            </a:r>
            <a:r>
              <a:rPr lang="fr-FR" baseline="0" dirty="0" smtClean="0"/>
              <a:t> (1 min)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457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Brèves description des résultats des 5 modèles</a:t>
            </a:r>
            <a:r>
              <a:rPr lang="fr-FR" baseline="0" dirty="0" smtClean="0"/>
              <a:t> (1 min)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997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Brèves description des résultats des 5 modèles</a:t>
            </a:r>
            <a:r>
              <a:rPr lang="fr-FR" baseline="0" dirty="0" smtClean="0"/>
              <a:t> (1 min)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11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Brèves description des résultats des 5 modèles</a:t>
            </a:r>
            <a:r>
              <a:rPr lang="fr-FR" baseline="0" dirty="0" smtClean="0"/>
              <a:t> (1 min)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548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Brèves description des résultats des 5 modèles</a:t>
            </a:r>
            <a:r>
              <a:rPr lang="fr-FR" baseline="0" dirty="0" smtClean="0"/>
              <a:t> (1 min)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25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présente brièvement l’entreprise</a:t>
            </a:r>
            <a:r>
              <a:rPr lang="fr-FR" baseline="0" dirty="0" smtClean="0"/>
              <a:t> ALTRAN, la division </a:t>
            </a:r>
            <a:r>
              <a:rPr lang="fr-FR" baseline="0" dirty="0" err="1" smtClean="0"/>
              <a:t>eilis</a:t>
            </a:r>
            <a:r>
              <a:rPr lang="fr-FR" baseline="0" dirty="0" smtClean="0"/>
              <a:t> et le plateau qui effectue diverses études pour son client, AREVA. (40sec)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06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Description du combustible SPX, décris la surgénération, la simulation avec ce combustible car on simule dans les mêmes conditions qu’un RNR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620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Compare</a:t>
            </a:r>
            <a:r>
              <a:rPr lang="fr-FR" baseline="0" dirty="0" smtClean="0"/>
              <a:t> le modèle du SPX avec un combustible de REP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811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Analyse rapidement les courbes</a:t>
            </a:r>
            <a:r>
              <a:rPr lang="fr-FR" baseline="0" dirty="0" smtClean="0"/>
              <a:t> de 3 noyaux pour le SPX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866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Analyse rapidement les courbes</a:t>
            </a:r>
            <a:r>
              <a:rPr lang="fr-FR" baseline="0" dirty="0" smtClean="0"/>
              <a:t> de 3 noyaux pour le REP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52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conclus en disant que l’objectif de</a:t>
            </a:r>
            <a:r>
              <a:rPr lang="fr-FR" baseline="0" dirty="0" smtClean="0"/>
              <a:t> contrôler la composition du combustible est atteint</a:t>
            </a:r>
          </a:p>
          <a:p>
            <a:r>
              <a:rPr lang="fr-FR" baseline="0" dirty="0" smtClean="0"/>
              <a:t>Préciser les perspectives de l’étude</a:t>
            </a:r>
          </a:p>
          <a:p>
            <a:endParaRPr lang="fr-FR" baseline="0" dirty="0" smtClean="0"/>
          </a:p>
          <a:p>
            <a:r>
              <a:rPr lang="fr-FR" baseline="0" dirty="0" smtClean="0"/>
              <a:t>Conclusion générale de l’année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09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Fais office d’introduction</a:t>
            </a:r>
          </a:p>
          <a:p>
            <a:r>
              <a:rPr lang="fr-FR" dirty="0" smtClean="0"/>
              <a:t>-Je présente les objectifs d’ALTRAN</a:t>
            </a:r>
            <a:r>
              <a:rPr lang="fr-FR" baseline="0" dirty="0" smtClean="0"/>
              <a:t> dans ses études de R&amp;D à propos de la préconception de SMR -&gt; Objectif de cette étude. </a:t>
            </a:r>
          </a:p>
          <a:p>
            <a:r>
              <a:rPr lang="fr-FR" baseline="0" dirty="0" smtClean="0"/>
              <a:t>-Je décris brièvement les démarches utilisées: </a:t>
            </a:r>
            <a:r>
              <a:rPr lang="fr-FR" baseline="0" dirty="0" err="1" smtClean="0"/>
              <a:t>eq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bateman</a:t>
            </a:r>
            <a:r>
              <a:rPr lang="fr-FR" baseline="0" dirty="0" smtClean="0"/>
              <a:t>, les différents modèles, garder le modèle le plus fiable et robuste</a:t>
            </a:r>
          </a:p>
          <a:p>
            <a:r>
              <a:rPr lang="fr-FR" baseline="0" dirty="0" smtClean="0"/>
              <a:t>-Je finis par les résultats par l’exploitation des courbes et l’analyse des tâches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0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décris l’</a:t>
            </a:r>
            <a:r>
              <a:rPr lang="fr-FR" dirty="0" err="1" smtClean="0"/>
              <a:t>eq</a:t>
            </a:r>
            <a:r>
              <a:rPr lang="fr-FR" dirty="0" smtClean="0"/>
              <a:t> de Bateman</a:t>
            </a:r>
            <a:r>
              <a:rPr lang="fr-FR" baseline="0" dirty="0" smtClean="0"/>
              <a:t> termes de gauche (apparition) termes de droite (disparition)</a:t>
            </a:r>
          </a:p>
          <a:p>
            <a:r>
              <a:rPr lang="fr-FR" baseline="0" dirty="0" smtClean="0"/>
              <a:t>Je précise que le rendement est négligé</a:t>
            </a:r>
          </a:p>
          <a:p>
            <a:r>
              <a:rPr lang="fr-FR" baseline="0" dirty="0" smtClean="0"/>
              <a:t>Je parle très brièvement des termes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937CE-A485-4771-B634-015521E10B3A}" type="slidenum">
              <a:rPr lang="fr-FR" smtClean="0"/>
              <a:t>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82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</a:t>
            </a:r>
            <a:r>
              <a:rPr lang="fr-FR" baseline="0" dirty="0" smtClean="0"/>
              <a:t> le cadre de cette étude, on considère ce schéma simplifié des noyaux lourds (issus de la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de JJ </a:t>
            </a:r>
            <a:r>
              <a:rPr lang="fr-FR" baseline="0" dirty="0" err="1" smtClean="0"/>
              <a:t>Igremeau</a:t>
            </a:r>
            <a:r>
              <a:rPr lang="fr-FR" baseline="0" dirty="0" smtClean="0"/>
              <a:t>), les autres noyaux n’ont pas d’impact au regard de leur durée de vie et de leur concentration.</a:t>
            </a:r>
          </a:p>
          <a:p>
            <a:r>
              <a:rPr lang="fr-FR" baseline="0" dirty="0" smtClean="0"/>
              <a:t>Je décris le cas particulier du Pu238 issus de l’U235 et de l’Am241.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916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Simplification</a:t>
            </a:r>
            <a:r>
              <a:rPr lang="fr-FR" baseline="0" dirty="0" smtClean="0"/>
              <a:t> de l’</a:t>
            </a:r>
            <a:r>
              <a:rPr lang="fr-FR" baseline="0" dirty="0" err="1" smtClean="0"/>
              <a:t>eq</a:t>
            </a:r>
            <a:r>
              <a:rPr lang="fr-FR" baseline="0" dirty="0" smtClean="0"/>
              <a:t> de Bateman. Suppression du flux et des sections </a:t>
            </a:r>
            <a:r>
              <a:rPr lang="fr-FR" baseline="0" dirty="0" err="1" smtClean="0"/>
              <a:t>effiaces</a:t>
            </a:r>
            <a:r>
              <a:rPr lang="fr-FR" baseline="0" dirty="0" smtClean="0"/>
              <a:t>. Je précise les 3 noyaux Am, 238U, 235U qui ont des termes en plus.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6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Eq</a:t>
            </a:r>
            <a:r>
              <a:rPr lang="fr-FR" dirty="0" smtClean="0"/>
              <a:t> de </a:t>
            </a:r>
            <a:r>
              <a:rPr lang="fr-FR" dirty="0" err="1" smtClean="0"/>
              <a:t>bateman</a:t>
            </a:r>
            <a:r>
              <a:rPr lang="fr-FR" dirty="0" smtClean="0"/>
              <a:t> avec flux et section efficaces</a:t>
            </a:r>
            <a:r>
              <a:rPr lang="fr-FR" baseline="0" dirty="0" smtClean="0"/>
              <a:t> d’abs. Je précise quelque noyaux significatifs comme le Pu238, Pu239 Pu242. Aide du schéma pour aider à expliquer.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98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Méthode</a:t>
            </a:r>
            <a:r>
              <a:rPr lang="fr-FR" baseline="0" dirty="0" smtClean="0"/>
              <a:t> de résolution RK1, je décris brièvement marche la méthode avec un pas d’itération en utilisant le calcul d’avant.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34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Méthode exacte, problème à valeur propre, résolue par un</a:t>
            </a:r>
            <a:r>
              <a:rPr lang="fr-FR" baseline="0" dirty="0" smtClean="0"/>
              <a:t> </a:t>
            </a:r>
            <a:r>
              <a:rPr lang="fr-FR" dirty="0" smtClean="0"/>
              <a:t>système</a:t>
            </a:r>
            <a:r>
              <a:rPr lang="fr-FR" baseline="0" dirty="0" smtClean="0"/>
              <a:t> d’équation sous forme d’une matrice; simplification de la matrice car manque de robustesse (pas toujours diagonalisable) par la suppression de la 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 de Pu238 par Am241, 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 U235 par Pu239, U238 par Pu242	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59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7282" y="1080000"/>
            <a:ext cx="7822010" cy="1162496"/>
          </a:xfrm>
        </p:spPr>
        <p:txBody>
          <a:bodyPr anchor="b"/>
          <a:lstStyle>
            <a:lvl1pPr>
              <a:defRPr>
                <a:solidFill>
                  <a:srgbClr val="5C7F9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7940" y="2412000"/>
            <a:ext cx="6811196" cy="2702140"/>
          </a:xfrm>
        </p:spPr>
        <p:txBody>
          <a:bodyPr/>
          <a:lstStyle>
            <a:lvl1pPr marL="268288" indent="-268288" algn="l">
              <a:buFont typeface="+mj-lt"/>
              <a:buAutoNum type="arabicPeriod"/>
              <a:defRPr sz="1800">
                <a:solidFill>
                  <a:srgbClr val="3095B4"/>
                </a:solidFill>
              </a:defRPr>
            </a:lvl1pPr>
            <a:lvl2pPr marL="268288" indent="0" algn="l">
              <a:lnSpc>
                <a:spcPct val="100000"/>
              </a:lnSpc>
              <a:buNone/>
              <a:defRPr sz="1400">
                <a:solidFill>
                  <a:srgbClr val="595959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869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prism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393950"/>
            <a:ext cx="2005012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1277938" y="2006600"/>
            <a:ext cx="184150" cy="338138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1395413" y="4452938"/>
            <a:ext cx="166687" cy="541337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187700" y="4094163"/>
            <a:ext cx="296863" cy="304800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10"/>
          <p:cNvSpPr>
            <a:spLocks noGrp="1"/>
          </p:cNvSpPr>
          <p:nvPr>
            <p:ph sz="quarter" idx="10"/>
          </p:nvPr>
        </p:nvSpPr>
        <p:spPr>
          <a:xfrm>
            <a:off x="1278000" y="1912938"/>
            <a:ext cx="6951600" cy="1317600"/>
          </a:xfrm>
        </p:spPr>
        <p:txBody>
          <a:bodyPr>
            <a:normAutofit/>
          </a:bodyPr>
          <a:lstStyle>
            <a:lvl2pPr algn="r">
              <a:defRPr sz="18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re 5"/>
          <p:cNvSpPr>
            <a:spLocks noGrp="1"/>
          </p:cNvSpPr>
          <p:nvPr>
            <p:ph type="ctrTitle"/>
          </p:nvPr>
        </p:nvSpPr>
        <p:spPr>
          <a:xfrm>
            <a:off x="2549562" y="1213798"/>
            <a:ext cx="6271710" cy="734031"/>
          </a:xfrm>
        </p:spPr>
        <p:txBody>
          <a:bodyPr>
            <a:noAutofit/>
          </a:bodyPr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2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ism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393950"/>
            <a:ext cx="20193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3"/>
          <p:cNvCxnSpPr/>
          <p:nvPr/>
        </p:nvCxnSpPr>
        <p:spPr>
          <a:xfrm flipH="1">
            <a:off x="2978150" y="2173288"/>
            <a:ext cx="1560513" cy="485775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4" descr="INNOVATION MAK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946275"/>
            <a:ext cx="3382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3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1003300" y="1906588"/>
            <a:ext cx="7683500" cy="4219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99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3300" y="3049588"/>
            <a:ext cx="7683500" cy="3076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11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3300" y="3049588"/>
            <a:ext cx="3765550" cy="307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21250" y="3049588"/>
            <a:ext cx="3765550" cy="307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7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94267" y="727200"/>
            <a:ext cx="7797800" cy="590902"/>
          </a:xfrm>
        </p:spPr>
        <p:txBody>
          <a:bodyPr>
            <a:normAutofit/>
          </a:bodyPr>
          <a:lstStyle>
            <a:lvl1pPr marL="265113" indent="-265113" algn="l">
              <a:lnSpc>
                <a:spcPct val="120000"/>
              </a:lnSpc>
              <a:buFont typeface="+mj-lt"/>
              <a:buAutoNum type="arabicPeriod"/>
              <a:defRPr sz="1800">
                <a:solidFill>
                  <a:srgbClr val="3095B4"/>
                </a:solidFill>
                <a:latin typeface="Lucida Bright"/>
                <a:cs typeface="Lucida Bright"/>
              </a:defRPr>
            </a:lvl1pPr>
            <a:lvl2pPr marL="265113" indent="0" algn="l">
              <a:lnSpc>
                <a:spcPct val="100000"/>
              </a:lnSpc>
              <a:buNone/>
              <a:defRPr sz="1400">
                <a:solidFill>
                  <a:srgbClr val="737C82"/>
                </a:solidFill>
                <a:latin typeface="Lucida Sans"/>
                <a:cs typeface="Lucida Sans"/>
              </a:defRPr>
            </a:lvl2pPr>
            <a:lvl3pPr marL="265113" indent="0" algn="l">
              <a:lnSpc>
                <a:spcPct val="120000"/>
              </a:lnSpc>
              <a:buNone/>
              <a:defRPr sz="1000">
                <a:solidFill>
                  <a:srgbClr val="737C82"/>
                </a:solidFill>
                <a:latin typeface="Lucida Sans"/>
                <a:cs typeface="Lucida Sans"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7702550" cy="4674240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 marL="265113" indent="0"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4763" y="6434138"/>
            <a:ext cx="8239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solidFill>
                  <a:schemeClr val="bg1"/>
                </a:solidFill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47F592-8124-4DDA-BFCC-6E6DBF551C6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55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6" descr="virgu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356225"/>
            <a:ext cx="91440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03300" y="1906588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03300" y="3049588"/>
            <a:ext cx="76835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endParaRPr lang="fr-FR" smtClean="0"/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1029" name="Image 7" descr="ALTRAN 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0" r:id="rId2"/>
    <p:sldLayoutId id="2147483671" r:id="rId3"/>
    <p:sldLayoutId id="2147483667" r:id="rId4"/>
    <p:sldLayoutId id="2147483668" r:id="rId5"/>
    <p:sldLayoutId id="2147483669" r:id="rId6"/>
    <p:sldLayoutId id="2147483673" r:id="rId7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5C7F92"/>
          </a:solidFill>
          <a:latin typeface="Lucida Bright"/>
          <a:ea typeface="Lucida Bright" pitchFamily="18" charset="0"/>
          <a:cs typeface="Lucida Bright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9pPr>
    </p:titleStyle>
    <p:bodyStyle>
      <a:lvl1pPr marL="271463" indent="-271463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Lucida Bright" pitchFamily="18" charset="0"/>
        <a:buAutoNum type="arabicPeriod"/>
        <a:defRPr kern="1200">
          <a:solidFill>
            <a:srgbClr val="3095B4"/>
          </a:solidFill>
          <a:latin typeface="Lucida Bright"/>
          <a:ea typeface="Lucida Bright" pitchFamily="18" charset="0"/>
          <a:cs typeface="Lucida Bright"/>
        </a:defRPr>
      </a:lvl1pPr>
      <a:lvl2pPr marL="355600" indent="-841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5969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5081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pic>
        <p:nvPicPr>
          <p:cNvPr id="2052" name="Image 6" descr="ALTRAN 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 7" descr="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1744663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 kern="1200">
          <a:solidFill>
            <a:srgbClr val="3095B4"/>
          </a:solidFill>
          <a:latin typeface="Lucida Bright"/>
          <a:ea typeface="Lucida Bright" pitchFamily="18" charset="0"/>
          <a:cs typeface="Lucida Bright"/>
        </a:defRPr>
      </a:lvl1pPr>
      <a:lvl2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2pPr>
      <a:lvl3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3pPr>
      <a:lvl4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4pPr>
      <a:lvl5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5pPr>
      <a:lvl6pPr marL="7223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6pPr>
      <a:lvl7pPr marL="11795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7pPr>
      <a:lvl8pPr marL="16367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8pPr>
      <a:lvl9pPr marL="20939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9pPr>
    </p:titleStyle>
    <p:bodyStyle>
      <a:lvl1pPr marL="265113" indent="-26511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1pPr>
      <a:lvl2pPr marL="265113" indent="1920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Arial" charset="0"/>
        <a:buChar char="›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­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fr-FR" smtClean="0"/>
              <a:t>08/09/2014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em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emf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emf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image" Target="../media/image8.png"/><Relationship Id="rId4" Type="http://schemas.openxmlformats.org/officeDocument/2006/relationships/image" Target="../media/image9.jp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emf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9.png"/><Relationship Id="rId5" Type="http://schemas.openxmlformats.org/officeDocument/2006/relationships/image" Target="../media/image8.png"/><Relationship Id="rId4" Type="http://schemas.openxmlformats.org/officeDocument/2006/relationships/image" Target="../media/image9.jp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emf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4.png"/><Relationship Id="rId5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8.png"/><Relationship Id="rId5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9.jp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1.jpg"/><Relationship Id="rId5" Type="http://schemas.openxmlformats.org/officeDocument/2006/relationships/diagramData" Target="../diagrams/data1.xml"/><Relationship Id="rId10" Type="http://schemas.openxmlformats.org/officeDocument/2006/relationships/image" Target="../media/image10.jpg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9.jp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g"/><Relationship Id="rId5" Type="http://schemas.openxmlformats.org/officeDocument/2006/relationships/image" Target="../media/image60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9.jp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9.jp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685800" y="1835478"/>
            <a:ext cx="7772400" cy="873442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Contribution à l’étude d’un préconcept de SMR
Etude d’un modèle d’épuisement 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11560" y="2852936"/>
            <a:ext cx="7772400" cy="2376264"/>
          </a:xfrm>
        </p:spPr>
        <p:txBody>
          <a:bodyPr>
            <a:normAutofit/>
          </a:bodyPr>
          <a:lstStyle/>
          <a:p>
            <a:pPr algn="ctr"/>
            <a:r>
              <a:rPr lang="fr-FR" sz="1200" dirty="0" smtClean="0"/>
              <a:t>Soutenance présentée par Fabien </a:t>
            </a:r>
            <a:r>
              <a:rPr lang="fr-FR" sz="1200" dirty="0" err="1" smtClean="0"/>
              <a:t>Boulland</a:t>
            </a:r>
            <a:r>
              <a:rPr lang="fr-FR" sz="1200" dirty="0" smtClean="0"/>
              <a:t> le 08/09/2014</a:t>
            </a:r>
          </a:p>
          <a:p>
            <a:pPr algn="ctr"/>
            <a:r>
              <a:rPr lang="fr-FR" sz="1200" dirty="0" smtClean="0"/>
              <a:t>Réalisé dans l’entreprise ALTRAN Technologies</a:t>
            </a:r>
          </a:p>
          <a:p>
            <a:pPr algn="ctr"/>
            <a:r>
              <a:rPr lang="fr-FR" sz="1200" dirty="0" smtClean="0"/>
              <a:t>Année universitaire: 2013-2014</a:t>
            </a:r>
            <a:endParaRPr lang="fr-F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467544" y="54868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Méthode de résolution: Ordre 5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67744" y="2420888"/>
                <a:ext cx="3850285" cy="879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latin typeface="Cambria Math"/>
                            </a:rPr>
                            <m:t>−</m:t>
                          </m:r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fr-F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/>
                            </a:rPr>
                            <m:t>0≤</m:t>
                          </m:r>
                          <m:r>
                            <a:rPr lang="fr-FR" i="1">
                              <a:latin typeface="Cambria Math"/>
                            </a:rPr>
                            <m:t>𝑘</m:t>
                          </m:r>
                          <m:r>
                            <a:rPr lang="fr-FR" i="1">
                              <a:latin typeface="Cambria Math"/>
                            </a:rPr>
                            <m:t>≤</m:t>
                          </m:r>
                          <m:r>
                            <a:rPr lang="fr-FR" i="1">
                              <a:latin typeface="Cambria Math"/>
                            </a:rPr>
                            <m:t>𝑁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p>
                                        <m:sSupPr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420888"/>
                <a:ext cx="3850285" cy="8797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683568" y="1834951"/>
            <a:ext cx="5244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Calcul de l’évolution des concentrations à l’ordre 5 par une série de Taylor: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11760" y="4509120"/>
                <a:ext cx="3880100" cy="772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i="1">
                              <a:latin typeface="Cambria Math"/>
                            </a:rPr>
                            <m:t>𝑖</m:t>
                          </m:r>
                          <m:r>
                            <a:rPr lang="fr-FR" i="1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fr-FR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i="1">
                              <a:latin typeface="Cambria Math"/>
                            </a:rPr>
                            <m:t>𝑖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fr-FR">
                          <a:latin typeface="Cambria Math"/>
                        </a:rPr>
                        <m:t> +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fr-F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/>
                            </a:rPr>
                            <m:t>1≤</m:t>
                          </m:r>
                          <m:r>
                            <a:rPr lang="fr-FR" i="1">
                              <a:latin typeface="Cambria Math"/>
                            </a:rPr>
                            <m:t>𝑘</m:t>
                          </m:r>
                          <m:r>
                            <a:rPr lang="fr-FR" i="1">
                              <a:latin typeface="Cambria Math"/>
                            </a:rPr>
                            <m:t>≤</m:t>
                          </m:r>
                          <m:r>
                            <a:rPr lang="fr-FR" i="1">
                              <a:latin typeface="Cambria Math"/>
                            </a:rPr>
                            <m:t>𝑁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fr-FR" i="1">
                              <a:latin typeface="Cambria Math"/>
                            </a:rPr>
                            <m:t>𝑌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509120"/>
                <a:ext cx="3880100" cy="7720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683568" y="3866564"/>
            <a:ext cx="6532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 l’aide d’une matrice M, un calcul itératif permet de connaître les concentrations des noyaux:</a:t>
            </a:r>
            <a:endParaRPr lang="fr-FR" sz="1200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2296220" y="5844728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 compléter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4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467544" y="54868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Modèle retenu</a:t>
            </a:r>
            <a:endParaRPr lang="fr-FR" sz="20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92453"/>
              </p:ext>
            </p:extLst>
          </p:nvPr>
        </p:nvGraphicFramePr>
        <p:xfrm>
          <a:off x="1038893" y="1628800"/>
          <a:ext cx="6768752" cy="278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690"/>
                <a:gridCol w="1612164"/>
                <a:gridCol w="1235618"/>
                <a:gridCol w="1152128"/>
                <a:gridCol w="1368152"/>
              </a:tblGrid>
              <a:tr h="62533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Appréciation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solidFill>
                            <a:srgbClr val="FF0000"/>
                          </a:solidFill>
                          <a:effectLst/>
                        </a:rPr>
                        <a:t>Explicite-RK1</a:t>
                      </a:r>
                      <a:endParaRPr lang="fr-FR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Explicite-05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Exact Simplifié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70409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Minimisation du nombre de calculs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Dénombrement des </a:t>
                      </a:r>
                      <a:r>
                        <a:rPr lang="fr-FR" sz="1200" dirty="0" smtClean="0">
                          <a:effectLst/>
                        </a:rPr>
                        <a:t>opérations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fr-FR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+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+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2988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Robustesse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Qualitative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++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++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--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2988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Simplicité de mise en œuvre 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Qualitative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++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+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0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2988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Précision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Qualitative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++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++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-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67544" y="405894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Pu238 </a:t>
            </a:r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52" y="1958022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72928" y="2492896"/>
                <a:ext cx="3384376" cy="1117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 smtClean="0"/>
                  <a:t>Fission</a:t>
                </a:r>
                <a:endParaRPr lang="fr-FR" sz="1400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X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  <a:p>
                <a:endParaRPr lang="fr-FR" sz="1200" dirty="0" smtClean="0"/>
              </a:p>
              <a:p>
                <a:r>
                  <a:rPr lang="fr-FR" sz="1200" dirty="0" smtClean="0"/>
                  <a:t>Capture</a:t>
                </a:r>
                <a:endParaRPr lang="fr-FR" sz="1400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28" y="2492896"/>
                <a:ext cx="3384376" cy="1117935"/>
              </a:xfrm>
              <a:prstGeom prst="rect">
                <a:avLst/>
              </a:prstGeom>
              <a:blipFill rotWithShape="1">
                <a:blip r:embed="rId6"/>
                <a:stretch>
                  <a:fillRect t="-5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83544" y="3933056"/>
                <a:ext cx="2348720" cy="510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(87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4" y="3933056"/>
                <a:ext cx="2348720" cy="510845"/>
              </a:xfrm>
              <a:prstGeom prst="rect">
                <a:avLst/>
              </a:prstGeom>
              <a:blipFill rotWithShape="1">
                <a:blip r:embed="rId7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83544" y="4725144"/>
                <a:ext cx="5129481" cy="882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Production de Pu238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235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236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groupChr>
                      <m:groupChrPr>
                        <m:chr m:val="→"/>
                        <m:vertJc m:val="bot"/>
                        <m:ctrlPr>
                          <a:rPr lang="fr-FR" sz="14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l-GR" sz="1400" i="1">
                            <a:latin typeface="Cambria Math"/>
                          </a:rPr>
                          <m:t>𝛽</m:t>
                        </m:r>
                      </m:e>
                    </m:groupCh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93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𝑁𝑝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→</m:t>
                    </m:r>
                    <m:r>
                      <m:rPr>
                        <m:nor/>
                      </m:rPr>
                      <a:rPr lang="fr-FR" sz="1400" dirty="0"/>
                      <m:t> 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</m:t>
                        </m:r>
                        <m:r>
                          <a:rPr lang="fr-FR" sz="1400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8</m:t>
                        </m:r>
                      </m:sup>
                      <m:e>
                        <m:r>
                          <a:rPr lang="fr-FR" sz="1400" b="0" i="1" smtClean="0">
                            <a:latin typeface="Cambria Math"/>
                          </a:rPr>
                          <m:t>𝑁𝑝</m:t>
                        </m:r>
                      </m:e>
                    </m:sPre>
                    <m:groupChr>
                      <m:groupChrPr>
                        <m:chr m:val="→"/>
                        <m:vertJc m:val="bot"/>
                        <m:ctrlPr>
                          <a:rPr lang="fr-FR" sz="14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l-GR" sz="1400" i="1">
                            <a:latin typeface="Cambria Math"/>
                          </a:rPr>
                          <m:t>𝛽</m:t>
                        </m:r>
                      </m:e>
                    </m:groupCh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  →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  <m:groupChr>
                      <m:groupChrPr>
                        <m:chr m:val="→"/>
                        <m:vertJc m:val="bot"/>
                        <m:ctrlPr>
                          <a:rPr lang="fr-FR" sz="14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l-GR" sz="1400" i="1">
                            <a:latin typeface="Cambria Math"/>
                          </a:rPr>
                          <m:t>𝛽</m:t>
                        </m:r>
                      </m:e>
                    </m:groupCh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</m:t>
                        </m:r>
                        <m:r>
                          <a:rPr lang="fr-FR" sz="1400" b="0" i="1" smtClean="0">
                            <a:latin typeface="Cambria Math"/>
                          </a:rPr>
                          <m:t>6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  <m:r>
                          <a:rPr lang="fr-FR" sz="1400" b="0" i="1" smtClean="0">
                            <a:latin typeface="Cambria Math"/>
                          </a:rPr>
                          <m:t>42</m:t>
                        </m:r>
                      </m:sup>
                      <m:e>
                        <m:r>
                          <a:rPr lang="fr-FR" sz="1400" b="0" i="1" smtClean="0">
                            <a:latin typeface="Cambria Math"/>
                          </a:rPr>
                          <m:t>𝐶𝑚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→</m:t>
                    </m:r>
                    <m:r>
                      <m:rPr>
                        <m:nor/>
                      </m:rPr>
                      <a:rPr lang="fr-FR" sz="1400" dirty="0"/>
                      <m:t> 	 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</m:t>
                        </m:r>
                        <m:r>
                          <a:rPr lang="fr-FR" sz="1400" b="0" i="1" smtClean="0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8</m:t>
                        </m:r>
                      </m:sup>
                      <m:e>
                        <m:r>
                          <a:rPr lang="fr-FR" sz="1400" b="0" i="1" smtClean="0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fr-FR" sz="1400" dirty="0"/>
                      <m:t>  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4" y="4725144"/>
                <a:ext cx="5129481" cy="882229"/>
              </a:xfrm>
              <a:prstGeom prst="rect">
                <a:avLst/>
              </a:prstGeom>
              <a:blipFill rotWithShape="1">
                <a:blip r:embed="rId8"/>
                <a:stretch>
                  <a:fillRect t="-690" b="-165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9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67544" y="38235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Pu239 </a:t>
            </a:r>
          </a:p>
        </p:txBody>
      </p:sp>
      <p:pic>
        <p:nvPicPr>
          <p:cNvPr id="3" name="Imag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57600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1198" y="1781861"/>
                <a:ext cx="4572000" cy="12102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X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  <a:p>
                <a:pPr>
                  <a:lnSpc>
                    <a:spcPct val="150000"/>
                  </a:lnSpc>
                </a:pPr>
                <a:endParaRPr lang="fr-FR" sz="1200" dirty="0" smtClean="0"/>
              </a:p>
              <a:p>
                <a:r>
                  <a:rPr lang="fr-FR" sz="1200" dirty="0" smtClean="0"/>
                  <a:t>Capture</a:t>
                </a:r>
                <a:endParaRPr lang="fr-FR" sz="1400" i="1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240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8" y="1781861"/>
                <a:ext cx="4572000" cy="1210268"/>
              </a:xfrm>
              <a:prstGeom prst="rect">
                <a:avLst/>
              </a:prstGeom>
              <a:blipFill rotWithShape="1">
                <a:blip r:embed="rId6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1198" y="3284984"/>
                <a:ext cx="2603598" cy="514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(24000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235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8" y="3284984"/>
                <a:ext cx="2603598" cy="514051"/>
              </a:xfrm>
              <a:prstGeom prst="rect">
                <a:avLst/>
              </a:prstGeom>
              <a:blipFill rotWithShape="1">
                <a:blip r:embed="rId7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51197" y="4076701"/>
                <a:ext cx="2858347" cy="822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Production du Pu239</a:t>
                </a:r>
                <a:endParaRPr lang="fr-FR" sz="1400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→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sz="14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l-GR" sz="1400" i="1">
                            <a:latin typeface="Cambria Math"/>
                          </a:rPr>
                          <m:t>𝛽</m:t>
                        </m:r>
                      </m:e>
                    </m:groupCh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93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𝑁𝑝</m:t>
                        </m:r>
                      </m:e>
                    </m:sPre>
                    <m:groupChr>
                      <m:groupChrPr>
                        <m:chr m:val="→"/>
                        <m:vertJc m:val="bot"/>
                        <m:ctrlPr>
                          <a:rPr lang="fr-FR" sz="14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l-GR" sz="1400" i="1">
                            <a:latin typeface="Cambria Math"/>
                          </a:rPr>
                          <m:t>𝛽</m:t>
                        </m:r>
                      </m:e>
                    </m:groupCh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7" y="4076701"/>
                <a:ext cx="2858347" cy="822854"/>
              </a:xfrm>
              <a:prstGeom prst="rect">
                <a:avLst/>
              </a:prstGeom>
              <a:blipFill rotWithShape="1">
                <a:blip r:embed="rId8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395536" y="38235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Pu240 </a:t>
            </a:r>
          </a:p>
        </p:txBody>
      </p:sp>
      <p:pic>
        <p:nvPicPr>
          <p:cNvPr id="3" name="Imag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52" y="1858144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72220" y="4288261"/>
                <a:ext cx="1824410" cy="627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Production de Pu240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240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20" y="4288261"/>
                <a:ext cx="1824410" cy="627801"/>
              </a:xfrm>
              <a:prstGeom prst="rect">
                <a:avLst/>
              </a:prstGeom>
              <a:blipFill rotWithShape="1">
                <a:blip r:embed="rId6"/>
                <a:stretch>
                  <a:fillRect t="-9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3528" y="2132855"/>
                <a:ext cx="4572000" cy="14087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240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X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 </m:t>
                    </m:r>
                  </m:oMath>
                </a14:m>
                <a:endParaRPr lang="fr-FR" sz="1400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:endParaRPr lang="fr-FR" sz="1200" dirty="0" smtClean="0"/>
              </a:p>
              <a:p>
                <a:r>
                  <a:rPr lang="fr-FR" sz="1200" dirty="0" smtClean="0"/>
                  <a:t>Capture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240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  <a:p>
                <a:endParaRPr lang="fr-FR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32855"/>
                <a:ext cx="4572000" cy="1408719"/>
              </a:xfrm>
              <a:prstGeom prst="rect">
                <a:avLst/>
              </a:prstGeom>
              <a:blipFill rotWithShape="1">
                <a:blip r:embed="rId7"/>
                <a:stretch>
                  <a:fillRect t="-4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23528" y="3541241"/>
                <a:ext cx="2518638" cy="510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(6500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240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236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41241"/>
                <a:ext cx="2518638" cy="510845"/>
              </a:xfrm>
              <a:prstGeom prst="rect">
                <a:avLst/>
              </a:prstGeom>
              <a:blipFill rotWithShape="1">
                <a:blip r:embed="rId8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57380" y="620688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Pu241 </a:t>
            </a:r>
          </a:p>
        </p:txBody>
      </p:sp>
      <p:pic>
        <p:nvPicPr>
          <p:cNvPr id="3" name="Imag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34" y="1946959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1520" y="2204864"/>
                <a:ext cx="4572000" cy="11218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X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  <a:p>
                <a:endParaRPr lang="fr-FR" sz="1200" dirty="0" smtClean="0"/>
              </a:p>
              <a:p>
                <a:r>
                  <a:rPr lang="fr-FR" sz="1200" dirty="0" smtClean="0"/>
                  <a:t>Capture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  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04864"/>
                <a:ext cx="4572000" cy="1121846"/>
              </a:xfrm>
              <a:prstGeom prst="rect">
                <a:avLst/>
              </a:prstGeom>
              <a:blipFill rotWithShape="1">
                <a:blip r:embed="rId6"/>
                <a:stretch>
                  <a:fillRect t="-5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51520" y="3579637"/>
                <a:ext cx="2401298" cy="512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(14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l-GR" sz="1400" i="1">
                            <a:latin typeface="Cambria Math"/>
                          </a:rPr>
                          <m:t>𝜈</m:t>
                        </m:r>
                      </m:e>
                    </m:acc>
                    <m:r>
                      <a:rPr lang="fr-FR" sz="1400" i="1">
                        <a:latin typeface="Cambria Math"/>
                      </a:rPr>
                      <m:t> 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79637"/>
                <a:ext cx="2401298" cy="512513"/>
              </a:xfrm>
              <a:prstGeom prst="rect">
                <a:avLst/>
              </a:prstGeom>
              <a:blipFill rotWithShape="1">
                <a:blip r:embed="rId7"/>
                <a:stretch>
                  <a:fillRect t="-1190" r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36588" y="4524406"/>
                <a:ext cx="2056397" cy="510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Production de Pu241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240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88" y="4524406"/>
                <a:ext cx="2056397" cy="510845"/>
              </a:xfrm>
              <a:prstGeom prst="rect">
                <a:avLst/>
              </a:prstGeom>
              <a:blipFill rotWithShape="1">
                <a:blip r:embed="rId8"/>
                <a:stretch>
                  <a:fillRect l="-297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57379" y="498984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Pu242 </a:t>
            </a:r>
          </a:p>
        </p:txBody>
      </p:sp>
      <p:pic>
        <p:nvPicPr>
          <p:cNvPr id="3" name="Imag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44824"/>
            <a:ext cx="5748655" cy="293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87675" y="2190403"/>
                <a:ext cx="2375074" cy="514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 X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5" y="2190403"/>
                <a:ext cx="2375074" cy="514756"/>
              </a:xfrm>
              <a:prstGeom prst="rect">
                <a:avLst/>
              </a:prstGeom>
              <a:blipFill rotWithShape="1">
                <a:blip r:embed="rId6"/>
                <a:stretch>
                  <a:fillRect t="-1176" b="-10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0191" y="2800295"/>
                <a:ext cx="2187330" cy="548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Capture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  →</m:t>
                    </m:r>
                  </m:oMath>
                </a14:m>
                <a:r>
                  <a:rPr lang="fr-FR" sz="16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243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600" dirty="0"/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1" y="2800295"/>
                <a:ext cx="2187330" cy="548805"/>
              </a:xfrm>
              <a:prstGeom prst="rect">
                <a:avLst/>
              </a:prstGeom>
              <a:blipFill rotWithShape="1">
                <a:blip r:embed="rId7"/>
                <a:stretch>
                  <a:fillRect l="-279" t="-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29656" y="4426412"/>
                <a:ext cx="2056397" cy="514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Production de Pu242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6" y="4426412"/>
                <a:ext cx="2056397" cy="514756"/>
              </a:xfrm>
              <a:prstGeom prst="rect">
                <a:avLst/>
              </a:prstGeom>
              <a:blipFill rotWithShape="1">
                <a:blip r:embed="rId8"/>
                <a:stretch>
                  <a:fillRect l="-297" t="-1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60191" y="3645024"/>
                <a:ext cx="2688557" cy="510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(375000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1" y="3645024"/>
                <a:ext cx="2688557" cy="510845"/>
              </a:xfrm>
              <a:prstGeom prst="rect">
                <a:avLst/>
              </a:prstGeom>
              <a:blipFill rotWithShape="1">
                <a:blip r:embed="rId9"/>
                <a:stretch>
                  <a:fillRect l="-227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0" y="548680"/>
            <a:ext cx="8696784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l’Am241 </a:t>
            </a:r>
          </a:p>
        </p:txBody>
      </p:sp>
      <p:pic>
        <p:nvPicPr>
          <p:cNvPr id="3" name="Imag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40" y="1999018"/>
            <a:ext cx="5328592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0200" y="2160687"/>
                <a:ext cx="2426370" cy="516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 X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00" y="2160687"/>
                <a:ext cx="2426370" cy="516423"/>
              </a:xfrm>
              <a:prstGeom prst="rect">
                <a:avLst/>
              </a:prstGeom>
              <a:blipFill rotWithShape="1">
                <a:blip r:embed="rId6"/>
                <a:stretch>
                  <a:fillRect l="-251" t="-1176" b="-10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4998" y="2743805"/>
                <a:ext cx="4572000" cy="5164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200" dirty="0" smtClean="0"/>
                  <a:t>Capture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  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:r>
                  <a:rPr lang="fr-FR" sz="1100" dirty="0"/>
                  <a:t>(85%) </a:t>
                </a:r>
                <a:r>
                  <a:rPr lang="fr-FR" sz="1400" dirty="0"/>
                  <a:t>+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242</m:t>
                        </m:r>
                        <m:r>
                          <a:rPr lang="fr-FR" sz="1400" i="1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:r>
                  <a:rPr lang="fr-FR" sz="1100" dirty="0"/>
                  <a:t>(15%)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8" y="2743805"/>
                <a:ext cx="4572000" cy="516423"/>
              </a:xfrm>
              <a:prstGeom prst="rect">
                <a:avLst/>
              </a:prstGeom>
              <a:blipFill rotWithShape="1">
                <a:blip r:embed="rId7"/>
                <a:stretch>
                  <a:fillRect l="-133" t="-1176" b="-10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92890" y="3478627"/>
                <a:ext cx="2433680" cy="53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(430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93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237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𝑁𝑝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0" y="3478627"/>
                <a:ext cx="2433680" cy="537776"/>
              </a:xfrm>
              <a:prstGeom prst="rect">
                <a:avLst/>
              </a:prstGeom>
              <a:blipFill rotWithShape="1">
                <a:blip r:embed="rId8"/>
                <a:stretch>
                  <a:fillRect l="-251" t="-11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12736" y="4321299"/>
                <a:ext cx="2401298" cy="512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fr-FR" sz="1200" dirty="0" smtClean="0"/>
                  <a:t>Production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l-GR" sz="1400" i="1">
                            <a:latin typeface="Cambria Math"/>
                          </a:rPr>
                          <m:t>𝜈</m:t>
                        </m:r>
                      </m:e>
                    </m:acc>
                    <m:r>
                      <a:rPr lang="fr-FR" sz="1400" i="1">
                        <a:latin typeface="Cambria Math"/>
                      </a:rPr>
                      <m:t> 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36" y="4321299"/>
                <a:ext cx="2401298" cy="512513"/>
              </a:xfrm>
              <a:prstGeom prst="rect">
                <a:avLst/>
              </a:prstGeom>
              <a:blipFill rotWithShape="1">
                <a:blip r:embed="rId9"/>
                <a:stretch>
                  <a:fillRect l="-254" t="-1190" r="-68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45071" y="53404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l’U235 </a:t>
            </a:r>
          </a:p>
        </p:txBody>
      </p:sp>
      <p:pic>
        <p:nvPicPr>
          <p:cNvPr id="3" name="Imag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54" y="1942370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7504" y="2132856"/>
                <a:ext cx="2376264" cy="1128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235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X</m:t>
                    </m:r>
                    <m:r>
                      <a:rPr lang="fr-FR" sz="1400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  <a:p>
                <a:endParaRPr lang="fr-FR" sz="1200" dirty="0" smtClean="0"/>
              </a:p>
              <a:p>
                <a:r>
                  <a:rPr lang="fr-FR" sz="1200" dirty="0" smtClean="0"/>
                  <a:t>Capture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235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236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132856"/>
                <a:ext cx="2376264" cy="1128258"/>
              </a:xfrm>
              <a:prstGeom prst="rect">
                <a:avLst/>
              </a:prstGeom>
              <a:blipFill rotWithShape="1">
                <a:blip r:embed="rId6"/>
                <a:stretch>
                  <a:fillRect l="-257" t="-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9769" y="3472819"/>
                <a:ext cx="2978701" cy="516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(700 M d’années)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235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𝑇h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9" y="3472819"/>
                <a:ext cx="2978701" cy="516552"/>
              </a:xfrm>
              <a:prstGeom prst="rect">
                <a:avLst/>
              </a:prstGeom>
              <a:blipFill rotWithShape="1">
                <a:blip r:embed="rId7"/>
                <a:stretch>
                  <a:fillRect l="-205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07504" y="4251716"/>
                <a:ext cx="2091020" cy="632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 smtClean="0"/>
                  <a:t>Production d’U235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235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251716"/>
                <a:ext cx="2091020" cy="632609"/>
              </a:xfrm>
              <a:prstGeom prst="rect">
                <a:avLst/>
              </a:prstGeom>
              <a:blipFill rotWithShape="1">
                <a:blip r:embed="rId8"/>
                <a:stretch>
                  <a:fillRect l="-292" t="-9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57380" y="54868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l’U238 </a:t>
            </a:r>
          </a:p>
        </p:txBody>
      </p:sp>
      <p:pic>
        <p:nvPicPr>
          <p:cNvPr id="3" name="Imag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64867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9512" y="2204864"/>
                <a:ext cx="3816424" cy="1600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X</m:t>
                    </m:r>
                    <m:r>
                      <a:rPr lang="fr-FR" sz="1400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 </m:t>
                    </m:r>
                  </m:oMath>
                </a14:m>
                <a:endParaRPr lang="fr-FR" sz="1400" i="1" dirty="0" smtClean="0">
                  <a:latin typeface="Cambria Math"/>
                </a:endParaRPr>
              </a:p>
              <a:p>
                <a:endParaRPr lang="fr-FR" sz="1200" dirty="0" smtClean="0"/>
              </a:p>
              <a:p>
                <a:pPr>
                  <a:spcBef>
                    <a:spcPts val="0"/>
                  </a:spcBef>
                </a:pPr>
                <a:r>
                  <a:rPr lang="fr-FR" sz="1200" dirty="0" smtClean="0"/>
                  <a:t>Capture</a:t>
                </a: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14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400" i="1">
                              <a:latin typeface="Cambria Math"/>
                            </a:rPr>
                            <m:t>92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238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</a:rPr>
                            <m:t>𝑈</m:t>
                          </m:r>
                        </m:e>
                      </m:sPre>
                      <m:r>
                        <a:rPr lang="fr-FR" sz="1400" i="1">
                          <a:latin typeface="Cambria Math"/>
                        </a:rPr>
                        <m:t>+</m:t>
                      </m:r>
                      <m:sPre>
                        <m:sPrePr>
                          <m:ctrlPr>
                            <a:rPr lang="fr-FR" sz="14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</a:rPr>
                            <m:t>𝑛</m:t>
                          </m:r>
                        </m:e>
                      </m:sPre>
                      <m:r>
                        <a:rPr lang="fr-FR" sz="1400" i="1">
                          <a:latin typeface="Cambria Math"/>
                        </a:rPr>
                        <m:t>→</m:t>
                      </m:r>
                      <m:sPre>
                        <m:sPrePr>
                          <m:ctrlPr>
                            <a:rPr lang="fr-FR" sz="14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400" i="1">
                              <a:latin typeface="Cambria Math"/>
                            </a:rPr>
                            <m:t>92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239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</a:rPr>
                            <m:t>𝑈</m:t>
                          </m:r>
                        </m:e>
                      </m:sPre>
                      <m:r>
                        <m:rPr>
                          <m:nor/>
                        </m:rPr>
                        <a:rPr lang="fr-FR" sz="1400" dirty="0"/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fr-FR" sz="14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a:rPr lang="el-GR" sz="1400" i="1">
                              <a:latin typeface="Cambria Math"/>
                            </a:rPr>
                            <m:t>𝛽</m:t>
                          </m:r>
                        </m:e>
                      </m:groupChr>
                      <m:sPre>
                        <m:sPrePr>
                          <m:ctrlPr>
                            <a:rPr lang="fr-FR" sz="14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400" i="1">
                              <a:latin typeface="Cambria Math"/>
                            </a:rPr>
                            <m:t>93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239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</a:rPr>
                            <m:t>𝑁𝑝</m:t>
                          </m:r>
                        </m:e>
                      </m:sPre>
                      <m:groupChr>
                        <m:groupChrPr>
                          <m:chr m:val="→"/>
                          <m:vertJc m:val="bot"/>
                          <m:ctrlPr>
                            <a:rPr lang="fr-FR" sz="14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a:rPr lang="el-GR" sz="1400" i="1">
                              <a:latin typeface="Cambria Math"/>
                            </a:rPr>
                            <m:t>𝛽</m:t>
                          </m:r>
                        </m:e>
                      </m:groupChr>
                      <m:sPre>
                        <m:sPrePr>
                          <m:ctrlPr>
                            <a:rPr lang="fr-FR" sz="14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400" i="1">
                              <a:latin typeface="Cambria Math"/>
                            </a:rPr>
                            <m:t>94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239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</a:rPr>
                            <m:t>𝑃𝑢</m:t>
                          </m:r>
                        </m:e>
                      </m:sPre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  <a:p>
                <a:endParaRPr lang="fr-F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204864"/>
                <a:ext cx="3816424" cy="1600246"/>
              </a:xfrm>
              <a:prstGeom prst="rect">
                <a:avLst/>
              </a:prstGeom>
              <a:blipFill rotWithShape="1">
                <a:blip r:embed="rId6"/>
                <a:stretch>
                  <a:fillRect t="-3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79512" y="3645024"/>
                <a:ext cx="4572000" cy="6083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200" dirty="0" smtClean="0"/>
                  <a:t>Décroissance naturelle (4 Mds d’années)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𝑇h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6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45024"/>
                <a:ext cx="4572000" cy="608372"/>
              </a:xfrm>
              <a:prstGeom prst="rect">
                <a:avLst/>
              </a:prstGeom>
              <a:blipFill rotWithShape="1">
                <a:blip r:embed="rId7"/>
                <a:stretch>
                  <a:fillRect t="-1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8917" y="692696"/>
            <a:ext cx="7683500" cy="1143000"/>
          </a:xfrm>
        </p:spPr>
        <p:txBody>
          <a:bodyPr wrap="none" lIns="0" tIns="0" rIns="0" bIns="0" anchor="ctr">
            <a:normAutofit/>
          </a:bodyPr>
          <a:lstStyle/>
          <a:p>
            <a:pPr algn="ctr"/>
            <a:r>
              <a:rPr lang="fr-FR" sz="2000" dirty="0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ALTRAN </a:t>
            </a:r>
            <a:r>
              <a:rPr lang="fr-FR" sz="2000" dirty="0" err="1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EILiS</a:t>
            </a:r>
            <a:endParaRPr lang="fr-FR" sz="2000" dirty="0">
              <a:solidFill>
                <a:srgbClr val="5C7F92"/>
              </a:solidFill>
              <a:latin typeface="Calibri" panose="020F0502020204030204" pitchFamily="34" charset="0"/>
              <a:ea typeface="Lucida Bright" pitchFamily="18" charset="0"/>
              <a:cs typeface="Calibri" panose="020F050202020403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281276723"/>
              </p:ext>
            </p:extLst>
          </p:nvPr>
        </p:nvGraphicFramePr>
        <p:xfrm>
          <a:off x="2483768" y="2878193"/>
          <a:ext cx="4536504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69" y="3230618"/>
            <a:ext cx="1440160" cy="86119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44" y="2659836"/>
            <a:ext cx="1473496" cy="19646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755198"/>
            <a:ext cx="1931715" cy="1812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7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idx="1"/>
          </p:nvPr>
        </p:nvSpPr>
        <p:spPr>
          <a:xfrm>
            <a:off x="288901" y="1813736"/>
            <a:ext cx="3419003" cy="1806944"/>
          </a:xfrm>
        </p:spPr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fr-FR" sz="4400" b="1" dirty="0" smtClean="0"/>
              <a:t>Caractéristiques:</a:t>
            </a:r>
          </a:p>
          <a:p>
            <a:endParaRPr lang="fr-FR" sz="4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Surgénérateur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Enrichissement en Pu: 15,78%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Puissance thermique nominale: 3000 </a:t>
            </a:r>
            <a:r>
              <a:rPr lang="fr-FR" sz="4400" dirty="0" err="1" smtClean="0"/>
              <a:t>Mwe</a:t>
            </a:r>
            <a:endParaRPr lang="fr-FR" sz="4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Taux de disponibilité: 75%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Masse de Pu dans le cœur: 5 tonnes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Fraction volumique de combustible </a:t>
            </a:r>
          </a:p>
          <a:p>
            <a:pPr marL="109728" indent="0">
              <a:buNone/>
            </a:pPr>
            <a:r>
              <a:rPr lang="fr-FR" sz="4400" dirty="0" smtClean="0"/>
              <a:t>dans la pastille: 81%</a:t>
            </a:r>
          </a:p>
          <a:p>
            <a:endParaRPr lang="fr-FR" sz="1200" dirty="0"/>
          </a:p>
        </p:txBody>
      </p:sp>
      <p:sp>
        <p:nvSpPr>
          <p:cNvPr id="40" name="Titre 1"/>
          <p:cNvSpPr txBox="1">
            <a:spLocks/>
          </p:cNvSpPr>
          <p:nvPr/>
        </p:nvSpPr>
        <p:spPr>
          <a:xfrm>
            <a:off x="333424" y="47667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Application à un combustible SPX</a:t>
            </a:r>
          </a:p>
        </p:txBody>
      </p:sp>
      <p:grpSp>
        <p:nvGrpSpPr>
          <p:cNvPr id="43" name="Groupe 42"/>
          <p:cNvGrpSpPr/>
          <p:nvPr/>
        </p:nvGrpSpPr>
        <p:grpSpPr>
          <a:xfrm>
            <a:off x="4046069" y="1906773"/>
            <a:ext cx="4361009" cy="2630647"/>
            <a:chOff x="2913162" y="2208788"/>
            <a:chExt cx="4361009" cy="2630647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4287850" y="4557412"/>
              <a:ext cx="1048189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e 36"/>
            <p:cNvGrpSpPr/>
            <p:nvPr/>
          </p:nvGrpSpPr>
          <p:grpSpPr>
            <a:xfrm>
              <a:off x="2913162" y="2208788"/>
              <a:ext cx="4361009" cy="2630647"/>
              <a:chOff x="2878392" y="2225750"/>
              <a:chExt cx="4361009" cy="2630647"/>
            </a:xfrm>
          </p:grpSpPr>
          <p:grpSp>
            <p:nvGrpSpPr>
              <p:cNvPr id="32" name="Groupe 31"/>
              <p:cNvGrpSpPr/>
              <p:nvPr/>
            </p:nvGrpSpPr>
            <p:grpSpPr>
              <a:xfrm>
                <a:off x="2878392" y="2225750"/>
                <a:ext cx="4293674" cy="2630647"/>
                <a:chOff x="2878392" y="2225750"/>
                <a:chExt cx="4293674" cy="2630647"/>
              </a:xfrm>
            </p:grpSpPr>
            <p:grpSp>
              <p:nvGrpSpPr>
                <p:cNvPr id="16" name="Groupe 15"/>
                <p:cNvGrpSpPr/>
                <p:nvPr/>
              </p:nvGrpSpPr>
              <p:grpSpPr>
                <a:xfrm>
                  <a:off x="2878392" y="2225750"/>
                  <a:ext cx="4293674" cy="2630647"/>
                  <a:chOff x="2878392" y="2225750"/>
                  <a:chExt cx="4293674" cy="2630647"/>
                </a:xfrm>
              </p:grpSpPr>
              <p:grpSp>
                <p:nvGrpSpPr>
                  <p:cNvPr id="5" name="Groupe 4"/>
                  <p:cNvGrpSpPr/>
                  <p:nvPr/>
                </p:nvGrpSpPr>
                <p:grpSpPr>
                  <a:xfrm>
                    <a:off x="2878392" y="2225750"/>
                    <a:ext cx="4293674" cy="2630647"/>
                    <a:chOff x="2878392" y="2225750"/>
                    <a:chExt cx="4293674" cy="2630647"/>
                  </a:xfrm>
                </p:grpSpPr>
                <p:sp>
                  <p:nvSpPr>
                    <p:cNvPr id="4" name="Hexagone 3"/>
                    <p:cNvSpPr/>
                    <p:nvPr/>
                  </p:nvSpPr>
                  <p:spPr>
                    <a:xfrm>
                      <a:off x="3818486" y="2724988"/>
                      <a:ext cx="1917375" cy="1702946"/>
                    </a:xfrm>
                    <a:prstGeom prst="hex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200"/>
                    </a:p>
                  </p:txBody>
                </p:sp>
                <p:grpSp>
                  <p:nvGrpSpPr>
                    <p:cNvPr id="2" name="Groupe 1"/>
                    <p:cNvGrpSpPr/>
                    <p:nvPr/>
                  </p:nvGrpSpPr>
                  <p:grpSpPr>
                    <a:xfrm>
                      <a:off x="2878392" y="2225750"/>
                      <a:ext cx="4293674" cy="2630647"/>
                      <a:chOff x="2683298" y="2195462"/>
                      <a:chExt cx="4293674" cy="2630647"/>
                    </a:xfrm>
                  </p:grpSpPr>
                  <p:grpSp>
                    <p:nvGrpSpPr>
                      <p:cNvPr id="6" name="Group 4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2683298" y="2195462"/>
                        <a:ext cx="4293674" cy="2630647"/>
                        <a:chOff x="839" y="968"/>
                        <a:chExt cx="5063" cy="3102"/>
                      </a:xfrm>
                    </p:grpSpPr>
                    <p:sp>
                      <p:nvSpPr>
                        <p:cNvPr id="7" name="AutoShape 3"/>
                        <p:cNvSpPr>
                          <a:spLocks noChangeAspect="1" noChangeArrowheads="1" noTextEdit="1"/>
                        </p:cNvSpPr>
                        <p:nvPr/>
                      </p:nvSpPr>
                      <p:spPr bwMode="auto">
                        <a:xfrm>
                          <a:off x="839" y="968"/>
                          <a:ext cx="4677" cy="2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0" name="Oval 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22" y="1719"/>
                          <a:ext cx="1704" cy="1703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0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1" name="Freeform 8"/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2215" y="1712"/>
                          <a:ext cx="1718" cy="1717"/>
                        </a:xfrm>
                        <a:custGeom>
                          <a:avLst/>
                          <a:gdLst>
                            <a:gd name="T0" fmla="*/ 18 w 1718"/>
                            <a:gd name="T1" fmla="*/ 686 h 1717"/>
                            <a:gd name="T2" fmla="*/ 85 w 1718"/>
                            <a:gd name="T3" fmla="*/ 487 h 1717"/>
                            <a:gd name="T4" fmla="*/ 196 w 1718"/>
                            <a:gd name="T5" fmla="*/ 313 h 1717"/>
                            <a:gd name="T6" fmla="*/ 345 w 1718"/>
                            <a:gd name="T7" fmla="*/ 171 h 1717"/>
                            <a:gd name="T8" fmla="*/ 525 w 1718"/>
                            <a:gd name="T9" fmla="*/ 68 h 1717"/>
                            <a:gd name="T10" fmla="*/ 728 w 1718"/>
                            <a:gd name="T11" fmla="*/ 10 h 1717"/>
                            <a:gd name="T12" fmla="*/ 947 w 1718"/>
                            <a:gd name="T13" fmla="*/ 5 h 1717"/>
                            <a:gd name="T14" fmla="*/ 1154 w 1718"/>
                            <a:gd name="T15" fmla="*/ 52 h 1717"/>
                            <a:gd name="T16" fmla="*/ 1339 w 1718"/>
                            <a:gd name="T17" fmla="*/ 147 h 1717"/>
                            <a:gd name="T18" fmla="*/ 1495 w 1718"/>
                            <a:gd name="T19" fmla="*/ 282 h 1717"/>
                            <a:gd name="T20" fmla="*/ 1614 w 1718"/>
                            <a:gd name="T21" fmla="*/ 449 h 1717"/>
                            <a:gd name="T22" fmla="*/ 1691 w 1718"/>
                            <a:gd name="T23" fmla="*/ 644 h 1717"/>
                            <a:gd name="T24" fmla="*/ 1718 w 1718"/>
                            <a:gd name="T25" fmla="*/ 858 h 1717"/>
                            <a:gd name="T26" fmla="*/ 1691 w 1718"/>
                            <a:gd name="T27" fmla="*/ 1073 h 1717"/>
                            <a:gd name="T28" fmla="*/ 1615 w 1718"/>
                            <a:gd name="T29" fmla="*/ 1268 h 1717"/>
                            <a:gd name="T30" fmla="*/ 1495 w 1718"/>
                            <a:gd name="T31" fmla="*/ 1436 h 1717"/>
                            <a:gd name="T32" fmla="*/ 1340 w 1718"/>
                            <a:gd name="T33" fmla="*/ 1570 h 1717"/>
                            <a:gd name="T34" fmla="*/ 1155 w 1718"/>
                            <a:gd name="T35" fmla="*/ 1665 h 1717"/>
                            <a:gd name="T36" fmla="*/ 947 w 1718"/>
                            <a:gd name="T37" fmla="*/ 1712 h 1717"/>
                            <a:gd name="T38" fmla="*/ 729 w 1718"/>
                            <a:gd name="T39" fmla="*/ 1707 h 1717"/>
                            <a:gd name="T40" fmla="*/ 525 w 1718"/>
                            <a:gd name="T41" fmla="*/ 1649 h 1717"/>
                            <a:gd name="T42" fmla="*/ 345 w 1718"/>
                            <a:gd name="T43" fmla="*/ 1546 h 1717"/>
                            <a:gd name="T44" fmla="*/ 196 w 1718"/>
                            <a:gd name="T45" fmla="*/ 1405 h 1717"/>
                            <a:gd name="T46" fmla="*/ 85 w 1718"/>
                            <a:gd name="T47" fmla="*/ 1231 h 1717"/>
                            <a:gd name="T48" fmla="*/ 18 w 1718"/>
                            <a:gd name="T49" fmla="*/ 1032 h 1717"/>
                            <a:gd name="T50" fmla="*/ 15 w 1718"/>
                            <a:gd name="T51" fmla="*/ 902 h 1717"/>
                            <a:gd name="T52" fmla="*/ 52 w 1718"/>
                            <a:gd name="T53" fmla="*/ 1110 h 1717"/>
                            <a:gd name="T54" fmla="*/ 136 w 1718"/>
                            <a:gd name="T55" fmla="*/ 1296 h 1717"/>
                            <a:gd name="T56" fmla="*/ 261 w 1718"/>
                            <a:gd name="T57" fmla="*/ 1456 h 1717"/>
                            <a:gd name="T58" fmla="*/ 421 w 1718"/>
                            <a:gd name="T59" fmla="*/ 1581 h 1717"/>
                            <a:gd name="T60" fmla="*/ 608 w 1718"/>
                            <a:gd name="T61" fmla="*/ 1665 h 1717"/>
                            <a:gd name="T62" fmla="*/ 816 w 1718"/>
                            <a:gd name="T63" fmla="*/ 1702 h 1717"/>
                            <a:gd name="T64" fmla="*/ 1029 w 1718"/>
                            <a:gd name="T65" fmla="*/ 1686 h 1717"/>
                            <a:gd name="T66" fmla="*/ 1225 w 1718"/>
                            <a:gd name="T67" fmla="*/ 1620 h 1717"/>
                            <a:gd name="T68" fmla="*/ 1397 w 1718"/>
                            <a:gd name="T69" fmla="*/ 1510 h 1717"/>
                            <a:gd name="T70" fmla="*/ 1537 w 1718"/>
                            <a:gd name="T71" fmla="*/ 1364 h 1717"/>
                            <a:gd name="T72" fmla="*/ 1638 w 1718"/>
                            <a:gd name="T73" fmla="*/ 1188 h 1717"/>
                            <a:gd name="T74" fmla="*/ 1695 w 1718"/>
                            <a:gd name="T75" fmla="*/ 987 h 1717"/>
                            <a:gd name="T76" fmla="*/ 1700 w 1718"/>
                            <a:gd name="T77" fmla="*/ 772 h 1717"/>
                            <a:gd name="T78" fmla="*/ 1653 w 1718"/>
                            <a:gd name="T79" fmla="*/ 568 h 1717"/>
                            <a:gd name="T80" fmla="*/ 1560 w 1718"/>
                            <a:gd name="T81" fmla="*/ 387 h 1717"/>
                            <a:gd name="T82" fmla="*/ 1428 w 1718"/>
                            <a:gd name="T83" fmla="*/ 234 h 1717"/>
                            <a:gd name="T84" fmla="*/ 1262 w 1718"/>
                            <a:gd name="T85" fmla="*/ 116 h 1717"/>
                            <a:gd name="T86" fmla="*/ 1071 w 1718"/>
                            <a:gd name="T87" fmla="*/ 41 h 1717"/>
                            <a:gd name="T88" fmla="*/ 859 w 1718"/>
                            <a:gd name="T89" fmla="*/ 14 h 1717"/>
                            <a:gd name="T90" fmla="*/ 648 w 1718"/>
                            <a:gd name="T91" fmla="*/ 41 h 1717"/>
                            <a:gd name="T92" fmla="*/ 456 w 1718"/>
                            <a:gd name="T93" fmla="*/ 116 h 1717"/>
                            <a:gd name="T94" fmla="*/ 291 w 1718"/>
                            <a:gd name="T95" fmla="*/ 233 h 1717"/>
                            <a:gd name="T96" fmla="*/ 158 w 1718"/>
                            <a:gd name="T97" fmla="*/ 386 h 1717"/>
                            <a:gd name="T98" fmla="*/ 65 w 1718"/>
                            <a:gd name="T99" fmla="*/ 568 h 1717"/>
                            <a:gd name="T100" fmla="*/ 18 w 1718"/>
                            <a:gd name="T101" fmla="*/ 772 h 17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  <a:cxn ang="0">
                              <a:pos x="T88" y="T89"/>
                            </a:cxn>
                            <a:cxn ang="0">
                              <a:pos x="T90" y="T91"/>
                            </a:cxn>
                            <a:cxn ang="0">
                              <a:pos x="T92" y="T93"/>
                            </a:cxn>
                            <a:cxn ang="0">
                              <a:pos x="T94" y="T95"/>
                            </a:cxn>
                            <a:cxn ang="0">
                              <a:pos x="T96" y="T97"/>
                            </a:cxn>
                            <a:cxn ang="0">
                              <a:pos x="T98" y="T99"/>
                            </a:cxn>
                            <a:cxn ang="0">
                              <a:pos x="T100" y="T101"/>
                            </a:cxn>
                          </a:cxnLst>
                          <a:rect l="0" t="0" r="r" b="b"/>
                          <a:pathLst>
                            <a:path w="1718" h="1717">
                              <a:moveTo>
                                <a:pt x="0" y="859"/>
                              </a:moveTo>
                              <a:lnTo>
                                <a:pt x="1" y="815"/>
                              </a:lnTo>
                              <a:lnTo>
                                <a:pt x="5" y="771"/>
                              </a:lnTo>
                              <a:lnTo>
                                <a:pt x="10" y="728"/>
                              </a:lnTo>
                              <a:lnTo>
                                <a:pt x="18" y="686"/>
                              </a:lnTo>
                              <a:lnTo>
                                <a:pt x="27" y="644"/>
                              </a:lnTo>
                              <a:lnTo>
                                <a:pt x="39" y="604"/>
                              </a:lnTo>
                              <a:lnTo>
                                <a:pt x="52" y="564"/>
                              </a:lnTo>
                              <a:lnTo>
                                <a:pt x="68" y="525"/>
                              </a:lnTo>
                              <a:lnTo>
                                <a:pt x="85" y="487"/>
                              </a:lnTo>
                              <a:lnTo>
                                <a:pt x="104" y="450"/>
                              </a:lnTo>
                              <a:lnTo>
                                <a:pt x="124" y="414"/>
                              </a:lnTo>
                              <a:lnTo>
                                <a:pt x="147" y="379"/>
                              </a:lnTo>
                              <a:lnTo>
                                <a:pt x="171" y="345"/>
                              </a:lnTo>
                              <a:lnTo>
                                <a:pt x="196" y="313"/>
                              </a:lnTo>
                              <a:lnTo>
                                <a:pt x="223" y="282"/>
                              </a:lnTo>
                              <a:lnTo>
                                <a:pt x="252" y="252"/>
                              </a:lnTo>
                              <a:lnTo>
                                <a:pt x="281" y="223"/>
                              </a:lnTo>
                              <a:lnTo>
                                <a:pt x="313" y="197"/>
                              </a:lnTo>
                              <a:lnTo>
                                <a:pt x="345" y="171"/>
                              </a:lnTo>
                              <a:lnTo>
                                <a:pt x="379" y="147"/>
                              </a:lnTo>
                              <a:lnTo>
                                <a:pt x="414" y="125"/>
                              </a:lnTo>
                              <a:lnTo>
                                <a:pt x="450" y="104"/>
                              </a:lnTo>
                              <a:lnTo>
                                <a:pt x="487" y="85"/>
                              </a:lnTo>
                              <a:lnTo>
                                <a:pt x="525" y="68"/>
                              </a:lnTo>
                              <a:lnTo>
                                <a:pt x="564" y="53"/>
                              </a:lnTo>
                              <a:lnTo>
                                <a:pt x="604" y="39"/>
                              </a:lnTo>
                              <a:lnTo>
                                <a:pt x="644" y="28"/>
                              </a:lnTo>
                              <a:lnTo>
                                <a:pt x="686" y="18"/>
                              </a:lnTo>
                              <a:lnTo>
                                <a:pt x="728" y="10"/>
                              </a:lnTo>
                              <a:lnTo>
                                <a:pt x="771" y="5"/>
                              </a:lnTo>
                              <a:lnTo>
                                <a:pt x="815" y="2"/>
                              </a:lnTo>
                              <a:lnTo>
                                <a:pt x="859" y="0"/>
                              </a:lnTo>
                              <a:lnTo>
                                <a:pt x="903" y="2"/>
                              </a:lnTo>
                              <a:lnTo>
                                <a:pt x="947" y="5"/>
                              </a:lnTo>
                              <a:lnTo>
                                <a:pt x="990" y="10"/>
                              </a:lnTo>
                              <a:lnTo>
                                <a:pt x="1032" y="18"/>
                              </a:lnTo>
                              <a:lnTo>
                                <a:pt x="1074" y="27"/>
                              </a:lnTo>
                              <a:lnTo>
                                <a:pt x="1114" y="39"/>
                              </a:lnTo>
                              <a:lnTo>
                                <a:pt x="1154" y="52"/>
                              </a:lnTo>
                              <a:lnTo>
                                <a:pt x="1193" y="68"/>
                              </a:lnTo>
                              <a:lnTo>
                                <a:pt x="1231" y="85"/>
                              </a:lnTo>
                              <a:lnTo>
                                <a:pt x="1268" y="104"/>
                              </a:lnTo>
                              <a:lnTo>
                                <a:pt x="1304" y="125"/>
                              </a:lnTo>
                              <a:lnTo>
                                <a:pt x="1339" y="147"/>
                              </a:lnTo>
                              <a:lnTo>
                                <a:pt x="1373" y="171"/>
                              </a:lnTo>
                              <a:lnTo>
                                <a:pt x="1405" y="196"/>
                              </a:lnTo>
                              <a:lnTo>
                                <a:pt x="1437" y="223"/>
                              </a:lnTo>
                              <a:lnTo>
                                <a:pt x="1467" y="252"/>
                              </a:lnTo>
                              <a:lnTo>
                                <a:pt x="1495" y="282"/>
                              </a:lnTo>
                              <a:lnTo>
                                <a:pt x="1522" y="313"/>
                              </a:lnTo>
                              <a:lnTo>
                                <a:pt x="1547" y="345"/>
                              </a:lnTo>
                              <a:lnTo>
                                <a:pt x="1571" y="379"/>
                              </a:lnTo>
                              <a:lnTo>
                                <a:pt x="1594" y="413"/>
                              </a:lnTo>
                              <a:lnTo>
                                <a:pt x="1614" y="449"/>
                              </a:lnTo>
                              <a:lnTo>
                                <a:pt x="1633" y="486"/>
                              </a:lnTo>
                              <a:lnTo>
                                <a:pt x="1651" y="524"/>
                              </a:lnTo>
                              <a:lnTo>
                                <a:pt x="1666" y="563"/>
                              </a:lnTo>
                              <a:lnTo>
                                <a:pt x="1679" y="603"/>
                              </a:lnTo>
                              <a:lnTo>
                                <a:pt x="1691" y="644"/>
                              </a:lnTo>
                              <a:lnTo>
                                <a:pt x="1701" y="685"/>
                              </a:lnTo>
                              <a:lnTo>
                                <a:pt x="1708" y="728"/>
                              </a:lnTo>
                              <a:lnTo>
                                <a:pt x="1714" y="771"/>
                              </a:lnTo>
                              <a:lnTo>
                                <a:pt x="1717" y="814"/>
                              </a:lnTo>
                              <a:lnTo>
                                <a:pt x="1718" y="858"/>
                              </a:lnTo>
                              <a:lnTo>
                                <a:pt x="1717" y="903"/>
                              </a:lnTo>
                              <a:lnTo>
                                <a:pt x="1714" y="946"/>
                              </a:lnTo>
                              <a:lnTo>
                                <a:pt x="1708" y="989"/>
                              </a:lnTo>
                              <a:lnTo>
                                <a:pt x="1701" y="1031"/>
                              </a:lnTo>
                              <a:lnTo>
                                <a:pt x="1691" y="1073"/>
                              </a:lnTo>
                              <a:lnTo>
                                <a:pt x="1680" y="1114"/>
                              </a:lnTo>
                              <a:lnTo>
                                <a:pt x="1666" y="1154"/>
                              </a:lnTo>
                              <a:lnTo>
                                <a:pt x="1651" y="1193"/>
                              </a:lnTo>
                              <a:lnTo>
                                <a:pt x="1634" y="1231"/>
                              </a:lnTo>
                              <a:lnTo>
                                <a:pt x="1615" y="1268"/>
                              </a:lnTo>
                              <a:lnTo>
                                <a:pt x="1594" y="1303"/>
                              </a:lnTo>
                              <a:lnTo>
                                <a:pt x="1572" y="1338"/>
                              </a:lnTo>
                              <a:lnTo>
                                <a:pt x="1548" y="1372"/>
                              </a:lnTo>
                              <a:lnTo>
                                <a:pt x="1522" y="1404"/>
                              </a:lnTo>
                              <a:lnTo>
                                <a:pt x="1495" y="1436"/>
                              </a:lnTo>
                              <a:lnTo>
                                <a:pt x="1467" y="1465"/>
                              </a:lnTo>
                              <a:lnTo>
                                <a:pt x="1437" y="1494"/>
                              </a:lnTo>
                              <a:lnTo>
                                <a:pt x="1406" y="1521"/>
                              </a:lnTo>
                              <a:lnTo>
                                <a:pt x="1373" y="1546"/>
                              </a:lnTo>
                              <a:lnTo>
                                <a:pt x="1340" y="1570"/>
                              </a:lnTo>
                              <a:lnTo>
                                <a:pt x="1305" y="1593"/>
                              </a:lnTo>
                              <a:lnTo>
                                <a:pt x="1269" y="1613"/>
                              </a:lnTo>
                              <a:lnTo>
                                <a:pt x="1232" y="1632"/>
                              </a:lnTo>
                              <a:lnTo>
                                <a:pt x="1194" y="1649"/>
                              </a:lnTo>
                              <a:lnTo>
                                <a:pt x="1155" y="1665"/>
                              </a:lnTo>
                              <a:lnTo>
                                <a:pt x="1115" y="1678"/>
                              </a:lnTo>
                              <a:lnTo>
                                <a:pt x="1074" y="1690"/>
                              </a:lnTo>
                              <a:lnTo>
                                <a:pt x="1032" y="1699"/>
                              </a:lnTo>
                              <a:lnTo>
                                <a:pt x="990" y="1707"/>
                              </a:lnTo>
                              <a:lnTo>
                                <a:pt x="947" y="1712"/>
                              </a:lnTo>
                              <a:lnTo>
                                <a:pt x="904" y="1716"/>
                              </a:lnTo>
                              <a:lnTo>
                                <a:pt x="859" y="1717"/>
                              </a:lnTo>
                              <a:lnTo>
                                <a:pt x="815" y="1716"/>
                              </a:lnTo>
                              <a:lnTo>
                                <a:pt x="772" y="1712"/>
                              </a:lnTo>
                              <a:lnTo>
                                <a:pt x="729" y="1707"/>
                              </a:lnTo>
                              <a:lnTo>
                                <a:pt x="686" y="1699"/>
                              </a:lnTo>
                              <a:lnTo>
                                <a:pt x="645" y="1690"/>
                              </a:lnTo>
                              <a:lnTo>
                                <a:pt x="604" y="1678"/>
                              </a:lnTo>
                              <a:lnTo>
                                <a:pt x="564" y="1665"/>
                              </a:lnTo>
                              <a:lnTo>
                                <a:pt x="525" y="1649"/>
                              </a:lnTo>
                              <a:lnTo>
                                <a:pt x="487" y="1632"/>
                              </a:lnTo>
                              <a:lnTo>
                                <a:pt x="450" y="1613"/>
                              </a:lnTo>
                              <a:lnTo>
                                <a:pt x="414" y="1593"/>
                              </a:lnTo>
                              <a:lnTo>
                                <a:pt x="379" y="1570"/>
                              </a:lnTo>
                              <a:lnTo>
                                <a:pt x="345" y="1546"/>
                              </a:lnTo>
                              <a:lnTo>
                                <a:pt x="313" y="1521"/>
                              </a:lnTo>
                              <a:lnTo>
                                <a:pt x="282" y="1494"/>
                              </a:lnTo>
                              <a:lnTo>
                                <a:pt x="252" y="1466"/>
                              </a:lnTo>
                              <a:lnTo>
                                <a:pt x="223" y="1436"/>
                              </a:lnTo>
                              <a:lnTo>
                                <a:pt x="196" y="1405"/>
                              </a:lnTo>
                              <a:lnTo>
                                <a:pt x="171" y="1372"/>
                              </a:lnTo>
                              <a:lnTo>
                                <a:pt x="147" y="1339"/>
                              </a:lnTo>
                              <a:lnTo>
                                <a:pt x="125" y="1304"/>
                              </a:lnTo>
                              <a:lnTo>
                                <a:pt x="104" y="1268"/>
                              </a:lnTo>
                              <a:lnTo>
                                <a:pt x="85" y="1231"/>
                              </a:lnTo>
                              <a:lnTo>
                                <a:pt x="68" y="1193"/>
                              </a:lnTo>
                              <a:lnTo>
                                <a:pt x="52" y="1154"/>
                              </a:lnTo>
                              <a:lnTo>
                                <a:pt x="39" y="1114"/>
                              </a:lnTo>
                              <a:lnTo>
                                <a:pt x="27" y="1073"/>
                              </a:lnTo>
                              <a:lnTo>
                                <a:pt x="18" y="1032"/>
                              </a:lnTo>
                              <a:lnTo>
                                <a:pt x="10" y="989"/>
                              </a:lnTo>
                              <a:lnTo>
                                <a:pt x="5" y="947"/>
                              </a:lnTo>
                              <a:lnTo>
                                <a:pt x="1" y="903"/>
                              </a:lnTo>
                              <a:lnTo>
                                <a:pt x="0" y="859"/>
                              </a:lnTo>
                              <a:close/>
                              <a:moveTo>
                                <a:pt x="15" y="902"/>
                              </a:moveTo>
                              <a:lnTo>
                                <a:pt x="18" y="945"/>
                              </a:lnTo>
                              <a:lnTo>
                                <a:pt x="23" y="987"/>
                              </a:lnTo>
                              <a:lnTo>
                                <a:pt x="31" y="1029"/>
                              </a:lnTo>
                              <a:lnTo>
                                <a:pt x="40" y="1070"/>
                              </a:lnTo>
                              <a:lnTo>
                                <a:pt x="52" y="1110"/>
                              </a:lnTo>
                              <a:lnTo>
                                <a:pt x="65" y="1149"/>
                              </a:lnTo>
                              <a:lnTo>
                                <a:pt x="80" y="1187"/>
                              </a:lnTo>
                              <a:lnTo>
                                <a:pt x="97" y="1225"/>
                              </a:lnTo>
                              <a:lnTo>
                                <a:pt x="116" y="1261"/>
                              </a:lnTo>
                              <a:lnTo>
                                <a:pt x="136" y="1296"/>
                              </a:lnTo>
                              <a:lnTo>
                                <a:pt x="158" y="1331"/>
                              </a:lnTo>
                              <a:lnTo>
                                <a:pt x="182" y="1364"/>
                              </a:lnTo>
                              <a:lnTo>
                                <a:pt x="207" y="1396"/>
                              </a:lnTo>
                              <a:lnTo>
                                <a:pt x="233" y="1426"/>
                              </a:lnTo>
                              <a:lnTo>
                                <a:pt x="261" y="1456"/>
                              </a:lnTo>
                              <a:lnTo>
                                <a:pt x="291" y="1484"/>
                              </a:lnTo>
                              <a:lnTo>
                                <a:pt x="321" y="1510"/>
                              </a:lnTo>
                              <a:lnTo>
                                <a:pt x="353" y="1535"/>
                              </a:lnTo>
                              <a:lnTo>
                                <a:pt x="386" y="1559"/>
                              </a:lnTo>
                              <a:lnTo>
                                <a:pt x="421" y="1581"/>
                              </a:lnTo>
                              <a:lnTo>
                                <a:pt x="456" y="1601"/>
                              </a:lnTo>
                              <a:lnTo>
                                <a:pt x="492" y="1620"/>
                              </a:lnTo>
                              <a:lnTo>
                                <a:pt x="530" y="1637"/>
                              </a:lnTo>
                              <a:lnTo>
                                <a:pt x="568" y="1652"/>
                              </a:lnTo>
                              <a:lnTo>
                                <a:pt x="608" y="1665"/>
                              </a:lnTo>
                              <a:lnTo>
                                <a:pt x="648" y="1677"/>
                              </a:lnTo>
                              <a:lnTo>
                                <a:pt x="689" y="1686"/>
                              </a:lnTo>
                              <a:lnTo>
                                <a:pt x="730" y="1693"/>
                              </a:lnTo>
                              <a:lnTo>
                                <a:pt x="773" y="1699"/>
                              </a:lnTo>
                              <a:lnTo>
                                <a:pt x="816" y="1702"/>
                              </a:lnTo>
                              <a:lnTo>
                                <a:pt x="859" y="1703"/>
                              </a:lnTo>
                              <a:lnTo>
                                <a:pt x="903" y="1702"/>
                              </a:lnTo>
                              <a:lnTo>
                                <a:pt x="945" y="1699"/>
                              </a:lnTo>
                              <a:lnTo>
                                <a:pt x="988" y="1694"/>
                              </a:lnTo>
                              <a:lnTo>
                                <a:pt x="1029" y="1686"/>
                              </a:lnTo>
                              <a:lnTo>
                                <a:pt x="1070" y="1677"/>
                              </a:lnTo>
                              <a:lnTo>
                                <a:pt x="1110" y="1665"/>
                              </a:lnTo>
                              <a:lnTo>
                                <a:pt x="1150" y="1652"/>
                              </a:lnTo>
                              <a:lnTo>
                                <a:pt x="1188" y="1637"/>
                              </a:lnTo>
                              <a:lnTo>
                                <a:pt x="1225" y="1620"/>
                              </a:lnTo>
                              <a:lnTo>
                                <a:pt x="1262" y="1601"/>
                              </a:lnTo>
                              <a:lnTo>
                                <a:pt x="1297" y="1581"/>
                              </a:lnTo>
                              <a:lnTo>
                                <a:pt x="1332" y="1559"/>
                              </a:lnTo>
                              <a:lnTo>
                                <a:pt x="1365" y="1535"/>
                              </a:lnTo>
                              <a:lnTo>
                                <a:pt x="1397" y="1510"/>
                              </a:lnTo>
                              <a:lnTo>
                                <a:pt x="1428" y="1484"/>
                              </a:lnTo>
                              <a:lnTo>
                                <a:pt x="1457" y="1456"/>
                              </a:lnTo>
                              <a:lnTo>
                                <a:pt x="1485" y="1427"/>
                              </a:lnTo>
                              <a:lnTo>
                                <a:pt x="1511" y="1396"/>
                              </a:lnTo>
                              <a:lnTo>
                                <a:pt x="1537" y="1364"/>
                              </a:lnTo>
                              <a:lnTo>
                                <a:pt x="1560" y="1331"/>
                              </a:lnTo>
                              <a:lnTo>
                                <a:pt x="1582" y="1297"/>
                              </a:lnTo>
                              <a:lnTo>
                                <a:pt x="1602" y="1261"/>
                              </a:lnTo>
                              <a:lnTo>
                                <a:pt x="1621" y="1225"/>
                              </a:lnTo>
                              <a:lnTo>
                                <a:pt x="1638" y="1188"/>
                              </a:lnTo>
                              <a:lnTo>
                                <a:pt x="1653" y="1149"/>
                              </a:lnTo>
                              <a:lnTo>
                                <a:pt x="1667" y="1110"/>
                              </a:lnTo>
                              <a:lnTo>
                                <a:pt x="1678" y="1070"/>
                              </a:lnTo>
                              <a:lnTo>
                                <a:pt x="1687" y="1029"/>
                              </a:lnTo>
                              <a:lnTo>
                                <a:pt x="1695" y="987"/>
                              </a:lnTo>
                              <a:lnTo>
                                <a:pt x="1700" y="945"/>
                              </a:lnTo>
                              <a:lnTo>
                                <a:pt x="1703" y="902"/>
                              </a:lnTo>
                              <a:lnTo>
                                <a:pt x="1705" y="859"/>
                              </a:lnTo>
                              <a:lnTo>
                                <a:pt x="1704" y="815"/>
                              </a:lnTo>
                              <a:lnTo>
                                <a:pt x="1700" y="772"/>
                              </a:lnTo>
                              <a:lnTo>
                                <a:pt x="1695" y="730"/>
                              </a:lnTo>
                              <a:lnTo>
                                <a:pt x="1687" y="689"/>
                              </a:lnTo>
                              <a:lnTo>
                                <a:pt x="1678" y="648"/>
                              </a:lnTo>
                              <a:lnTo>
                                <a:pt x="1667" y="608"/>
                              </a:lnTo>
                              <a:lnTo>
                                <a:pt x="1653" y="568"/>
                              </a:lnTo>
                              <a:lnTo>
                                <a:pt x="1638" y="530"/>
                              </a:lnTo>
                              <a:lnTo>
                                <a:pt x="1621" y="493"/>
                              </a:lnTo>
                              <a:lnTo>
                                <a:pt x="1603" y="456"/>
                              </a:lnTo>
                              <a:lnTo>
                                <a:pt x="1582" y="421"/>
                              </a:lnTo>
                              <a:lnTo>
                                <a:pt x="1560" y="387"/>
                              </a:lnTo>
                              <a:lnTo>
                                <a:pt x="1537" y="353"/>
                              </a:lnTo>
                              <a:lnTo>
                                <a:pt x="1512" y="321"/>
                              </a:lnTo>
                              <a:lnTo>
                                <a:pt x="1485" y="291"/>
                              </a:lnTo>
                              <a:lnTo>
                                <a:pt x="1457" y="262"/>
                              </a:lnTo>
                              <a:lnTo>
                                <a:pt x="1428" y="234"/>
                              </a:lnTo>
                              <a:lnTo>
                                <a:pt x="1397" y="207"/>
                              </a:lnTo>
                              <a:lnTo>
                                <a:pt x="1365" y="182"/>
                              </a:lnTo>
                              <a:lnTo>
                                <a:pt x="1332" y="158"/>
                              </a:lnTo>
                              <a:lnTo>
                                <a:pt x="1298" y="136"/>
                              </a:lnTo>
                              <a:lnTo>
                                <a:pt x="1262" y="116"/>
                              </a:lnTo>
                              <a:lnTo>
                                <a:pt x="1226" y="97"/>
                              </a:lnTo>
                              <a:lnTo>
                                <a:pt x="1188" y="81"/>
                              </a:lnTo>
                              <a:lnTo>
                                <a:pt x="1150" y="65"/>
                              </a:lnTo>
                              <a:lnTo>
                                <a:pt x="1111" y="52"/>
                              </a:lnTo>
                              <a:lnTo>
                                <a:pt x="1071" y="41"/>
                              </a:lnTo>
                              <a:lnTo>
                                <a:pt x="1030" y="31"/>
                              </a:lnTo>
                              <a:lnTo>
                                <a:pt x="988" y="24"/>
                              </a:lnTo>
                              <a:lnTo>
                                <a:pt x="946" y="18"/>
                              </a:lnTo>
                              <a:lnTo>
                                <a:pt x="903" y="15"/>
                              </a:lnTo>
                              <a:lnTo>
                                <a:pt x="859" y="14"/>
                              </a:lnTo>
                              <a:lnTo>
                                <a:pt x="816" y="15"/>
                              </a:lnTo>
                              <a:lnTo>
                                <a:pt x="773" y="18"/>
                              </a:lnTo>
                              <a:lnTo>
                                <a:pt x="731" y="24"/>
                              </a:lnTo>
                              <a:lnTo>
                                <a:pt x="689" y="31"/>
                              </a:lnTo>
                              <a:lnTo>
                                <a:pt x="648" y="41"/>
                              </a:lnTo>
                              <a:lnTo>
                                <a:pt x="608" y="52"/>
                              </a:lnTo>
                              <a:lnTo>
                                <a:pt x="569" y="65"/>
                              </a:lnTo>
                              <a:lnTo>
                                <a:pt x="530" y="80"/>
                              </a:lnTo>
                              <a:lnTo>
                                <a:pt x="493" y="97"/>
                              </a:lnTo>
                              <a:lnTo>
                                <a:pt x="456" y="116"/>
                              </a:lnTo>
                              <a:lnTo>
                                <a:pt x="421" y="136"/>
                              </a:lnTo>
                              <a:lnTo>
                                <a:pt x="387" y="158"/>
                              </a:lnTo>
                              <a:lnTo>
                                <a:pt x="353" y="182"/>
                              </a:lnTo>
                              <a:lnTo>
                                <a:pt x="321" y="207"/>
                              </a:lnTo>
                              <a:lnTo>
                                <a:pt x="291" y="233"/>
                              </a:lnTo>
                              <a:lnTo>
                                <a:pt x="262" y="261"/>
                              </a:lnTo>
                              <a:lnTo>
                                <a:pt x="234" y="291"/>
                              </a:lnTo>
                              <a:lnTo>
                                <a:pt x="207" y="321"/>
                              </a:lnTo>
                              <a:lnTo>
                                <a:pt x="182" y="353"/>
                              </a:lnTo>
                              <a:lnTo>
                                <a:pt x="158" y="386"/>
                              </a:lnTo>
                              <a:lnTo>
                                <a:pt x="136" y="421"/>
                              </a:lnTo>
                              <a:lnTo>
                                <a:pt x="116" y="456"/>
                              </a:lnTo>
                              <a:lnTo>
                                <a:pt x="97" y="492"/>
                              </a:lnTo>
                              <a:lnTo>
                                <a:pt x="80" y="530"/>
                              </a:lnTo>
                              <a:lnTo>
                                <a:pt x="65" y="568"/>
                              </a:lnTo>
                              <a:lnTo>
                                <a:pt x="52" y="607"/>
                              </a:lnTo>
                              <a:lnTo>
                                <a:pt x="40" y="647"/>
                              </a:lnTo>
                              <a:lnTo>
                                <a:pt x="31" y="688"/>
                              </a:lnTo>
                              <a:lnTo>
                                <a:pt x="24" y="730"/>
                              </a:lnTo>
                              <a:lnTo>
                                <a:pt x="18" y="772"/>
                              </a:lnTo>
                              <a:lnTo>
                                <a:pt x="15" y="815"/>
                              </a:lnTo>
                              <a:lnTo>
                                <a:pt x="14" y="858"/>
                              </a:lnTo>
                              <a:lnTo>
                                <a:pt x="15" y="90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2" name="Oval 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06" y="1903"/>
                          <a:ext cx="1337" cy="13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0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3" name="Freeform 10"/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2398" y="1896"/>
                          <a:ext cx="1351" cy="1349"/>
                        </a:xfrm>
                        <a:custGeom>
                          <a:avLst/>
                          <a:gdLst>
                            <a:gd name="T0" fmla="*/ 80 w 13481"/>
                            <a:gd name="T1" fmla="*/ 5717 h 13481"/>
                            <a:gd name="T2" fmla="*/ 411 w 13481"/>
                            <a:gd name="T3" fmla="*/ 4426 h 13481"/>
                            <a:gd name="T4" fmla="*/ 978 w 13481"/>
                            <a:gd name="T5" fmla="*/ 3248 h 13481"/>
                            <a:gd name="T6" fmla="*/ 1976 w 13481"/>
                            <a:gd name="T7" fmla="*/ 1978 h 13481"/>
                            <a:gd name="T8" fmla="*/ 3247 w 13481"/>
                            <a:gd name="T9" fmla="*/ 978 h 13481"/>
                            <a:gd name="T10" fmla="*/ 4424 w 13481"/>
                            <a:gd name="T11" fmla="*/ 410 h 13481"/>
                            <a:gd name="T12" fmla="*/ 5715 w 13481"/>
                            <a:gd name="T13" fmla="*/ 78 h 13481"/>
                            <a:gd name="T14" fmla="*/ 7089 w 13481"/>
                            <a:gd name="T15" fmla="*/ 11 h 13481"/>
                            <a:gd name="T16" fmla="*/ 8426 w 13481"/>
                            <a:gd name="T17" fmla="*/ 214 h 13481"/>
                            <a:gd name="T18" fmla="*/ 9664 w 13481"/>
                            <a:gd name="T19" fmla="*/ 667 h 13481"/>
                            <a:gd name="T20" fmla="*/ 10775 w 13481"/>
                            <a:gd name="T21" fmla="*/ 1341 h 13481"/>
                            <a:gd name="T22" fmla="*/ 12142 w 13481"/>
                            <a:gd name="T23" fmla="*/ 2709 h 13481"/>
                            <a:gd name="T24" fmla="*/ 12817 w 13481"/>
                            <a:gd name="T25" fmla="*/ 3820 h 13481"/>
                            <a:gd name="T26" fmla="*/ 13269 w 13481"/>
                            <a:gd name="T27" fmla="*/ 5057 h 13481"/>
                            <a:gd name="T28" fmla="*/ 13472 w 13481"/>
                            <a:gd name="T29" fmla="*/ 6395 h 13481"/>
                            <a:gd name="T30" fmla="*/ 13405 w 13481"/>
                            <a:gd name="T31" fmla="*/ 7768 h 13481"/>
                            <a:gd name="T32" fmla="*/ 13074 w 13481"/>
                            <a:gd name="T33" fmla="*/ 9059 h 13481"/>
                            <a:gd name="T34" fmla="*/ 12507 w 13481"/>
                            <a:gd name="T35" fmla="*/ 10237 h 13481"/>
                            <a:gd name="T36" fmla="*/ 11509 w 13481"/>
                            <a:gd name="T37" fmla="*/ 11507 h 13481"/>
                            <a:gd name="T38" fmla="*/ 10238 w 13481"/>
                            <a:gd name="T39" fmla="*/ 12506 h 13481"/>
                            <a:gd name="T40" fmla="*/ 9060 w 13481"/>
                            <a:gd name="T41" fmla="*/ 13073 h 13481"/>
                            <a:gd name="T42" fmla="*/ 7769 w 13481"/>
                            <a:gd name="T43" fmla="*/ 13404 h 13481"/>
                            <a:gd name="T44" fmla="*/ 6396 w 13481"/>
                            <a:gd name="T45" fmla="*/ 13474 h 13481"/>
                            <a:gd name="T46" fmla="*/ 5059 w 13481"/>
                            <a:gd name="T47" fmla="*/ 13271 h 13481"/>
                            <a:gd name="T48" fmla="*/ 3821 w 13481"/>
                            <a:gd name="T49" fmla="*/ 12818 h 13481"/>
                            <a:gd name="T50" fmla="*/ 2710 w 13481"/>
                            <a:gd name="T51" fmla="*/ 12144 h 13481"/>
                            <a:gd name="T52" fmla="*/ 1342 w 13481"/>
                            <a:gd name="T53" fmla="*/ 10776 h 13481"/>
                            <a:gd name="T54" fmla="*/ 667 w 13481"/>
                            <a:gd name="T55" fmla="*/ 9665 h 13481"/>
                            <a:gd name="T56" fmla="*/ 213 w 13481"/>
                            <a:gd name="T57" fmla="*/ 8427 h 13481"/>
                            <a:gd name="T58" fmla="*/ 9 w 13481"/>
                            <a:gd name="T59" fmla="*/ 7089 h 13481"/>
                            <a:gd name="T60" fmla="*/ 138 w 13481"/>
                            <a:gd name="T61" fmla="*/ 6911 h 13481"/>
                            <a:gd name="T62" fmla="*/ 306 w 13481"/>
                            <a:gd name="T63" fmla="*/ 8232 h 13481"/>
                            <a:gd name="T64" fmla="*/ 721 w 13481"/>
                            <a:gd name="T65" fmla="*/ 9459 h 13481"/>
                            <a:gd name="T66" fmla="*/ 1356 w 13481"/>
                            <a:gd name="T67" fmla="*/ 10564 h 13481"/>
                            <a:gd name="T68" fmla="*/ 2664 w 13481"/>
                            <a:gd name="T69" fmla="*/ 11937 h 13481"/>
                            <a:gd name="T70" fmla="*/ 3735 w 13481"/>
                            <a:gd name="T71" fmla="*/ 12624 h 13481"/>
                            <a:gd name="T72" fmla="*/ 4934 w 13481"/>
                            <a:gd name="T73" fmla="*/ 13096 h 13481"/>
                            <a:gd name="T74" fmla="*/ 6233 w 13481"/>
                            <a:gd name="T75" fmla="*/ 13327 h 13481"/>
                            <a:gd name="T76" fmla="*/ 7582 w 13481"/>
                            <a:gd name="T77" fmla="*/ 13292 h 13481"/>
                            <a:gd name="T78" fmla="*/ 8859 w 13481"/>
                            <a:gd name="T79" fmla="*/ 12999 h 13481"/>
                            <a:gd name="T80" fmla="*/ 10029 w 13481"/>
                            <a:gd name="T81" fmla="*/ 12471 h 13481"/>
                            <a:gd name="T82" fmla="*/ 11182 w 13481"/>
                            <a:gd name="T83" fmla="*/ 11632 h 13481"/>
                            <a:gd name="T84" fmla="*/ 12306 w 13481"/>
                            <a:gd name="T85" fmla="*/ 10303 h 13481"/>
                            <a:gd name="T86" fmla="*/ 12888 w 13481"/>
                            <a:gd name="T87" fmla="*/ 9165 h 13481"/>
                            <a:gd name="T88" fmla="*/ 13243 w 13481"/>
                            <a:gd name="T89" fmla="*/ 7912 h 13481"/>
                            <a:gd name="T90" fmla="*/ 13343 w 13481"/>
                            <a:gd name="T91" fmla="*/ 6572 h 13481"/>
                            <a:gd name="T92" fmla="*/ 13176 w 13481"/>
                            <a:gd name="T93" fmla="*/ 5252 h 13481"/>
                            <a:gd name="T94" fmla="*/ 12763 w 13481"/>
                            <a:gd name="T95" fmla="*/ 4026 h 13481"/>
                            <a:gd name="T96" fmla="*/ 12128 w 13481"/>
                            <a:gd name="T97" fmla="*/ 2920 h 13481"/>
                            <a:gd name="T98" fmla="*/ 10820 w 13481"/>
                            <a:gd name="T99" fmla="*/ 1547 h 13481"/>
                            <a:gd name="T100" fmla="*/ 9750 w 13481"/>
                            <a:gd name="T101" fmla="*/ 861 h 13481"/>
                            <a:gd name="T102" fmla="*/ 8551 w 13481"/>
                            <a:gd name="T103" fmla="*/ 389 h 13481"/>
                            <a:gd name="T104" fmla="*/ 7252 w 13481"/>
                            <a:gd name="T105" fmla="*/ 158 h 13481"/>
                            <a:gd name="T106" fmla="*/ 5902 w 13481"/>
                            <a:gd name="T107" fmla="*/ 189 h 13481"/>
                            <a:gd name="T108" fmla="*/ 4625 w 13481"/>
                            <a:gd name="T109" fmla="*/ 484 h 13481"/>
                            <a:gd name="T110" fmla="*/ 3456 w 13481"/>
                            <a:gd name="T111" fmla="*/ 1012 h 13481"/>
                            <a:gd name="T112" fmla="*/ 2303 w 13481"/>
                            <a:gd name="T113" fmla="*/ 1853 h 13481"/>
                            <a:gd name="T114" fmla="*/ 1179 w 13481"/>
                            <a:gd name="T115" fmla="*/ 3182 h 13481"/>
                            <a:gd name="T116" fmla="*/ 597 w 13481"/>
                            <a:gd name="T117" fmla="*/ 4320 h 13481"/>
                            <a:gd name="T118" fmla="*/ 242 w 13481"/>
                            <a:gd name="T119" fmla="*/ 5572 h 13481"/>
                            <a:gd name="T120" fmla="*/ 108 w 13481"/>
                            <a:gd name="T121" fmla="*/ 6799 h 1348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  <a:cxn ang="0">
                              <a:pos x="T88" y="T89"/>
                            </a:cxn>
                            <a:cxn ang="0">
                              <a:pos x="T90" y="T91"/>
                            </a:cxn>
                            <a:cxn ang="0">
                              <a:pos x="T92" y="T93"/>
                            </a:cxn>
                            <a:cxn ang="0">
                              <a:pos x="T94" y="T95"/>
                            </a:cxn>
                            <a:cxn ang="0">
                              <a:pos x="T96" y="T97"/>
                            </a:cxn>
                            <a:cxn ang="0">
                              <a:pos x="T98" y="T99"/>
                            </a:cxn>
                            <a:cxn ang="0">
                              <a:pos x="T100" y="T101"/>
                            </a:cxn>
                            <a:cxn ang="0">
                              <a:pos x="T102" y="T103"/>
                            </a:cxn>
                            <a:cxn ang="0">
                              <a:pos x="T104" y="T105"/>
                            </a:cxn>
                            <a:cxn ang="0">
                              <a:pos x="T106" y="T107"/>
                            </a:cxn>
                            <a:cxn ang="0">
                              <a:pos x="T108" y="T109"/>
                            </a:cxn>
                            <a:cxn ang="0">
                              <a:pos x="T110" y="T111"/>
                            </a:cxn>
                            <a:cxn ang="0">
                              <a:pos x="T112" y="T113"/>
                            </a:cxn>
                            <a:cxn ang="0">
                              <a:pos x="T114" y="T115"/>
                            </a:cxn>
                            <a:cxn ang="0">
                              <a:pos x="T116" y="T117"/>
                            </a:cxn>
                            <a:cxn ang="0">
                              <a:pos x="T118" y="T119"/>
                            </a:cxn>
                            <a:cxn ang="0">
                              <a:pos x="T120" y="T121"/>
                            </a:cxn>
                          </a:cxnLst>
                          <a:rect l="0" t="0" r="r" b="b"/>
                          <a:pathLst>
                            <a:path w="13481" h="13481">
                              <a:moveTo>
                                <a:pt x="96" y="6679"/>
                              </a:moveTo>
                              <a:lnTo>
                                <a:pt x="2" y="6742"/>
                              </a:lnTo>
                              <a:lnTo>
                                <a:pt x="4" y="6570"/>
                              </a:lnTo>
                              <a:lnTo>
                                <a:pt x="11" y="6396"/>
                              </a:lnTo>
                              <a:lnTo>
                                <a:pt x="22" y="6225"/>
                              </a:lnTo>
                              <a:lnTo>
                                <a:pt x="37" y="6054"/>
                              </a:lnTo>
                              <a:lnTo>
                                <a:pt x="56" y="5885"/>
                              </a:lnTo>
                              <a:lnTo>
                                <a:pt x="80" y="5717"/>
                              </a:lnTo>
                              <a:lnTo>
                                <a:pt x="107" y="5550"/>
                              </a:lnTo>
                              <a:lnTo>
                                <a:pt x="139" y="5385"/>
                              </a:lnTo>
                              <a:lnTo>
                                <a:pt x="175" y="5221"/>
                              </a:lnTo>
                              <a:lnTo>
                                <a:pt x="214" y="5059"/>
                              </a:lnTo>
                              <a:lnTo>
                                <a:pt x="258" y="4898"/>
                              </a:lnTo>
                              <a:lnTo>
                                <a:pt x="305" y="4739"/>
                              </a:lnTo>
                              <a:lnTo>
                                <a:pt x="356" y="4582"/>
                              </a:lnTo>
                              <a:lnTo>
                                <a:pt x="411" y="4426"/>
                              </a:lnTo>
                              <a:lnTo>
                                <a:pt x="470" y="4272"/>
                              </a:lnTo>
                              <a:lnTo>
                                <a:pt x="532" y="4120"/>
                              </a:lnTo>
                              <a:lnTo>
                                <a:pt x="598" y="3970"/>
                              </a:lnTo>
                              <a:lnTo>
                                <a:pt x="667" y="3821"/>
                              </a:lnTo>
                              <a:lnTo>
                                <a:pt x="740" y="3675"/>
                              </a:lnTo>
                              <a:lnTo>
                                <a:pt x="816" y="3531"/>
                              </a:lnTo>
                              <a:lnTo>
                                <a:pt x="895" y="3388"/>
                              </a:lnTo>
                              <a:lnTo>
                                <a:pt x="978" y="3248"/>
                              </a:lnTo>
                              <a:lnTo>
                                <a:pt x="1064" y="3111"/>
                              </a:lnTo>
                              <a:lnTo>
                                <a:pt x="1153" y="2975"/>
                              </a:lnTo>
                              <a:lnTo>
                                <a:pt x="1246" y="2841"/>
                              </a:lnTo>
                              <a:lnTo>
                                <a:pt x="1341" y="2710"/>
                              </a:lnTo>
                              <a:lnTo>
                                <a:pt x="1439" y="2582"/>
                              </a:lnTo>
                              <a:lnTo>
                                <a:pt x="1541" y="2456"/>
                              </a:lnTo>
                              <a:lnTo>
                                <a:pt x="1753" y="2212"/>
                              </a:lnTo>
                              <a:lnTo>
                                <a:pt x="1976" y="1978"/>
                              </a:lnTo>
                              <a:lnTo>
                                <a:pt x="2210" y="1754"/>
                              </a:lnTo>
                              <a:lnTo>
                                <a:pt x="2454" y="1542"/>
                              </a:lnTo>
                              <a:lnTo>
                                <a:pt x="2581" y="1440"/>
                              </a:lnTo>
                              <a:lnTo>
                                <a:pt x="2709" y="1342"/>
                              </a:lnTo>
                              <a:lnTo>
                                <a:pt x="2840" y="1246"/>
                              </a:lnTo>
                              <a:lnTo>
                                <a:pt x="2973" y="1154"/>
                              </a:lnTo>
                              <a:lnTo>
                                <a:pt x="3109" y="1064"/>
                              </a:lnTo>
                              <a:lnTo>
                                <a:pt x="3247" y="978"/>
                              </a:lnTo>
                              <a:lnTo>
                                <a:pt x="3387" y="895"/>
                              </a:lnTo>
                              <a:lnTo>
                                <a:pt x="3529" y="816"/>
                              </a:lnTo>
                              <a:lnTo>
                                <a:pt x="3673" y="739"/>
                              </a:lnTo>
                              <a:lnTo>
                                <a:pt x="3820" y="667"/>
                              </a:lnTo>
                              <a:lnTo>
                                <a:pt x="3968" y="597"/>
                              </a:lnTo>
                              <a:lnTo>
                                <a:pt x="4118" y="532"/>
                              </a:lnTo>
                              <a:lnTo>
                                <a:pt x="4270" y="469"/>
                              </a:lnTo>
                              <a:lnTo>
                                <a:pt x="4424" y="410"/>
                              </a:lnTo>
                              <a:lnTo>
                                <a:pt x="4580" y="356"/>
                              </a:lnTo>
                              <a:lnTo>
                                <a:pt x="4737" y="304"/>
                              </a:lnTo>
                              <a:lnTo>
                                <a:pt x="4897" y="257"/>
                              </a:lnTo>
                              <a:lnTo>
                                <a:pt x="5057" y="213"/>
                              </a:lnTo>
                              <a:lnTo>
                                <a:pt x="5219" y="174"/>
                              </a:lnTo>
                              <a:lnTo>
                                <a:pt x="5383" y="138"/>
                              </a:lnTo>
                              <a:lnTo>
                                <a:pt x="5549" y="106"/>
                              </a:lnTo>
                              <a:lnTo>
                                <a:pt x="5715" y="78"/>
                              </a:lnTo>
                              <a:lnTo>
                                <a:pt x="5883" y="55"/>
                              </a:lnTo>
                              <a:lnTo>
                                <a:pt x="6052" y="35"/>
                              </a:lnTo>
                              <a:lnTo>
                                <a:pt x="6223" y="20"/>
                              </a:lnTo>
                              <a:lnTo>
                                <a:pt x="6395" y="9"/>
                              </a:lnTo>
                              <a:lnTo>
                                <a:pt x="6567" y="3"/>
                              </a:lnTo>
                              <a:lnTo>
                                <a:pt x="6741" y="0"/>
                              </a:lnTo>
                              <a:lnTo>
                                <a:pt x="6916" y="4"/>
                              </a:lnTo>
                              <a:lnTo>
                                <a:pt x="7089" y="11"/>
                              </a:lnTo>
                              <a:lnTo>
                                <a:pt x="7260" y="22"/>
                              </a:lnTo>
                              <a:lnTo>
                                <a:pt x="7430" y="37"/>
                              </a:lnTo>
                              <a:lnTo>
                                <a:pt x="7600" y="56"/>
                              </a:lnTo>
                              <a:lnTo>
                                <a:pt x="7768" y="80"/>
                              </a:lnTo>
                              <a:lnTo>
                                <a:pt x="7934" y="107"/>
                              </a:lnTo>
                              <a:lnTo>
                                <a:pt x="8100" y="139"/>
                              </a:lnTo>
                              <a:lnTo>
                                <a:pt x="8264" y="175"/>
                              </a:lnTo>
                              <a:lnTo>
                                <a:pt x="8426" y="214"/>
                              </a:lnTo>
                              <a:lnTo>
                                <a:pt x="8587" y="258"/>
                              </a:lnTo>
                              <a:lnTo>
                                <a:pt x="8746" y="305"/>
                              </a:lnTo>
                              <a:lnTo>
                                <a:pt x="8903" y="356"/>
                              </a:lnTo>
                              <a:lnTo>
                                <a:pt x="9059" y="411"/>
                              </a:lnTo>
                              <a:lnTo>
                                <a:pt x="9213" y="470"/>
                              </a:lnTo>
                              <a:lnTo>
                                <a:pt x="9365" y="532"/>
                              </a:lnTo>
                              <a:lnTo>
                                <a:pt x="9516" y="598"/>
                              </a:lnTo>
                              <a:lnTo>
                                <a:pt x="9664" y="667"/>
                              </a:lnTo>
                              <a:lnTo>
                                <a:pt x="9810" y="740"/>
                              </a:lnTo>
                              <a:lnTo>
                                <a:pt x="9955" y="816"/>
                              </a:lnTo>
                              <a:lnTo>
                                <a:pt x="10097" y="895"/>
                              </a:lnTo>
                              <a:lnTo>
                                <a:pt x="10237" y="978"/>
                              </a:lnTo>
                              <a:lnTo>
                                <a:pt x="10374" y="1064"/>
                              </a:lnTo>
                              <a:lnTo>
                                <a:pt x="10510" y="1153"/>
                              </a:lnTo>
                              <a:lnTo>
                                <a:pt x="10644" y="1246"/>
                              </a:lnTo>
                              <a:lnTo>
                                <a:pt x="10775" y="1341"/>
                              </a:lnTo>
                              <a:lnTo>
                                <a:pt x="10903" y="1440"/>
                              </a:lnTo>
                              <a:lnTo>
                                <a:pt x="11029" y="1541"/>
                              </a:lnTo>
                              <a:lnTo>
                                <a:pt x="11273" y="1753"/>
                              </a:lnTo>
                              <a:lnTo>
                                <a:pt x="11507" y="1976"/>
                              </a:lnTo>
                              <a:lnTo>
                                <a:pt x="11730" y="2210"/>
                              </a:lnTo>
                              <a:lnTo>
                                <a:pt x="11942" y="2454"/>
                              </a:lnTo>
                              <a:lnTo>
                                <a:pt x="12044" y="2581"/>
                              </a:lnTo>
                              <a:lnTo>
                                <a:pt x="12142" y="2709"/>
                              </a:lnTo>
                              <a:lnTo>
                                <a:pt x="12238" y="2840"/>
                              </a:lnTo>
                              <a:lnTo>
                                <a:pt x="12330" y="2973"/>
                              </a:lnTo>
                              <a:lnTo>
                                <a:pt x="12420" y="3109"/>
                              </a:lnTo>
                              <a:lnTo>
                                <a:pt x="12506" y="3247"/>
                              </a:lnTo>
                              <a:lnTo>
                                <a:pt x="12588" y="3387"/>
                              </a:lnTo>
                              <a:lnTo>
                                <a:pt x="12668" y="3529"/>
                              </a:lnTo>
                              <a:lnTo>
                                <a:pt x="12744" y="3673"/>
                              </a:lnTo>
                              <a:lnTo>
                                <a:pt x="12817" y="3820"/>
                              </a:lnTo>
                              <a:lnTo>
                                <a:pt x="12886" y="3968"/>
                              </a:lnTo>
                              <a:lnTo>
                                <a:pt x="12952" y="4118"/>
                              </a:lnTo>
                              <a:lnTo>
                                <a:pt x="13014" y="4270"/>
                              </a:lnTo>
                              <a:lnTo>
                                <a:pt x="13073" y="4424"/>
                              </a:lnTo>
                              <a:lnTo>
                                <a:pt x="13127" y="4580"/>
                              </a:lnTo>
                              <a:lnTo>
                                <a:pt x="13178" y="4738"/>
                              </a:lnTo>
                              <a:lnTo>
                                <a:pt x="13226" y="4897"/>
                              </a:lnTo>
                              <a:lnTo>
                                <a:pt x="13269" y="5057"/>
                              </a:lnTo>
                              <a:lnTo>
                                <a:pt x="13309" y="5219"/>
                              </a:lnTo>
                              <a:lnTo>
                                <a:pt x="13344" y="5383"/>
                              </a:lnTo>
                              <a:lnTo>
                                <a:pt x="13376" y="5549"/>
                              </a:lnTo>
                              <a:lnTo>
                                <a:pt x="13404" y="5715"/>
                              </a:lnTo>
                              <a:lnTo>
                                <a:pt x="13427" y="5883"/>
                              </a:lnTo>
                              <a:lnTo>
                                <a:pt x="13446" y="6052"/>
                              </a:lnTo>
                              <a:lnTo>
                                <a:pt x="13461" y="6223"/>
                              </a:lnTo>
                              <a:lnTo>
                                <a:pt x="13472" y="6395"/>
                              </a:lnTo>
                              <a:lnTo>
                                <a:pt x="13478" y="6568"/>
                              </a:lnTo>
                              <a:lnTo>
                                <a:pt x="13481" y="6741"/>
                              </a:lnTo>
                              <a:lnTo>
                                <a:pt x="13480" y="6915"/>
                              </a:lnTo>
                              <a:lnTo>
                                <a:pt x="13474" y="7089"/>
                              </a:lnTo>
                              <a:lnTo>
                                <a:pt x="13463" y="7260"/>
                              </a:lnTo>
                              <a:lnTo>
                                <a:pt x="13448" y="7430"/>
                              </a:lnTo>
                              <a:lnTo>
                                <a:pt x="13429" y="7600"/>
                              </a:lnTo>
                              <a:lnTo>
                                <a:pt x="13405" y="7768"/>
                              </a:lnTo>
                              <a:lnTo>
                                <a:pt x="13378" y="7934"/>
                              </a:lnTo>
                              <a:lnTo>
                                <a:pt x="13346" y="8100"/>
                              </a:lnTo>
                              <a:lnTo>
                                <a:pt x="13310" y="8264"/>
                              </a:lnTo>
                              <a:lnTo>
                                <a:pt x="13271" y="8426"/>
                              </a:lnTo>
                              <a:lnTo>
                                <a:pt x="13227" y="8587"/>
                              </a:lnTo>
                              <a:lnTo>
                                <a:pt x="13180" y="8746"/>
                              </a:lnTo>
                              <a:lnTo>
                                <a:pt x="13129" y="8903"/>
                              </a:lnTo>
                              <a:lnTo>
                                <a:pt x="13074" y="9059"/>
                              </a:lnTo>
                              <a:lnTo>
                                <a:pt x="13015" y="9213"/>
                              </a:lnTo>
                              <a:lnTo>
                                <a:pt x="12953" y="9365"/>
                              </a:lnTo>
                              <a:lnTo>
                                <a:pt x="12887" y="9516"/>
                              </a:lnTo>
                              <a:lnTo>
                                <a:pt x="12818" y="9664"/>
                              </a:lnTo>
                              <a:lnTo>
                                <a:pt x="12745" y="9810"/>
                              </a:lnTo>
                              <a:lnTo>
                                <a:pt x="12669" y="9955"/>
                              </a:lnTo>
                              <a:lnTo>
                                <a:pt x="12590" y="10097"/>
                              </a:lnTo>
                              <a:lnTo>
                                <a:pt x="12507" y="10237"/>
                              </a:lnTo>
                              <a:lnTo>
                                <a:pt x="12421" y="10374"/>
                              </a:lnTo>
                              <a:lnTo>
                                <a:pt x="12332" y="10510"/>
                              </a:lnTo>
                              <a:lnTo>
                                <a:pt x="12239" y="10644"/>
                              </a:lnTo>
                              <a:lnTo>
                                <a:pt x="12144" y="10775"/>
                              </a:lnTo>
                              <a:lnTo>
                                <a:pt x="12045" y="10903"/>
                              </a:lnTo>
                              <a:lnTo>
                                <a:pt x="11944" y="11029"/>
                              </a:lnTo>
                              <a:lnTo>
                                <a:pt x="11732" y="11273"/>
                              </a:lnTo>
                              <a:lnTo>
                                <a:pt x="11509" y="11507"/>
                              </a:lnTo>
                              <a:lnTo>
                                <a:pt x="11275" y="11730"/>
                              </a:lnTo>
                              <a:lnTo>
                                <a:pt x="11031" y="11942"/>
                              </a:lnTo>
                              <a:lnTo>
                                <a:pt x="10904" y="12044"/>
                              </a:lnTo>
                              <a:lnTo>
                                <a:pt x="10776" y="12142"/>
                              </a:lnTo>
                              <a:lnTo>
                                <a:pt x="10644" y="12238"/>
                              </a:lnTo>
                              <a:lnTo>
                                <a:pt x="10511" y="12330"/>
                              </a:lnTo>
                              <a:lnTo>
                                <a:pt x="10376" y="12420"/>
                              </a:lnTo>
                              <a:lnTo>
                                <a:pt x="10238" y="12506"/>
                              </a:lnTo>
                              <a:lnTo>
                                <a:pt x="10098" y="12588"/>
                              </a:lnTo>
                              <a:lnTo>
                                <a:pt x="9956" y="12668"/>
                              </a:lnTo>
                              <a:lnTo>
                                <a:pt x="9811" y="12744"/>
                              </a:lnTo>
                              <a:lnTo>
                                <a:pt x="9665" y="12817"/>
                              </a:lnTo>
                              <a:lnTo>
                                <a:pt x="9517" y="12886"/>
                              </a:lnTo>
                              <a:lnTo>
                                <a:pt x="9366" y="12952"/>
                              </a:lnTo>
                              <a:lnTo>
                                <a:pt x="9214" y="13014"/>
                              </a:lnTo>
                              <a:lnTo>
                                <a:pt x="9060" y="13073"/>
                              </a:lnTo>
                              <a:lnTo>
                                <a:pt x="8904" y="13127"/>
                              </a:lnTo>
                              <a:lnTo>
                                <a:pt x="8747" y="13178"/>
                              </a:lnTo>
                              <a:lnTo>
                                <a:pt x="8588" y="13226"/>
                              </a:lnTo>
                              <a:lnTo>
                                <a:pt x="8427" y="13269"/>
                              </a:lnTo>
                              <a:lnTo>
                                <a:pt x="8264" y="13309"/>
                              </a:lnTo>
                              <a:lnTo>
                                <a:pt x="8101" y="13344"/>
                              </a:lnTo>
                              <a:lnTo>
                                <a:pt x="7936" y="13376"/>
                              </a:lnTo>
                              <a:lnTo>
                                <a:pt x="7769" y="13404"/>
                              </a:lnTo>
                              <a:lnTo>
                                <a:pt x="7601" y="13427"/>
                              </a:lnTo>
                              <a:lnTo>
                                <a:pt x="7432" y="13446"/>
                              </a:lnTo>
                              <a:lnTo>
                                <a:pt x="7261" y="13461"/>
                              </a:lnTo>
                              <a:lnTo>
                                <a:pt x="7089" y="13472"/>
                              </a:lnTo>
                              <a:lnTo>
                                <a:pt x="6916" y="13478"/>
                              </a:lnTo>
                              <a:lnTo>
                                <a:pt x="6742" y="13481"/>
                              </a:lnTo>
                              <a:lnTo>
                                <a:pt x="6570" y="13480"/>
                              </a:lnTo>
                              <a:lnTo>
                                <a:pt x="6396" y="13474"/>
                              </a:lnTo>
                              <a:lnTo>
                                <a:pt x="6225" y="13463"/>
                              </a:lnTo>
                              <a:lnTo>
                                <a:pt x="6054" y="13448"/>
                              </a:lnTo>
                              <a:lnTo>
                                <a:pt x="5885" y="13429"/>
                              </a:lnTo>
                              <a:lnTo>
                                <a:pt x="5717" y="13405"/>
                              </a:lnTo>
                              <a:lnTo>
                                <a:pt x="5550" y="13378"/>
                              </a:lnTo>
                              <a:lnTo>
                                <a:pt x="5385" y="13346"/>
                              </a:lnTo>
                              <a:lnTo>
                                <a:pt x="5221" y="13310"/>
                              </a:lnTo>
                              <a:lnTo>
                                <a:pt x="5059" y="13271"/>
                              </a:lnTo>
                              <a:lnTo>
                                <a:pt x="4898" y="13227"/>
                              </a:lnTo>
                              <a:lnTo>
                                <a:pt x="4739" y="13180"/>
                              </a:lnTo>
                              <a:lnTo>
                                <a:pt x="4582" y="13129"/>
                              </a:lnTo>
                              <a:lnTo>
                                <a:pt x="4426" y="13074"/>
                              </a:lnTo>
                              <a:lnTo>
                                <a:pt x="4272" y="13015"/>
                              </a:lnTo>
                              <a:lnTo>
                                <a:pt x="4120" y="12953"/>
                              </a:lnTo>
                              <a:lnTo>
                                <a:pt x="3970" y="12887"/>
                              </a:lnTo>
                              <a:lnTo>
                                <a:pt x="3821" y="12818"/>
                              </a:lnTo>
                              <a:lnTo>
                                <a:pt x="3675" y="12745"/>
                              </a:lnTo>
                              <a:lnTo>
                                <a:pt x="3531" y="12669"/>
                              </a:lnTo>
                              <a:lnTo>
                                <a:pt x="3388" y="12590"/>
                              </a:lnTo>
                              <a:lnTo>
                                <a:pt x="3248" y="12507"/>
                              </a:lnTo>
                              <a:lnTo>
                                <a:pt x="3111" y="12421"/>
                              </a:lnTo>
                              <a:lnTo>
                                <a:pt x="2975" y="12332"/>
                              </a:lnTo>
                              <a:lnTo>
                                <a:pt x="2841" y="12239"/>
                              </a:lnTo>
                              <a:lnTo>
                                <a:pt x="2710" y="12144"/>
                              </a:lnTo>
                              <a:lnTo>
                                <a:pt x="2582" y="12045"/>
                              </a:lnTo>
                              <a:lnTo>
                                <a:pt x="2456" y="11944"/>
                              </a:lnTo>
                              <a:lnTo>
                                <a:pt x="2212" y="11732"/>
                              </a:lnTo>
                              <a:lnTo>
                                <a:pt x="1978" y="11509"/>
                              </a:lnTo>
                              <a:lnTo>
                                <a:pt x="1754" y="11275"/>
                              </a:lnTo>
                              <a:lnTo>
                                <a:pt x="1542" y="11031"/>
                              </a:lnTo>
                              <a:lnTo>
                                <a:pt x="1440" y="10904"/>
                              </a:lnTo>
                              <a:lnTo>
                                <a:pt x="1342" y="10776"/>
                              </a:lnTo>
                              <a:lnTo>
                                <a:pt x="1246" y="10644"/>
                              </a:lnTo>
                              <a:lnTo>
                                <a:pt x="1154" y="10511"/>
                              </a:lnTo>
                              <a:lnTo>
                                <a:pt x="1064" y="10376"/>
                              </a:lnTo>
                              <a:lnTo>
                                <a:pt x="978" y="10238"/>
                              </a:lnTo>
                              <a:lnTo>
                                <a:pt x="895" y="10098"/>
                              </a:lnTo>
                              <a:lnTo>
                                <a:pt x="816" y="9956"/>
                              </a:lnTo>
                              <a:lnTo>
                                <a:pt x="739" y="9811"/>
                              </a:lnTo>
                              <a:lnTo>
                                <a:pt x="667" y="9665"/>
                              </a:lnTo>
                              <a:lnTo>
                                <a:pt x="597" y="9517"/>
                              </a:lnTo>
                              <a:lnTo>
                                <a:pt x="532" y="9366"/>
                              </a:lnTo>
                              <a:lnTo>
                                <a:pt x="469" y="9214"/>
                              </a:lnTo>
                              <a:lnTo>
                                <a:pt x="410" y="9060"/>
                              </a:lnTo>
                              <a:lnTo>
                                <a:pt x="356" y="8904"/>
                              </a:lnTo>
                              <a:lnTo>
                                <a:pt x="304" y="8747"/>
                              </a:lnTo>
                              <a:lnTo>
                                <a:pt x="257" y="8588"/>
                              </a:lnTo>
                              <a:lnTo>
                                <a:pt x="213" y="8427"/>
                              </a:lnTo>
                              <a:lnTo>
                                <a:pt x="174" y="8264"/>
                              </a:lnTo>
                              <a:lnTo>
                                <a:pt x="138" y="8101"/>
                              </a:lnTo>
                              <a:lnTo>
                                <a:pt x="106" y="7936"/>
                              </a:lnTo>
                              <a:lnTo>
                                <a:pt x="78" y="7769"/>
                              </a:lnTo>
                              <a:lnTo>
                                <a:pt x="55" y="7601"/>
                              </a:lnTo>
                              <a:lnTo>
                                <a:pt x="35" y="7432"/>
                              </a:lnTo>
                              <a:lnTo>
                                <a:pt x="20" y="7261"/>
                              </a:lnTo>
                              <a:lnTo>
                                <a:pt x="9" y="7089"/>
                              </a:lnTo>
                              <a:lnTo>
                                <a:pt x="3" y="6916"/>
                              </a:lnTo>
                              <a:lnTo>
                                <a:pt x="0" y="6742"/>
                              </a:lnTo>
                              <a:cubicBezTo>
                                <a:pt x="0" y="6720"/>
                                <a:pt x="11" y="6698"/>
                                <a:pt x="29" y="6685"/>
                              </a:cubicBezTo>
                              <a:cubicBezTo>
                                <a:pt x="48" y="6673"/>
                                <a:pt x="72" y="6670"/>
                                <a:pt x="93" y="6678"/>
                              </a:cubicBezTo>
                              <a:lnTo>
                                <a:pt x="96" y="6679"/>
                              </a:lnTo>
                              <a:close/>
                              <a:moveTo>
                                <a:pt x="43" y="6805"/>
                              </a:moveTo>
                              <a:lnTo>
                                <a:pt x="136" y="6740"/>
                              </a:lnTo>
                              <a:lnTo>
                                <a:pt x="138" y="6911"/>
                              </a:lnTo>
                              <a:lnTo>
                                <a:pt x="145" y="7081"/>
                              </a:lnTo>
                              <a:lnTo>
                                <a:pt x="156" y="7249"/>
                              </a:lnTo>
                              <a:lnTo>
                                <a:pt x="171" y="7416"/>
                              </a:lnTo>
                              <a:lnTo>
                                <a:pt x="189" y="7582"/>
                              </a:lnTo>
                              <a:lnTo>
                                <a:pt x="213" y="7747"/>
                              </a:lnTo>
                              <a:lnTo>
                                <a:pt x="240" y="7910"/>
                              </a:lnTo>
                              <a:lnTo>
                                <a:pt x="271" y="8072"/>
                              </a:lnTo>
                              <a:lnTo>
                                <a:pt x="306" y="8232"/>
                              </a:lnTo>
                              <a:lnTo>
                                <a:pt x="345" y="8392"/>
                              </a:lnTo>
                              <a:lnTo>
                                <a:pt x="387" y="8549"/>
                              </a:lnTo>
                              <a:lnTo>
                                <a:pt x="434" y="8705"/>
                              </a:lnTo>
                              <a:lnTo>
                                <a:pt x="484" y="8859"/>
                              </a:lnTo>
                              <a:lnTo>
                                <a:pt x="538" y="9012"/>
                              </a:lnTo>
                              <a:lnTo>
                                <a:pt x="595" y="9163"/>
                              </a:lnTo>
                              <a:lnTo>
                                <a:pt x="656" y="9312"/>
                              </a:lnTo>
                              <a:lnTo>
                                <a:pt x="721" y="9459"/>
                              </a:lnTo>
                              <a:lnTo>
                                <a:pt x="788" y="9605"/>
                              </a:lnTo>
                              <a:lnTo>
                                <a:pt x="860" y="9748"/>
                              </a:lnTo>
                              <a:lnTo>
                                <a:pt x="934" y="9889"/>
                              </a:lnTo>
                              <a:lnTo>
                                <a:pt x="1012" y="10029"/>
                              </a:lnTo>
                              <a:lnTo>
                                <a:pt x="1094" y="10166"/>
                              </a:lnTo>
                              <a:lnTo>
                                <a:pt x="1178" y="10301"/>
                              </a:lnTo>
                              <a:lnTo>
                                <a:pt x="1265" y="10434"/>
                              </a:lnTo>
                              <a:lnTo>
                                <a:pt x="1356" y="10564"/>
                              </a:lnTo>
                              <a:lnTo>
                                <a:pt x="1449" y="10693"/>
                              </a:lnTo>
                              <a:lnTo>
                                <a:pt x="1546" y="10819"/>
                              </a:lnTo>
                              <a:lnTo>
                                <a:pt x="1645" y="10942"/>
                              </a:lnTo>
                              <a:lnTo>
                                <a:pt x="1853" y="11182"/>
                              </a:lnTo>
                              <a:lnTo>
                                <a:pt x="2071" y="11411"/>
                              </a:lnTo>
                              <a:lnTo>
                                <a:pt x="2301" y="11630"/>
                              </a:lnTo>
                              <a:lnTo>
                                <a:pt x="2541" y="11838"/>
                              </a:lnTo>
                              <a:lnTo>
                                <a:pt x="2664" y="11937"/>
                              </a:lnTo>
                              <a:lnTo>
                                <a:pt x="2791" y="12034"/>
                              </a:lnTo>
                              <a:lnTo>
                                <a:pt x="2919" y="12128"/>
                              </a:lnTo>
                              <a:lnTo>
                                <a:pt x="3049" y="12218"/>
                              </a:lnTo>
                              <a:lnTo>
                                <a:pt x="3182" y="12306"/>
                              </a:lnTo>
                              <a:lnTo>
                                <a:pt x="3318" y="12390"/>
                              </a:lnTo>
                              <a:lnTo>
                                <a:pt x="3455" y="12471"/>
                              </a:lnTo>
                              <a:lnTo>
                                <a:pt x="3594" y="12549"/>
                              </a:lnTo>
                              <a:lnTo>
                                <a:pt x="3735" y="12624"/>
                              </a:lnTo>
                              <a:lnTo>
                                <a:pt x="3879" y="12695"/>
                              </a:lnTo>
                              <a:lnTo>
                                <a:pt x="4024" y="12763"/>
                              </a:lnTo>
                              <a:lnTo>
                                <a:pt x="4171" y="12827"/>
                              </a:lnTo>
                              <a:lnTo>
                                <a:pt x="4320" y="12888"/>
                              </a:lnTo>
                              <a:lnTo>
                                <a:pt x="4471" y="12945"/>
                              </a:lnTo>
                              <a:lnTo>
                                <a:pt x="4623" y="12999"/>
                              </a:lnTo>
                              <a:lnTo>
                                <a:pt x="4778" y="13049"/>
                              </a:lnTo>
                              <a:lnTo>
                                <a:pt x="4934" y="13096"/>
                              </a:lnTo>
                              <a:lnTo>
                                <a:pt x="5091" y="13138"/>
                              </a:lnTo>
                              <a:lnTo>
                                <a:pt x="5251" y="13177"/>
                              </a:lnTo>
                              <a:lnTo>
                                <a:pt x="5411" y="13212"/>
                              </a:lnTo>
                              <a:lnTo>
                                <a:pt x="5572" y="13243"/>
                              </a:lnTo>
                              <a:lnTo>
                                <a:pt x="5736" y="13270"/>
                              </a:lnTo>
                              <a:lnTo>
                                <a:pt x="5901" y="13293"/>
                              </a:lnTo>
                              <a:lnTo>
                                <a:pt x="6066" y="13312"/>
                              </a:lnTo>
                              <a:lnTo>
                                <a:pt x="6233" y="13327"/>
                              </a:lnTo>
                              <a:lnTo>
                                <a:pt x="6402" y="13338"/>
                              </a:lnTo>
                              <a:lnTo>
                                <a:pt x="6571" y="13344"/>
                              </a:lnTo>
                              <a:lnTo>
                                <a:pt x="6740" y="13345"/>
                              </a:lnTo>
                              <a:lnTo>
                                <a:pt x="6911" y="13343"/>
                              </a:lnTo>
                              <a:lnTo>
                                <a:pt x="7081" y="13337"/>
                              </a:lnTo>
                              <a:lnTo>
                                <a:pt x="7249" y="13326"/>
                              </a:lnTo>
                              <a:lnTo>
                                <a:pt x="7416" y="13311"/>
                              </a:lnTo>
                              <a:lnTo>
                                <a:pt x="7582" y="13292"/>
                              </a:lnTo>
                              <a:lnTo>
                                <a:pt x="7747" y="13269"/>
                              </a:lnTo>
                              <a:lnTo>
                                <a:pt x="7910" y="13242"/>
                              </a:lnTo>
                              <a:lnTo>
                                <a:pt x="8072" y="13212"/>
                              </a:lnTo>
                              <a:lnTo>
                                <a:pt x="8232" y="13176"/>
                              </a:lnTo>
                              <a:lnTo>
                                <a:pt x="8392" y="13138"/>
                              </a:lnTo>
                              <a:lnTo>
                                <a:pt x="8549" y="13095"/>
                              </a:lnTo>
                              <a:lnTo>
                                <a:pt x="8705" y="13049"/>
                              </a:lnTo>
                              <a:lnTo>
                                <a:pt x="8859" y="12999"/>
                              </a:lnTo>
                              <a:lnTo>
                                <a:pt x="9012" y="12945"/>
                              </a:lnTo>
                              <a:lnTo>
                                <a:pt x="9163" y="12888"/>
                              </a:lnTo>
                              <a:lnTo>
                                <a:pt x="9312" y="12827"/>
                              </a:lnTo>
                              <a:lnTo>
                                <a:pt x="9459" y="12763"/>
                              </a:lnTo>
                              <a:lnTo>
                                <a:pt x="9605" y="12695"/>
                              </a:lnTo>
                              <a:lnTo>
                                <a:pt x="9748" y="12624"/>
                              </a:lnTo>
                              <a:lnTo>
                                <a:pt x="9889" y="12549"/>
                              </a:lnTo>
                              <a:lnTo>
                                <a:pt x="10029" y="12471"/>
                              </a:lnTo>
                              <a:lnTo>
                                <a:pt x="10166" y="12390"/>
                              </a:lnTo>
                              <a:lnTo>
                                <a:pt x="10301" y="12306"/>
                              </a:lnTo>
                              <a:lnTo>
                                <a:pt x="10434" y="12219"/>
                              </a:lnTo>
                              <a:lnTo>
                                <a:pt x="10564" y="12128"/>
                              </a:lnTo>
                              <a:lnTo>
                                <a:pt x="10693" y="12035"/>
                              </a:lnTo>
                              <a:lnTo>
                                <a:pt x="10819" y="11938"/>
                              </a:lnTo>
                              <a:lnTo>
                                <a:pt x="10942" y="11839"/>
                              </a:lnTo>
                              <a:lnTo>
                                <a:pt x="11182" y="11632"/>
                              </a:lnTo>
                              <a:lnTo>
                                <a:pt x="11411" y="11413"/>
                              </a:lnTo>
                              <a:lnTo>
                                <a:pt x="11630" y="11184"/>
                              </a:lnTo>
                              <a:lnTo>
                                <a:pt x="11838" y="10944"/>
                              </a:lnTo>
                              <a:lnTo>
                                <a:pt x="11938" y="10820"/>
                              </a:lnTo>
                              <a:lnTo>
                                <a:pt x="12034" y="10694"/>
                              </a:lnTo>
                              <a:lnTo>
                                <a:pt x="12128" y="10566"/>
                              </a:lnTo>
                              <a:lnTo>
                                <a:pt x="12218" y="10436"/>
                              </a:lnTo>
                              <a:lnTo>
                                <a:pt x="12306" y="10303"/>
                              </a:lnTo>
                              <a:lnTo>
                                <a:pt x="12390" y="10167"/>
                              </a:lnTo>
                              <a:lnTo>
                                <a:pt x="12471" y="10030"/>
                              </a:lnTo>
                              <a:lnTo>
                                <a:pt x="12549" y="9891"/>
                              </a:lnTo>
                              <a:lnTo>
                                <a:pt x="12624" y="9750"/>
                              </a:lnTo>
                              <a:lnTo>
                                <a:pt x="12695" y="9606"/>
                              </a:lnTo>
                              <a:lnTo>
                                <a:pt x="12763" y="9461"/>
                              </a:lnTo>
                              <a:lnTo>
                                <a:pt x="12827" y="9314"/>
                              </a:lnTo>
                              <a:lnTo>
                                <a:pt x="12888" y="9165"/>
                              </a:lnTo>
                              <a:lnTo>
                                <a:pt x="12945" y="9014"/>
                              </a:lnTo>
                              <a:lnTo>
                                <a:pt x="12999" y="8862"/>
                              </a:lnTo>
                              <a:lnTo>
                                <a:pt x="13049" y="8707"/>
                              </a:lnTo>
                              <a:lnTo>
                                <a:pt x="13096" y="8551"/>
                              </a:lnTo>
                              <a:lnTo>
                                <a:pt x="13138" y="8394"/>
                              </a:lnTo>
                              <a:lnTo>
                                <a:pt x="13177" y="8235"/>
                              </a:lnTo>
                              <a:lnTo>
                                <a:pt x="13212" y="8074"/>
                              </a:lnTo>
                              <a:lnTo>
                                <a:pt x="13243" y="7912"/>
                              </a:lnTo>
                              <a:lnTo>
                                <a:pt x="13270" y="7749"/>
                              </a:lnTo>
                              <a:lnTo>
                                <a:pt x="13293" y="7585"/>
                              </a:lnTo>
                              <a:lnTo>
                                <a:pt x="13312" y="7418"/>
                              </a:lnTo>
                              <a:lnTo>
                                <a:pt x="13327" y="7252"/>
                              </a:lnTo>
                              <a:lnTo>
                                <a:pt x="13338" y="7083"/>
                              </a:lnTo>
                              <a:lnTo>
                                <a:pt x="13344" y="6914"/>
                              </a:lnTo>
                              <a:lnTo>
                                <a:pt x="13345" y="6743"/>
                              </a:lnTo>
                              <a:lnTo>
                                <a:pt x="13343" y="6572"/>
                              </a:lnTo>
                              <a:lnTo>
                                <a:pt x="13337" y="6403"/>
                              </a:lnTo>
                              <a:lnTo>
                                <a:pt x="13326" y="6235"/>
                              </a:lnTo>
                              <a:lnTo>
                                <a:pt x="13311" y="6068"/>
                              </a:lnTo>
                              <a:lnTo>
                                <a:pt x="13292" y="5902"/>
                              </a:lnTo>
                              <a:lnTo>
                                <a:pt x="13269" y="5738"/>
                              </a:lnTo>
                              <a:lnTo>
                                <a:pt x="13242" y="5574"/>
                              </a:lnTo>
                              <a:lnTo>
                                <a:pt x="13212" y="5412"/>
                              </a:lnTo>
                              <a:lnTo>
                                <a:pt x="13176" y="5252"/>
                              </a:lnTo>
                              <a:lnTo>
                                <a:pt x="13138" y="5093"/>
                              </a:lnTo>
                              <a:lnTo>
                                <a:pt x="13095" y="4935"/>
                              </a:lnTo>
                              <a:lnTo>
                                <a:pt x="13049" y="4779"/>
                              </a:lnTo>
                              <a:lnTo>
                                <a:pt x="12999" y="4625"/>
                              </a:lnTo>
                              <a:lnTo>
                                <a:pt x="12945" y="4473"/>
                              </a:lnTo>
                              <a:lnTo>
                                <a:pt x="12888" y="4322"/>
                              </a:lnTo>
                              <a:lnTo>
                                <a:pt x="12827" y="4173"/>
                              </a:lnTo>
                              <a:lnTo>
                                <a:pt x="12763" y="4026"/>
                              </a:lnTo>
                              <a:lnTo>
                                <a:pt x="12695" y="3880"/>
                              </a:lnTo>
                              <a:lnTo>
                                <a:pt x="12624" y="3737"/>
                              </a:lnTo>
                              <a:lnTo>
                                <a:pt x="12549" y="3596"/>
                              </a:lnTo>
                              <a:lnTo>
                                <a:pt x="12471" y="3456"/>
                              </a:lnTo>
                              <a:lnTo>
                                <a:pt x="12390" y="3319"/>
                              </a:lnTo>
                              <a:lnTo>
                                <a:pt x="12306" y="3184"/>
                              </a:lnTo>
                              <a:lnTo>
                                <a:pt x="12219" y="3051"/>
                              </a:lnTo>
                              <a:lnTo>
                                <a:pt x="12128" y="2920"/>
                              </a:lnTo>
                              <a:lnTo>
                                <a:pt x="12035" y="2792"/>
                              </a:lnTo>
                              <a:lnTo>
                                <a:pt x="11938" y="2666"/>
                              </a:lnTo>
                              <a:lnTo>
                                <a:pt x="11839" y="2543"/>
                              </a:lnTo>
                              <a:lnTo>
                                <a:pt x="11632" y="2303"/>
                              </a:lnTo>
                              <a:lnTo>
                                <a:pt x="11413" y="2074"/>
                              </a:lnTo>
                              <a:lnTo>
                                <a:pt x="11184" y="1855"/>
                              </a:lnTo>
                              <a:lnTo>
                                <a:pt x="10944" y="1647"/>
                              </a:lnTo>
                              <a:lnTo>
                                <a:pt x="10820" y="1547"/>
                              </a:lnTo>
                              <a:lnTo>
                                <a:pt x="10694" y="1451"/>
                              </a:lnTo>
                              <a:lnTo>
                                <a:pt x="10566" y="1357"/>
                              </a:lnTo>
                              <a:lnTo>
                                <a:pt x="10436" y="1267"/>
                              </a:lnTo>
                              <a:lnTo>
                                <a:pt x="10303" y="1179"/>
                              </a:lnTo>
                              <a:lnTo>
                                <a:pt x="10167" y="1095"/>
                              </a:lnTo>
                              <a:lnTo>
                                <a:pt x="10030" y="1014"/>
                              </a:lnTo>
                              <a:lnTo>
                                <a:pt x="9891" y="936"/>
                              </a:lnTo>
                              <a:lnTo>
                                <a:pt x="9750" y="861"/>
                              </a:lnTo>
                              <a:lnTo>
                                <a:pt x="9606" y="790"/>
                              </a:lnTo>
                              <a:lnTo>
                                <a:pt x="9461" y="722"/>
                              </a:lnTo>
                              <a:lnTo>
                                <a:pt x="9314" y="658"/>
                              </a:lnTo>
                              <a:lnTo>
                                <a:pt x="9165" y="597"/>
                              </a:lnTo>
                              <a:lnTo>
                                <a:pt x="9014" y="540"/>
                              </a:lnTo>
                              <a:lnTo>
                                <a:pt x="8862" y="486"/>
                              </a:lnTo>
                              <a:lnTo>
                                <a:pt x="8707" y="436"/>
                              </a:lnTo>
                              <a:lnTo>
                                <a:pt x="8551" y="389"/>
                              </a:lnTo>
                              <a:lnTo>
                                <a:pt x="8394" y="347"/>
                              </a:lnTo>
                              <a:lnTo>
                                <a:pt x="8235" y="308"/>
                              </a:lnTo>
                              <a:lnTo>
                                <a:pt x="8074" y="273"/>
                              </a:lnTo>
                              <a:lnTo>
                                <a:pt x="7912" y="242"/>
                              </a:lnTo>
                              <a:lnTo>
                                <a:pt x="7749" y="215"/>
                              </a:lnTo>
                              <a:lnTo>
                                <a:pt x="7585" y="192"/>
                              </a:lnTo>
                              <a:lnTo>
                                <a:pt x="7418" y="173"/>
                              </a:lnTo>
                              <a:lnTo>
                                <a:pt x="7252" y="158"/>
                              </a:lnTo>
                              <a:lnTo>
                                <a:pt x="7083" y="147"/>
                              </a:lnTo>
                              <a:lnTo>
                                <a:pt x="6913" y="140"/>
                              </a:lnTo>
                              <a:lnTo>
                                <a:pt x="6743" y="136"/>
                              </a:lnTo>
                              <a:lnTo>
                                <a:pt x="6573" y="138"/>
                              </a:lnTo>
                              <a:lnTo>
                                <a:pt x="6403" y="145"/>
                              </a:lnTo>
                              <a:lnTo>
                                <a:pt x="6235" y="156"/>
                              </a:lnTo>
                              <a:lnTo>
                                <a:pt x="6068" y="171"/>
                              </a:lnTo>
                              <a:lnTo>
                                <a:pt x="5902" y="189"/>
                              </a:lnTo>
                              <a:lnTo>
                                <a:pt x="5738" y="213"/>
                              </a:lnTo>
                              <a:lnTo>
                                <a:pt x="5574" y="240"/>
                              </a:lnTo>
                              <a:lnTo>
                                <a:pt x="5412" y="271"/>
                              </a:lnTo>
                              <a:lnTo>
                                <a:pt x="5252" y="306"/>
                              </a:lnTo>
                              <a:lnTo>
                                <a:pt x="5093" y="345"/>
                              </a:lnTo>
                              <a:lnTo>
                                <a:pt x="4935" y="387"/>
                              </a:lnTo>
                              <a:lnTo>
                                <a:pt x="4780" y="434"/>
                              </a:lnTo>
                              <a:lnTo>
                                <a:pt x="4625" y="484"/>
                              </a:lnTo>
                              <a:lnTo>
                                <a:pt x="4473" y="538"/>
                              </a:lnTo>
                              <a:lnTo>
                                <a:pt x="4322" y="595"/>
                              </a:lnTo>
                              <a:lnTo>
                                <a:pt x="4173" y="656"/>
                              </a:lnTo>
                              <a:lnTo>
                                <a:pt x="4026" y="721"/>
                              </a:lnTo>
                              <a:lnTo>
                                <a:pt x="3880" y="788"/>
                              </a:lnTo>
                              <a:lnTo>
                                <a:pt x="3737" y="860"/>
                              </a:lnTo>
                              <a:lnTo>
                                <a:pt x="3596" y="934"/>
                              </a:lnTo>
                              <a:lnTo>
                                <a:pt x="3456" y="1012"/>
                              </a:lnTo>
                              <a:lnTo>
                                <a:pt x="3319" y="1094"/>
                              </a:lnTo>
                              <a:lnTo>
                                <a:pt x="3184" y="1178"/>
                              </a:lnTo>
                              <a:lnTo>
                                <a:pt x="3051" y="1265"/>
                              </a:lnTo>
                              <a:lnTo>
                                <a:pt x="2920" y="1356"/>
                              </a:lnTo>
                              <a:lnTo>
                                <a:pt x="2792" y="1449"/>
                              </a:lnTo>
                              <a:lnTo>
                                <a:pt x="2666" y="1546"/>
                              </a:lnTo>
                              <a:lnTo>
                                <a:pt x="2543" y="1645"/>
                              </a:lnTo>
                              <a:lnTo>
                                <a:pt x="2303" y="1853"/>
                              </a:lnTo>
                              <a:lnTo>
                                <a:pt x="2074" y="2071"/>
                              </a:lnTo>
                              <a:lnTo>
                                <a:pt x="1855" y="2301"/>
                              </a:lnTo>
                              <a:lnTo>
                                <a:pt x="1647" y="2541"/>
                              </a:lnTo>
                              <a:lnTo>
                                <a:pt x="1547" y="2664"/>
                              </a:lnTo>
                              <a:lnTo>
                                <a:pt x="1451" y="2791"/>
                              </a:lnTo>
                              <a:lnTo>
                                <a:pt x="1357" y="2919"/>
                              </a:lnTo>
                              <a:lnTo>
                                <a:pt x="1267" y="3049"/>
                              </a:lnTo>
                              <a:lnTo>
                                <a:pt x="1179" y="3182"/>
                              </a:lnTo>
                              <a:lnTo>
                                <a:pt x="1095" y="3318"/>
                              </a:lnTo>
                              <a:lnTo>
                                <a:pt x="1014" y="3455"/>
                              </a:lnTo>
                              <a:lnTo>
                                <a:pt x="936" y="3594"/>
                              </a:lnTo>
                              <a:lnTo>
                                <a:pt x="861" y="3735"/>
                              </a:lnTo>
                              <a:lnTo>
                                <a:pt x="790" y="3879"/>
                              </a:lnTo>
                              <a:lnTo>
                                <a:pt x="722" y="4024"/>
                              </a:lnTo>
                              <a:lnTo>
                                <a:pt x="658" y="4171"/>
                              </a:lnTo>
                              <a:lnTo>
                                <a:pt x="597" y="4320"/>
                              </a:lnTo>
                              <a:lnTo>
                                <a:pt x="540" y="4471"/>
                              </a:lnTo>
                              <a:lnTo>
                                <a:pt x="486" y="4623"/>
                              </a:lnTo>
                              <a:lnTo>
                                <a:pt x="436" y="4778"/>
                              </a:lnTo>
                              <a:lnTo>
                                <a:pt x="389" y="4934"/>
                              </a:lnTo>
                              <a:lnTo>
                                <a:pt x="347" y="5091"/>
                              </a:lnTo>
                              <a:lnTo>
                                <a:pt x="308" y="5251"/>
                              </a:lnTo>
                              <a:lnTo>
                                <a:pt x="273" y="5411"/>
                              </a:lnTo>
                              <a:lnTo>
                                <a:pt x="242" y="5572"/>
                              </a:lnTo>
                              <a:lnTo>
                                <a:pt x="215" y="5736"/>
                              </a:lnTo>
                              <a:lnTo>
                                <a:pt x="192" y="5901"/>
                              </a:lnTo>
                              <a:lnTo>
                                <a:pt x="173" y="6066"/>
                              </a:lnTo>
                              <a:lnTo>
                                <a:pt x="158" y="6233"/>
                              </a:lnTo>
                              <a:lnTo>
                                <a:pt x="147" y="6402"/>
                              </a:lnTo>
                              <a:lnTo>
                                <a:pt x="140" y="6571"/>
                              </a:lnTo>
                              <a:lnTo>
                                <a:pt x="138" y="6743"/>
                              </a:lnTo>
                              <a:cubicBezTo>
                                <a:pt x="138" y="6766"/>
                                <a:pt x="127" y="6787"/>
                                <a:pt x="108" y="6799"/>
                              </a:cubicBezTo>
                              <a:cubicBezTo>
                                <a:pt x="90" y="6811"/>
                                <a:pt x="66" y="6814"/>
                                <a:pt x="45" y="6806"/>
                              </a:cubicBezTo>
                              <a:lnTo>
                                <a:pt x="43" y="680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4" name="Oval 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06" y="1903"/>
                          <a:ext cx="1337" cy="1336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0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5" name="Freeform 12"/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2398" y="1896"/>
                          <a:ext cx="1351" cy="1349"/>
                        </a:xfrm>
                        <a:custGeom>
                          <a:avLst/>
                          <a:gdLst>
                            <a:gd name="T0" fmla="*/ 80 w 13481"/>
                            <a:gd name="T1" fmla="*/ 5717 h 13481"/>
                            <a:gd name="T2" fmla="*/ 411 w 13481"/>
                            <a:gd name="T3" fmla="*/ 4426 h 13481"/>
                            <a:gd name="T4" fmla="*/ 978 w 13481"/>
                            <a:gd name="T5" fmla="*/ 3248 h 13481"/>
                            <a:gd name="T6" fmla="*/ 1976 w 13481"/>
                            <a:gd name="T7" fmla="*/ 1978 h 13481"/>
                            <a:gd name="T8" fmla="*/ 3247 w 13481"/>
                            <a:gd name="T9" fmla="*/ 978 h 13481"/>
                            <a:gd name="T10" fmla="*/ 4424 w 13481"/>
                            <a:gd name="T11" fmla="*/ 410 h 13481"/>
                            <a:gd name="T12" fmla="*/ 5715 w 13481"/>
                            <a:gd name="T13" fmla="*/ 78 h 13481"/>
                            <a:gd name="T14" fmla="*/ 7089 w 13481"/>
                            <a:gd name="T15" fmla="*/ 11 h 13481"/>
                            <a:gd name="T16" fmla="*/ 8426 w 13481"/>
                            <a:gd name="T17" fmla="*/ 214 h 13481"/>
                            <a:gd name="T18" fmla="*/ 9664 w 13481"/>
                            <a:gd name="T19" fmla="*/ 667 h 13481"/>
                            <a:gd name="T20" fmla="*/ 10775 w 13481"/>
                            <a:gd name="T21" fmla="*/ 1341 h 13481"/>
                            <a:gd name="T22" fmla="*/ 12142 w 13481"/>
                            <a:gd name="T23" fmla="*/ 2709 h 13481"/>
                            <a:gd name="T24" fmla="*/ 12817 w 13481"/>
                            <a:gd name="T25" fmla="*/ 3820 h 13481"/>
                            <a:gd name="T26" fmla="*/ 13269 w 13481"/>
                            <a:gd name="T27" fmla="*/ 5057 h 13481"/>
                            <a:gd name="T28" fmla="*/ 13472 w 13481"/>
                            <a:gd name="T29" fmla="*/ 6395 h 13481"/>
                            <a:gd name="T30" fmla="*/ 13405 w 13481"/>
                            <a:gd name="T31" fmla="*/ 7768 h 13481"/>
                            <a:gd name="T32" fmla="*/ 13074 w 13481"/>
                            <a:gd name="T33" fmla="*/ 9059 h 13481"/>
                            <a:gd name="T34" fmla="*/ 12507 w 13481"/>
                            <a:gd name="T35" fmla="*/ 10237 h 13481"/>
                            <a:gd name="T36" fmla="*/ 11509 w 13481"/>
                            <a:gd name="T37" fmla="*/ 11507 h 13481"/>
                            <a:gd name="T38" fmla="*/ 10238 w 13481"/>
                            <a:gd name="T39" fmla="*/ 12506 h 13481"/>
                            <a:gd name="T40" fmla="*/ 9060 w 13481"/>
                            <a:gd name="T41" fmla="*/ 13073 h 13481"/>
                            <a:gd name="T42" fmla="*/ 7769 w 13481"/>
                            <a:gd name="T43" fmla="*/ 13404 h 13481"/>
                            <a:gd name="T44" fmla="*/ 6396 w 13481"/>
                            <a:gd name="T45" fmla="*/ 13474 h 13481"/>
                            <a:gd name="T46" fmla="*/ 5059 w 13481"/>
                            <a:gd name="T47" fmla="*/ 13271 h 13481"/>
                            <a:gd name="T48" fmla="*/ 3821 w 13481"/>
                            <a:gd name="T49" fmla="*/ 12818 h 13481"/>
                            <a:gd name="T50" fmla="*/ 2710 w 13481"/>
                            <a:gd name="T51" fmla="*/ 12144 h 13481"/>
                            <a:gd name="T52" fmla="*/ 1342 w 13481"/>
                            <a:gd name="T53" fmla="*/ 10776 h 13481"/>
                            <a:gd name="T54" fmla="*/ 667 w 13481"/>
                            <a:gd name="T55" fmla="*/ 9665 h 13481"/>
                            <a:gd name="T56" fmla="*/ 213 w 13481"/>
                            <a:gd name="T57" fmla="*/ 8427 h 13481"/>
                            <a:gd name="T58" fmla="*/ 9 w 13481"/>
                            <a:gd name="T59" fmla="*/ 7089 h 13481"/>
                            <a:gd name="T60" fmla="*/ 138 w 13481"/>
                            <a:gd name="T61" fmla="*/ 6911 h 13481"/>
                            <a:gd name="T62" fmla="*/ 306 w 13481"/>
                            <a:gd name="T63" fmla="*/ 8232 h 13481"/>
                            <a:gd name="T64" fmla="*/ 721 w 13481"/>
                            <a:gd name="T65" fmla="*/ 9459 h 13481"/>
                            <a:gd name="T66" fmla="*/ 1356 w 13481"/>
                            <a:gd name="T67" fmla="*/ 10564 h 13481"/>
                            <a:gd name="T68" fmla="*/ 2664 w 13481"/>
                            <a:gd name="T69" fmla="*/ 11937 h 13481"/>
                            <a:gd name="T70" fmla="*/ 3735 w 13481"/>
                            <a:gd name="T71" fmla="*/ 12624 h 13481"/>
                            <a:gd name="T72" fmla="*/ 4934 w 13481"/>
                            <a:gd name="T73" fmla="*/ 13096 h 13481"/>
                            <a:gd name="T74" fmla="*/ 6233 w 13481"/>
                            <a:gd name="T75" fmla="*/ 13327 h 13481"/>
                            <a:gd name="T76" fmla="*/ 7582 w 13481"/>
                            <a:gd name="T77" fmla="*/ 13292 h 13481"/>
                            <a:gd name="T78" fmla="*/ 8859 w 13481"/>
                            <a:gd name="T79" fmla="*/ 12999 h 13481"/>
                            <a:gd name="T80" fmla="*/ 10029 w 13481"/>
                            <a:gd name="T81" fmla="*/ 12471 h 13481"/>
                            <a:gd name="T82" fmla="*/ 11182 w 13481"/>
                            <a:gd name="T83" fmla="*/ 11632 h 13481"/>
                            <a:gd name="T84" fmla="*/ 12306 w 13481"/>
                            <a:gd name="T85" fmla="*/ 10303 h 13481"/>
                            <a:gd name="T86" fmla="*/ 12888 w 13481"/>
                            <a:gd name="T87" fmla="*/ 9165 h 13481"/>
                            <a:gd name="T88" fmla="*/ 13243 w 13481"/>
                            <a:gd name="T89" fmla="*/ 7912 h 13481"/>
                            <a:gd name="T90" fmla="*/ 13343 w 13481"/>
                            <a:gd name="T91" fmla="*/ 6572 h 13481"/>
                            <a:gd name="T92" fmla="*/ 13176 w 13481"/>
                            <a:gd name="T93" fmla="*/ 5252 h 13481"/>
                            <a:gd name="T94" fmla="*/ 12763 w 13481"/>
                            <a:gd name="T95" fmla="*/ 4026 h 13481"/>
                            <a:gd name="T96" fmla="*/ 12128 w 13481"/>
                            <a:gd name="T97" fmla="*/ 2920 h 13481"/>
                            <a:gd name="T98" fmla="*/ 10820 w 13481"/>
                            <a:gd name="T99" fmla="*/ 1547 h 13481"/>
                            <a:gd name="T100" fmla="*/ 9750 w 13481"/>
                            <a:gd name="T101" fmla="*/ 861 h 13481"/>
                            <a:gd name="T102" fmla="*/ 8551 w 13481"/>
                            <a:gd name="T103" fmla="*/ 389 h 13481"/>
                            <a:gd name="T104" fmla="*/ 7252 w 13481"/>
                            <a:gd name="T105" fmla="*/ 158 h 13481"/>
                            <a:gd name="T106" fmla="*/ 5902 w 13481"/>
                            <a:gd name="T107" fmla="*/ 189 h 13481"/>
                            <a:gd name="T108" fmla="*/ 4625 w 13481"/>
                            <a:gd name="T109" fmla="*/ 484 h 13481"/>
                            <a:gd name="T110" fmla="*/ 3456 w 13481"/>
                            <a:gd name="T111" fmla="*/ 1012 h 13481"/>
                            <a:gd name="T112" fmla="*/ 2303 w 13481"/>
                            <a:gd name="T113" fmla="*/ 1853 h 13481"/>
                            <a:gd name="T114" fmla="*/ 1179 w 13481"/>
                            <a:gd name="T115" fmla="*/ 3182 h 13481"/>
                            <a:gd name="T116" fmla="*/ 597 w 13481"/>
                            <a:gd name="T117" fmla="*/ 4320 h 13481"/>
                            <a:gd name="T118" fmla="*/ 242 w 13481"/>
                            <a:gd name="T119" fmla="*/ 5572 h 13481"/>
                            <a:gd name="T120" fmla="*/ 108 w 13481"/>
                            <a:gd name="T121" fmla="*/ 6799 h 1348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  <a:cxn ang="0">
                              <a:pos x="T88" y="T89"/>
                            </a:cxn>
                            <a:cxn ang="0">
                              <a:pos x="T90" y="T91"/>
                            </a:cxn>
                            <a:cxn ang="0">
                              <a:pos x="T92" y="T93"/>
                            </a:cxn>
                            <a:cxn ang="0">
                              <a:pos x="T94" y="T95"/>
                            </a:cxn>
                            <a:cxn ang="0">
                              <a:pos x="T96" y="T97"/>
                            </a:cxn>
                            <a:cxn ang="0">
                              <a:pos x="T98" y="T99"/>
                            </a:cxn>
                            <a:cxn ang="0">
                              <a:pos x="T100" y="T101"/>
                            </a:cxn>
                            <a:cxn ang="0">
                              <a:pos x="T102" y="T103"/>
                            </a:cxn>
                            <a:cxn ang="0">
                              <a:pos x="T104" y="T105"/>
                            </a:cxn>
                            <a:cxn ang="0">
                              <a:pos x="T106" y="T107"/>
                            </a:cxn>
                            <a:cxn ang="0">
                              <a:pos x="T108" y="T109"/>
                            </a:cxn>
                            <a:cxn ang="0">
                              <a:pos x="T110" y="T111"/>
                            </a:cxn>
                            <a:cxn ang="0">
                              <a:pos x="T112" y="T113"/>
                            </a:cxn>
                            <a:cxn ang="0">
                              <a:pos x="T114" y="T115"/>
                            </a:cxn>
                            <a:cxn ang="0">
                              <a:pos x="T116" y="T117"/>
                            </a:cxn>
                            <a:cxn ang="0">
                              <a:pos x="T118" y="T119"/>
                            </a:cxn>
                            <a:cxn ang="0">
                              <a:pos x="T120" y="T121"/>
                            </a:cxn>
                          </a:cxnLst>
                          <a:rect l="0" t="0" r="r" b="b"/>
                          <a:pathLst>
                            <a:path w="13481" h="13481">
                              <a:moveTo>
                                <a:pt x="96" y="6679"/>
                              </a:moveTo>
                              <a:lnTo>
                                <a:pt x="2" y="6742"/>
                              </a:lnTo>
                              <a:lnTo>
                                <a:pt x="4" y="6570"/>
                              </a:lnTo>
                              <a:lnTo>
                                <a:pt x="11" y="6396"/>
                              </a:lnTo>
                              <a:lnTo>
                                <a:pt x="22" y="6225"/>
                              </a:lnTo>
                              <a:lnTo>
                                <a:pt x="37" y="6054"/>
                              </a:lnTo>
                              <a:lnTo>
                                <a:pt x="56" y="5885"/>
                              </a:lnTo>
                              <a:lnTo>
                                <a:pt x="80" y="5717"/>
                              </a:lnTo>
                              <a:lnTo>
                                <a:pt x="107" y="5550"/>
                              </a:lnTo>
                              <a:lnTo>
                                <a:pt x="139" y="5385"/>
                              </a:lnTo>
                              <a:lnTo>
                                <a:pt x="175" y="5221"/>
                              </a:lnTo>
                              <a:lnTo>
                                <a:pt x="214" y="5059"/>
                              </a:lnTo>
                              <a:lnTo>
                                <a:pt x="258" y="4898"/>
                              </a:lnTo>
                              <a:lnTo>
                                <a:pt x="305" y="4739"/>
                              </a:lnTo>
                              <a:lnTo>
                                <a:pt x="356" y="4582"/>
                              </a:lnTo>
                              <a:lnTo>
                                <a:pt x="411" y="4426"/>
                              </a:lnTo>
                              <a:lnTo>
                                <a:pt x="470" y="4272"/>
                              </a:lnTo>
                              <a:lnTo>
                                <a:pt x="532" y="4120"/>
                              </a:lnTo>
                              <a:lnTo>
                                <a:pt x="598" y="3970"/>
                              </a:lnTo>
                              <a:lnTo>
                                <a:pt x="667" y="3821"/>
                              </a:lnTo>
                              <a:lnTo>
                                <a:pt x="740" y="3675"/>
                              </a:lnTo>
                              <a:lnTo>
                                <a:pt x="816" y="3531"/>
                              </a:lnTo>
                              <a:lnTo>
                                <a:pt x="895" y="3388"/>
                              </a:lnTo>
                              <a:lnTo>
                                <a:pt x="978" y="3248"/>
                              </a:lnTo>
                              <a:lnTo>
                                <a:pt x="1064" y="3111"/>
                              </a:lnTo>
                              <a:lnTo>
                                <a:pt x="1153" y="2975"/>
                              </a:lnTo>
                              <a:lnTo>
                                <a:pt x="1246" y="2841"/>
                              </a:lnTo>
                              <a:lnTo>
                                <a:pt x="1341" y="2710"/>
                              </a:lnTo>
                              <a:lnTo>
                                <a:pt x="1439" y="2582"/>
                              </a:lnTo>
                              <a:lnTo>
                                <a:pt x="1541" y="2456"/>
                              </a:lnTo>
                              <a:lnTo>
                                <a:pt x="1753" y="2212"/>
                              </a:lnTo>
                              <a:lnTo>
                                <a:pt x="1976" y="1978"/>
                              </a:lnTo>
                              <a:lnTo>
                                <a:pt x="2210" y="1754"/>
                              </a:lnTo>
                              <a:lnTo>
                                <a:pt x="2454" y="1542"/>
                              </a:lnTo>
                              <a:lnTo>
                                <a:pt x="2581" y="1440"/>
                              </a:lnTo>
                              <a:lnTo>
                                <a:pt x="2709" y="1342"/>
                              </a:lnTo>
                              <a:lnTo>
                                <a:pt x="2840" y="1246"/>
                              </a:lnTo>
                              <a:lnTo>
                                <a:pt x="2973" y="1154"/>
                              </a:lnTo>
                              <a:lnTo>
                                <a:pt x="3109" y="1064"/>
                              </a:lnTo>
                              <a:lnTo>
                                <a:pt x="3247" y="978"/>
                              </a:lnTo>
                              <a:lnTo>
                                <a:pt x="3387" y="895"/>
                              </a:lnTo>
                              <a:lnTo>
                                <a:pt x="3529" y="816"/>
                              </a:lnTo>
                              <a:lnTo>
                                <a:pt x="3673" y="739"/>
                              </a:lnTo>
                              <a:lnTo>
                                <a:pt x="3820" y="667"/>
                              </a:lnTo>
                              <a:lnTo>
                                <a:pt x="3968" y="597"/>
                              </a:lnTo>
                              <a:lnTo>
                                <a:pt x="4118" y="532"/>
                              </a:lnTo>
                              <a:lnTo>
                                <a:pt x="4270" y="469"/>
                              </a:lnTo>
                              <a:lnTo>
                                <a:pt x="4424" y="410"/>
                              </a:lnTo>
                              <a:lnTo>
                                <a:pt x="4580" y="356"/>
                              </a:lnTo>
                              <a:lnTo>
                                <a:pt x="4737" y="304"/>
                              </a:lnTo>
                              <a:lnTo>
                                <a:pt x="4897" y="257"/>
                              </a:lnTo>
                              <a:lnTo>
                                <a:pt x="5057" y="213"/>
                              </a:lnTo>
                              <a:lnTo>
                                <a:pt x="5219" y="174"/>
                              </a:lnTo>
                              <a:lnTo>
                                <a:pt x="5383" y="138"/>
                              </a:lnTo>
                              <a:lnTo>
                                <a:pt x="5549" y="106"/>
                              </a:lnTo>
                              <a:lnTo>
                                <a:pt x="5715" y="78"/>
                              </a:lnTo>
                              <a:lnTo>
                                <a:pt x="5883" y="55"/>
                              </a:lnTo>
                              <a:lnTo>
                                <a:pt x="6052" y="35"/>
                              </a:lnTo>
                              <a:lnTo>
                                <a:pt x="6223" y="20"/>
                              </a:lnTo>
                              <a:lnTo>
                                <a:pt x="6395" y="9"/>
                              </a:lnTo>
                              <a:lnTo>
                                <a:pt x="6567" y="3"/>
                              </a:lnTo>
                              <a:lnTo>
                                <a:pt x="6741" y="0"/>
                              </a:lnTo>
                              <a:lnTo>
                                <a:pt x="6916" y="4"/>
                              </a:lnTo>
                              <a:lnTo>
                                <a:pt x="7089" y="11"/>
                              </a:lnTo>
                              <a:lnTo>
                                <a:pt x="7260" y="22"/>
                              </a:lnTo>
                              <a:lnTo>
                                <a:pt x="7430" y="37"/>
                              </a:lnTo>
                              <a:lnTo>
                                <a:pt x="7600" y="56"/>
                              </a:lnTo>
                              <a:lnTo>
                                <a:pt x="7768" y="80"/>
                              </a:lnTo>
                              <a:lnTo>
                                <a:pt x="7934" y="107"/>
                              </a:lnTo>
                              <a:lnTo>
                                <a:pt x="8100" y="139"/>
                              </a:lnTo>
                              <a:lnTo>
                                <a:pt x="8264" y="175"/>
                              </a:lnTo>
                              <a:lnTo>
                                <a:pt x="8426" y="214"/>
                              </a:lnTo>
                              <a:lnTo>
                                <a:pt x="8587" y="258"/>
                              </a:lnTo>
                              <a:lnTo>
                                <a:pt x="8746" y="305"/>
                              </a:lnTo>
                              <a:lnTo>
                                <a:pt x="8903" y="356"/>
                              </a:lnTo>
                              <a:lnTo>
                                <a:pt x="9059" y="411"/>
                              </a:lnTo>
                              <a:lnTo>
                                <a:pt x="9213" y="470"/>
                              </a:lnTo>
                              <a:lnTo>
                                <a:pt x="9365" y="532"/>
                              </a:lnTo>
                              <a:lnTo>
                                <a:pt x="9516" y="598"/>
                              </a:lnTo>
                              <a:lnTo>
                                <a:pt x="9664" y="667"/>
                              </a:lnTo>
                              <a:lnTo>
                                <a:pt x="9810" y="740"/>
                              </a:lnTo>
                              <a:lnTo>
                                <a:pt x="9955" y="816"/>
                              </a:lnTo>
                              <a:lnTo>
                                <a:pt x="10097" y="895"/>
                              </a:lnTo>
                              <a:lnTo>
                                <a:pt x="10237" y="978"/>
                              </a:lnTo>
                              <a:lnTo>
                                <a:pt x="10374" y="1064"/>
                              </a:lnTo>
                              <a:lnTo>
                                <a:pt x="10510" y="1153"/>
                              </a:lnTo>
                              <a:lnTo>
                                <a:pt x="10644" y="1246"/>
                              </a:lnTo>
                              <a:lnTo>
                                <a:pt x="10775" y="1341"/>
                              </a:lnTo>
                              <a:lnTo>
                                <a:pt x="10903" y="1440"/>
                              </a:lnTo>
                              <a:lnTo>
                                <a:pt x="11029" y="1541"/>
                              </a:lnTo>
                              <a:lnTo>
                                <a:pt x="11273" y="1753"/>
                              </a:lnTo>
                              <a:lnTo>
                                <a:pt x="11507" y="1976"/>
                              </a:lnTo>
                              <a:lnTo>
                                <a:pt x="11730" y="2210"/>
                              </a:lnTo>
                              <a:lnTo>
                                <a:pt x="11942" y="2454"/>
                              </a:lnTo>
                              <a:lnTo>
                                <a:pt x="12044" y="2581"/>
                              </a:lnTo>
                              <a:lnTo>
                                <a:pt x="12142" y="2709"/>
                              </a:lnTo>
                              <a:lnTo>
                                <a:pt x="12238" y="2840"/>
                              </a:lnTo>
                              <a:lnTo>
                                <a:pt x="12330" y="2973"/>
                              </a:lnTo>
                              <a:lnTo>
                                <a:pt x="12420" y="3109"/>
                              </a:lnTo>
                              <a:lnTo>
                                <a:pt x="12506" y="3247"/>
                              </a:lnTo>
                              <a:lnTo>
                                <a:pt x="12588" y="3387"/>
                              </a:lnTo>
                              <a:lnTo>
                                <a:pt x="12668" y="3529"/>
                              </a:lnTo>
                              <a:lnTo>
                                <a:pt x="12744" y="3673"/>
                              </a:lnTo>
                              <a:lnTo>
                                <a:pt x="12817" y="3820"/>
                              </a:lnTo>
                              <a:lnTo>
                                <a:pt x="12886" y="3968"/>
                              </a:lnTo>
                              <a:lnTo>
                                <a:pt x="12952" y="4118"/>
                              </a:lnTo>
                              <a:lnTo>
                                <a:pt x="13014" y="4270"/>
                              </a:lnTo>
                              <a:lnTo>
                                <a:pt x="13073" y="4424"/>
                              </a:lnTo>
                              <a:lnTo>
                                <a:pt x="13127" y="4580"/>
                              </a:lnTo>
                              <a:lnTo>
                                <a:pt x="13178" y="4738"/>
                              </a:lnTo>
                              <a:lnTo>
                                <a:pt x="13226" y="4897"/>
                              </a:lnTo>
                              <a:lnTo>
                                <a:pt x="13269" y="5057"/>
                              </a:lnTo>
                              <a:lnTo>
                                <a:pt x="13309" y="5219"/>
                              </a:lnTo>
                              <a:lnTo>
                                <a:pt x="13344" y="5383"/>
                              </a:lnTo>
                              <a:lnTo>
                                <a:pt x="13376" y="5549"/>
                              </a:lnTo>
                              <a:lnTo>
                                <a:pt x="13404" y="5715"/>
                              </a:lnTo>
                              <a:lnTo>
                                <a:pt x="13427" y="5883"/>
                              </a:lnTo>
                              <a:lnTo>
                                <a:pt x="13446" y="6052"/>
                              </a:lnTo>
                              <a:lnTo>
                                <a:pt x="13461" y="6223"/>
                              </a:lnTo>
                              <a:lnTo>
                                <a:pt x="13472" y="6395"/>
                              </a:lnTo>
                              <a:lnTo>
                                <a:pt x="13478" y="6568"/>
                              </a:lnTo>
                              <a:lnTo>
                                <a:pt x="13481" y="6741"/>
                              </a:lnTo>
                              <a:lnTo>
                                <a:pt x="13480" y="6915"/>
                              </a:lnTo>
                              <a:lnTo>
                                <a:pt x="13474" y="7089"/>
                              </a:lnTo>
                              <a:lnTo>
                                <a:pt x="13463" y="7260"/>
                              </a:lnTo>
                              <a:lnTo>
                                <a:pt x="13448" y="7430"/>
                              </a:lnTo>
                              <a:lnTo>
                                <a:pt x="13429" y="7600"/>
                              </a:lnTo>
                              <a:lnTo>
                                <a:pt x="13405" y="7768"/>
                              </a:lnTo>
                              <a:lnTo>
                                <a:pt x="13378" y="7934"/>
                              </a:lnTo>
                              <a:lnTo>
                                <a:pt x="13346" y="8100"/>
                              </a:lnTo>
                              <a:lnTo>
                                <a:pt x="13310" y="8264"/>
                              </a:lnTo>
                              <a:lnTo>
                                <a:pt x="13271" y="8426"/>
                              </a:lnTo>
                              <a:lnTo>
                                <a:pt x="13227" y="8587"/>
                              </a:lnTo>
                              <a:lnTo>
                                <a:pt x="13180" y="8746"/>
                              </a:lnTo>
                              <a:lnTo>
                                <a:pt x="13129" y="8903"/>
                              </a:lnTo>
                              <a:lnTo>
                                <a:pt x="13074" y="9059"/>
                              </a:lnTo>
                              <a:lnTo>
                                <a:pt x="13015" y="9213"/>
                              </a:lnTo>
                              <a:lnTo>
                                <a:pt x="12953" y="9365"/>
                              </a:lnTo>
                              <a:lnTo>
                                <a:pt x="12887" y="9516"/>
                              </a:lnTo>
                              <a:lnTo>
                                <a:pt x="12818" y="9664"/>
                              </a:lnTo>
                              <a:lnTo>
                                <a:pt x="12745" y="9810"/>
                              </a:lnTo>
                              <a:lnTo>
                                <a:pt x="12669" y="9955"/>
                              </a:lnTo>
                              <a:lnTo>
                                <a:pt x="12590" y="10097"/>
                              </a:lnTo>
                              <a:lnTo>
                                <a:pt x="12507" y="10237"/>
                              </a:lnTo>
                              <a:lnTo>
                                <a:pt x="12421" y="10374"/>
                              </a:lnTo>
                              <a:lnTo>
                                <a:pt x="12332" y="10510"/>
                              </a:lnTo>
                              <a:lnTo>
                                <a:pt x="12239" y="10644"/>
                              </a:lnTo>
                              <a:lnTo>
                                <a:pt x="12144" y="10775"/>
                              </a:lnTo>
                              <a:lnTo>
                                <a:pt x="12045" y="10903"/>
                              </a:lnTo>
                              <a:lnTo>
                                <a:pt x="11944" y="11029"/>
                              </a:lnTo>
                              <a:lnTo>
                                <a:pt x="11732" y="11273"/>
                              </a:lnTo>
                              <a:lnTo>
                                <a:pt x="11509" y="11507"/>
                              </a:lnTo>
                              <a:lnTo>
                                <a:pt x="11275" y="11730"/>
                              </a:lnTo>
                              <a:lnTo>
                                <a:pt x="11031" y="11942"/>
                              </a:lnTo>
                              <a:lnTo>
                                <a:pt x="10904" y="12044"/>
                              </a:lnTo>
                              <a:lnTo>
                                <a:pt x="10776" y="12142"/>
                              </a:lnTo>
                              <a:lnTo>
                                <a:pt x="10644" y="12238"/>
                              </a:lnTo>
                              <a:lnTo>
                                <a:pt x="10511" y="12330"/>
                              </a:lnTo>
                              <a:lnTo>
                                <a:pt x="10376" y="12420"/>
                              </a:lnTo>
                              <a:lnTo>
                                <a:pt x="10238" y="12506"/>
                              </a:lnTo>
                              <a:lnTo>
                                <a:pt x="10098" y="12588"/>
                              </a:lnTo>
                              <a:lnTo>
                                <a:pt x="9956" y="12668"/>
                              </a:lnTo>
                              <a:lnTo>
                                <a:pt x="9811" y="12744"/>
                              </a:lnTo>
                              <a:lnTo>
                                <a:pt x="9665" y="12817"/>
                              </a:lnTo>
                              <a:lnTo>
                                <a:pt x="9517" y="12886"/>
                              </a:lnTo>
                              <a:lnTo>
                                <a:pt x="9366" y="12952"/>
                              </a:lnTo>
                              <a:lnTo>
                                <a:pt x="9214" y="13014"/>
                              </a:lnTo>
                              <a:lnTo>
                                <a:pt x="9060" y="13073"/>
                              </a:lnTo>
                              <a:lnTo>
                                <a:pt x="8904" y="13127"/>
                              </a:lnTo>
                              <a:lnTo>
                                <a:pt x="8747" y="13178"/>
                              </a:lnTo>
                              <a:lnTo>
                                <a:pt x="8588" y="13226"/>
                              </a:lnTo>
                              <a:lnTo>
                                <a:pt x="8427" y="13269"/>
                              </a:lnTo>
                              <a:lnTo>
                                <a:pt x="8264" y="13309"/>
                              </a:lnTo>
                              <a:lnTo>
                                <a:pt x="8101" y="13344"/>
                              </a:lnTo>
                              <a:lnTo>
                                <a:pt x="7936" y="13376"/>
                              </a:lnTo>
                              <a:lnTo>
                                <a:pt x="7769" y="13404"/>
                              </a:lnTo>
                              <a:lnTo>
                                <a:pt x="7601" y="13427"/>
                              </a:lnTo>
                              <a:lnTo>
                                <a:pt x="7432" y="13446"/>
                              </a:lnTo>
                              <a:lnTo>
                                <a:pt x="7261" y="13461"/>
                              </a:lnTo>
                              <a:lnTo>
                                <a:pt x="7089" y="13472"/>
                              </a:lnTo>
                              <a:lnTo>
                                <a:pt x="6916" y="13478"/>
                              </a:lnTo>
                              <a:lnTo>
                                <a:pt x="6742" y="13481"/>
                              </a:lnTo>
                              <a:lnTo>
                                <a:pt x="6570" y="13480"/>
                              </a:lnTo>
                              <a:lnTo>
                                <a:pt x="6396" y="13474"/>
                              </a:lnTo>
                              <a:lnTo>
                                <a:pt x="6225" y="13463"/>
                              </a:lnTo>
                              <a:lnTo>
                                <a:pt x="6054" y="13448"/>
                              </a:lnTo>
                              <a:lnTo>
                                <a:pt x="5885" y="13429"/>
                              </a:lnTo>
                              <a:lnTo>
                                <a:pt x="5717" y="13405"/>
                              </a:lnTo>
                              <a:lnTo>
                                <a:pt x="5550" y="13378"/>
                              </a:lnTo>
                              <a:lnTo>
                                <a:pt x="5385" y="13346"/>
                              </a:lnTo>
                              <a:lnTo>
                                <a:pt x="5221" y="13310"/>
                              </a:lnTo>
                              <a:lnTo>
                                <a:pt x="5059" y="13271"/>
                              </a:lnTo>
                              <a:lnTo>
                                <a:pt x="4898" y="13227"/>
                              </a:lnTo>
                              <a:lnTo>
                                <a:pt x="4739" y="13180"/>
                              </a:lnTo>
                              <a:lnTo>
                                <a:pt x="4582" y="13129"/>
                              </a:lnTo>
                              <a:lnTo>
                                <a:pt x="4426" y="13074"/>
                              </a:lnTo>
                              <a:lnTo>
                                <a:pt x="4272" y="13015"/>
                              </a:lnTo>
                              <a:lnTo>
                                <a:pt x="4120" y="12953"/>
                              </a:lnTo>
                              <a:lnTo>
                                <a:pt x="3970" y="12887"/>
                              </a:lnTo>
                              <a:lnTo>
                                <a:pt x="3821" y="12818"/>
                              </a:lnTo>
                              <a:lnTo>
                                <a:pt x="3675" y="12745"/>
                              </a:lnTo>
                              <a:lnTo>
                                <a:pt x="3531" y="12669"/>
                              </a:lnTo>
                              <a:lnTo>
                                <a:pt x="3388" y="12590"/>
                              </a:lnTo>
                              <a:lnTo>
                                <a:pt x="3248" y="12507"/>
                              </a:lnTo>
                              <a:lnTo>
                                <a:pt x="3111" y="12421"/>
                              </a:lnTo>
                              <a:lnTo>
                                <a:pt x="2975" y="12332"/>
                              </a:lnTo>
                              <a:lnTo>
                                <a:pt x="2841" y="12239"/>
                              </a:lnTo>
                              <a:lnTo>
                                <a:pt x="2710" y="12144"/>
                              </a:lnTo>
                              <a:lnTo>
                                <a:pt x="2582" y="12045"/>
                              </a:lnTo>
                              <a:lnTo>
                                <a:pt x="2456" y="11944"/>
                              </a:lnTo>
                              <a:lnTo>
                                <a:pt x="2212" y="11732"/>
                              </a:lnTo>
                              <a:lnTo>
                                <a:pt x="1978" y="11509"/>
                              </a:lnTo>
                              <a:lnTo>
                                <a:pt x="1754" y="11275"/>
                              </a:lnTo>
                              <a:lnTo>
                                <a:pt x="1542" y="11031"/>
                              </a:lnTo>
                              <a:lnTo>
                                <a:pt x="1440" y="10904"/>
                              </a:lnTo>
                              <a:lnTo>
                                <a:pt x="1342" y="10776"/>
                              </a:lnTo>
                              <a:lnTo>
                                <a:pt x="1246" y="10644"/>
                              </a:lnTo>
                              <a:lnTo>
                                <a:pt x="1154" y="10511"/>
                              </a:lnTo>
                              <a:lnTo>
                                <a:pt x="1064" y="10376"/>
                              </a:lnTo>
                              <a:lnTo>
                                <a:pt x="978" y="10238"/>
                              </a:lnTo>
                              <a:lnTo>
                                <a:pt x="895" y="10098"/>
                              </a:lnTo>
                              <a:lnTo>
                                <a:pt x="816" y="9956"/>
                              </a:lnTo>
                              <a:lnTo>
                                <a:pt x="739" y="9811"/>
                              </a:lnTo>
                              <a:lnTo>
                                <a:pt x="667" y="9665"/>
                              </a:lnTo>
                              <a:lnTo>
                                <a:pt x="597" y="9517"/>
                              </a:lnTo>
                              <a:lnTo>
                                <a:pt x="532" y="9366"/>
                              </a:lnTo>
                              <a:lnTo>
                                <a:pt x="469" y="9214"/>
                              </a:lnTo>
                              <a:lnTo>
                                <a:pt x="410" y="9060"/>
                              </a:lnTo>
                              <a:lnTo>
                                <a:pt x="356" y="8904"/>
                              </a:lnTo>
                              <a:lnTo>
                                <a:pt x="304" y="8747"/>
                              </a:lnTo>
                              <a:lnTo>
                                <a:pt x="257" y="8588"/>
                              </a:lnTo>
                              <a:lnTo>
                                <a:pt x="213" y="8427"/>
                              </a:lnTo>
                              <a:lnTo>
                                <a:pt x="174" y="8264"/>
                              </a:lnTo>
                              <a:lnTo>
                                <a:pt x="138" y="8101"/>
                              </a:lnTo>
                              <a:lnTo>
                                <a:pt x="106" y="7936"/>
                              </a:lnTo>
                              <a:lnTo>
                                <a:pt x="78" y="7769"/>
                              </a:lnTo>
                              <a:lnTo>
                                <a:pt x="55" y="7601"/>
                              </a:lnTo>
                              <a:lnTo>
                                <a:pt x="35" y="7432"/>
                              </a:lnTo>
                              <a:lnTo>
                                <a:pt x="20" y="7261"/>
                              </a:lnTo>
                              <a:lnTo>
                                <a:pt x="9" y="7089"/>
                              </a:lnTo>
                              <a:lnTo>
                                <a:pt x="3" y="6916"/>
                              </a:lnTo>
                              <a:lnTo>
                                <a:pt x="0" y="6742"/>
                              </a:lnTo>
                              <a:cubicBezTo>
                                <a:pt x="0" y="6720"/>
                                <a:pt x="11" y="6698"/>
                                <a:pt x="29" y="6685"/>
                              </a:cubicBezTo>
                              <a:cubicBezTo>
                                <a:pt x="48" y="6673"/>
                                <a:pt x="72" y="6670"/>
                                <a:pt x="93" y="6678"/>
                              </a:cubicBezTo>
                              <a:lnTo>
                                <a:pt x="96" y="6679"/>
                              </a:lnTo>
                              <a:close/>
                              <a:moveTo>
                                <a:pt x="43" y="6805"/>
                              </a:moveTo>
                              <a:lnTo>
                                <a:pt x="136" y="6740"/>
                              </a:lnTo>
                              <a:lnTo>
                                <a:pt x="138" y="6911"/>
                              </a:lnTo>
                              <a:lnTo>
                                <a:pt x="145" y="7081"/>
                              </a:lnTo>
                              <a:lnTo>
                                <a:pt x="156" y="7249"/>
                              </a:lnTo>
                              <a:lnTo>
                                <a:pt x="171" y="7416"/>
                              </a:lnTo>
                              <a:lnTo>
                                <a:pt x="189" y="7582"/>
                              </a:lnTo>
                              <a:lnTo>
                                <a:pt x="213" y="7747"/>
                              </a:lnTo>
                              <a:lnTo>
                                <a:pt x="240" y="7910"/>
                              </a:lnTo>
                              <a:lnTo>
                                <a:pt x="271" y="8072"/>
                              </a:lnTo>
                              <a:lnTo>
                                <a:pt x="306" y="8232"/>
                              </a:lnTo>
                              <a:lnTo>
                                <a:pt x="345" y="8392"/>
                              </a:lnTo>
                              <a:lnTo>
                                <a:pt x="387" y="8549"/>
                              </a:lnTo>
                              <a:lnTo>
                                <a:pt x="434" y="8705"/>
                              </a:lnTo>
                              <a:lnTo>
                                <a:pt x="484" y="8859"/>
                              </a:lnTo>
                              <a:lnTo>
                                <a:pt x="538" y="9012"/>
                              </a:lnTo>
                              <a:lnTo>
                                <a:pt x="595" y="9163"/>
                              </a:lnTo>
                              <a:lnTo>
                                <a:pt x="656" y="9312"/>
                              </a:lnTo>
                              <a:lnTo>
                                <a:pt x="721" y="9459"/>
                              </a:lnTo>
                              <a:lnTo>
                                <a:pt x="788" y="9605"/>
                              </a:lnTo>
                              <a:lnTo>
                                <a:pt x="860" y="9748"/>
                              </a:lnTo>
                              <a:lnTo>
                                <a:pt x="934" y="9889"/>
                              </a:lnTo>
                              <a:lnTo>
                                <a:pt x="1012" y="10029"/>
                              </a:lnTo>
                              <a:lnTo>
                                <a:pt x="1094" y="10166"/>
                              </a:lnTo>
                              <a:lnTo>
                                <a:pt x="1178" y="10301"/>
                              </a:lnTo>
                              <a:lnTo>
                                <a:pt x="1265" y="10434"/>
                              </a:lnTo>
                              <a:lnTo>
                                <a:pt x="1356" y="10564"/>
                              </a:lnTo>
                              <a:lnTo>
                                <a:pt x="1449" y="10693"/>
                              </a:lnTo>
                              <a:lnTo>
                                <a:pt x="1546" y="10819"/>
                              </a:lnTo>
                              <a:lnTo>
                                <a:pt x="1645" y="10942"/>
                              </a:lnTo>
                              <a:lnTo>
                                <a:pt x="1853" y="11182"/>
                              </a:lnTo>
                              <a:lnTo>
                                <a:pt x="2071" y="11411"/>
                              </a:lnTo>
                              <a:lnTo>
                                <a:pt x="2301" y="11630"/>
                              </a:lnTo>
                              <a:lnTo>
                                <a:pt x="2541" y="11838"/>
                              </a:lnTo>
                              <a:lnTo>
                                <a:pt x="2664" y="11937"/>
                              </a:lnTo>
                              <a:lnTo>
                                <a:pt x="2791" y="12034"/>
                              </a:lnTo>
                              <a:lnTo>
                                <a:pt x="2919" y="12128"/>
                              </a:lnTo>
                              <a:lnTo>
                                <a:pt x="3049" y="12218"/>
                              </a:lnTo>
                              <a:lnTo>
                                <a:pt x="3182" y="12306"/>
                              </a:lnTo>
                              <a:lnTo>
                                <a:pt x="3318" y="12390"/>
                              </a:lnTo>
                              <a:lnTo>
                                <a:pt x="3455" y="12471"/>
                              </a:lnTo>
                              <a:lnTo>
                                <a:pt x="3594" y="12549"/>
                              </a:lnTo>
                              <a:lnTo>
                                <a:pt x="3735" y="12624"/>
                              </a:lnTo>
                              <a:lnTo>
                                <a:pt x="3879" y="12695"/>
                              </a:lnTo>
                              <a:lnTo>
                                <a:pt x="4024" y="12763"/>
                              </a:lnTo>
                              <a:lnTo>
                                <a:pt x="4171" y="12827"/>
                              </a:lnTo>
                              <a:lnTo>
                                <a:pt x="4320" y="12888"/>
                              </a:lnTo>
                              <a:lnTo>
                                <a:pt x="4471" y="12945"/>
                              </a:lnTo>
                              <a:lnTo>
                                <a:pt x="4623" y="12999"/>
                              </a:lnTo>
                              <a:lnTo>
                                <a:pt x="4778" y="13049"/>
                              </a:lnTo>
                              <a:lnTo>
                                <a:pt x="4934" y="13096"/>
                              </a:lnTo>
                              <a:lnTo>
                                <a:pt x="5091" y="13138"/>
                              </a:lnTo>
                              <a:lnTo>
                                <a:pt x="5251" y="13177"/>
                              </a:lnTo>
                              <a:lnTo>
                                <a:pt x="5411" y="13212"/>
                              </a:lnTo>
                              <a:lnTo>
                                <a:pt x="5572" y="13243"/>
                              </a:lnTo>
                              <a:lnTo>
                                <a:pt x="5736" y="13270"/>
                              </a:lnTo>
                              <a:lnTo>
                                <a:pt x="5901" y="13293"/>
                              </a:lnTo>
                              <a:lnTo>
                                <a:pt x="6066" y="13312"/>
                              </a:lnTo>
                              <a:lnTo>
                                <a:pt x="6233" y="13327"/>
                              </a:lnTo>
                              <a:lnTo>
                                <a:pt x="6402" y="13338"/>
                              </a:lnTo>
                              <a:lnTo>
                                <a:pt x="6571" y="13344"/>
                              </a:lnTo>
                              <a:lnTo>
                                <a:pt x="6740" y="13345"/>
                              </a:lnTo>
                              <a:lnTo>
                                <a:pt x="6911" y="13343"/>
                              </a:lnTo>
                              <a:lnTo>
                                <a:pt x="7081" y="13337"/>
                              </a:lnTo>
                              <a:lnTo>
                                <a:pt x="7249" y="13326"/>
                              </a:lnTo>
                              <a:lnTo>
                                <a:pt x="7416" y="13311"/>
                              </a:lnTo>
                              <a:lnTo>
                                <a:pt x="7582" y="13292"/>
                              </a:lnTo>
                              <a:lnTo>
                                <a:pt x="7747" y="13269"/>
                              </a:lnTo>
                              <a:lnTo>
                                <a:pt x="7910" y="13242"/>
                              </a:lnTo>
                              <a:lnTo>
                                <a:pt x="8072" y="13212"/>
                              </a:lnTo>
                              <a:lnTo>
                                <a:pt x="8232" y="13176"/>
                              </a:lnTo>
                              <a:lnTo>
                                <a:pt x="8392" y="13138"/>
                              </a:lnTo>
                              <a:lnTo>
                                <a:pt x="8549" y="13095"/>
                              </a:lnTo>
                              <a:lnTo>
                                <a:pt x="8705" y="13049"/>
                              </a:lnTo>
                              <a:lnTo>
                                <a:pt x="8859" y="12999"/>
                              </a:lnTo>
                              <a:lnTo>
                                <a:pt x="9012" y="12945"/>
                              </a:lnTo>
                              <a:lnTo>
                                <a:pt x="9163" y="12888"/>
                              </a:lnTo>
                              <a:lnTo>
                                <a:pt x="9312" y="12827"/>
                              </a:lnTo>
                              <a:lnTo>
                                <a:pt x="9459" y="12763"/>
                              </a:lnTo>
                              <a:lnTo>
                                <a:pt x="9605" y="12695"/>
                              </a:lnTo>
                              <a:lnTo>
                                <a:pt x="9748" y="12624"/>
                              </a:lnTo>
                              <a:lnTo>
                                <a:pt x="9889" y="12549"/>
                              </a:lnTo>
                              <a:lnTo>
                                <a:pt x="10029" y="12471"/>
                              </a:lnTo>
                              <a:lnTo>
                                <a:pt x="10166" y="12390"/>
                              </a:lnTo>
                              <a:lnTo>
                                <a:pt x="10301" y="12306"/>
                              </a:lnTo>
                              <a:lnTo>
                                <a:pt x="10434" y="12219"/>
                              </a:lnTo>
                              <a:lnTo>
                                <a:pt x="10564" y="12128"/>
                              </a:lnTo>
                              <a:lnTo>
                                <a:pt x="10693" y="12035"/>
                              </a:lnTo>
                              <a:lnTo>
                                <a:pt x="10819" y="11938"/>
                              </a:lnTo>
                              <a:lnTo>
                                <a:pt x="10942" y="11839"/>
                              </a:lnTo>
                              <a:lnTo>
                                <a:pt x="11182" y="11632"/>
                              </a:lnTo>
                              <a:lnTo>
                                <a:pt x="11411" y="11413"/>
                              </a:lnTo>
                              <a:lnTo>
                                <a:pt x="11630" y="11184"/>
                              </a:lnTo>
                              <a:lnTo>
                                <a:pt x="11838" y="10944"/>
                              </a:lnTo>
                              <a:lnTo>
                                <a:pt x="11938" y="10820"/>
                              </a:lnTo>
                              <a:lnTo>
                                <a:pt x="12034" y="10694"/>
                              </a:lnTo>
                              <a:lnTo>
                                <a:pt x="12128" y="10566"/>
                              </a:lnTo>
                              <a:lnTo>
                                <a:pt x="12218" y="10436"/>
                              </a:lnTo>
                              <a:lnTo>
                                <a:pt x="12306" y="10303"/>
                              </a:lnTo>
                              <a:lnTo>
                                <a:pt x="12390" y="10167"/>
                              </a:lnTo>
                              <a:lnTo>
                                <a:pt x="12471" y="10030"/>
                              </a:lnTo>
                              <a:lnTo>
                                <a:pt x="12549" y="9891"/>
                              </a:lnTo>
                              <a:lnTo>
                                <a:pt x="12624" y="9750"/>
                              </a:lnTo>
                              <a:lnTo>
                                <a:pt x="12695" y="9606"/>
                              </a:lnTo>
                              <a:lnTo>
                                <a:pt x="12763" y="9461"/>
                              </a:lnTo>
                              <a:lnTo>
                                <a:pt x="12827" y="9314"/>
                              </a:lnTo>
                              <a:lnTo>
                                <a:pt x="12888" y="9165"/>
                              </a:lnTo>
                              <a:lnTo>
                                <a:pt x="12945" y="9014"/>
                              </a:lnTo>
                              <a:lnTo>
                                <a:pt x="12999" y="8862"/>
                              </a:lnTo>
                              <a:lnTo>
                                <a:pt x="13049" y="8707"/>
                              </a:lnTo>
                              <a:lnTo>
                                <a:pt x="13096" y="8551"/>
                              </a:lnTo>
                              <a:lnTo>
                                <a:pt x="13138" y="8394"/>
                              </a:lnTo>
                              <a:lnTo>
                                <a:pt x="13177" y="8235"/>
                              </a:lnTo>
                              <a:lnTo>
                                <a:pt x="13212" y="8074"/>
                              </a:lnTo>
                              <a:lnTo>
                                <a:pt x="13243" y="7912"/>
                              </a:lnTo>
                              <a:lnTo>
                                <a:pt x="13270" y="7749"/>
                              </a:lnTo>
                              <a:lnTo>
                                <a:pt x="13293" y="7585"/>
                              </a:lnTo>
                              <a:lnTo>
                                <a:pt x="13312" y="7418"/>
                              </a:lnTo>
                              <a:lnTo>
                                <a:pt x="13327" y="7252"/>
                              </a:lnTo>
                              <a:lnTo>
                                <a:pt x="13338" y="7083"/>
                              </a:lnTo>
                              <a:lnTo>
                                <a:pt x="13344" y="6914"/>
                              </a:lnTo>
                              <a:lnTo>
                                <a:pt x="13345" y="6743"/>
                              </a:lnTo>
                              <a:lnTo>
                                <a:pt x="13343" y="6572"/>
                              </a:lnTo>
                              <a:lnTo>
                                <a:pt x="13337" y="6403"/>
                              </a:lnTo>
                              <a:lnTo>
                                <a:pt x="13326" y="6235"/>
                              </a:lnTo>
                              <a:lnTo>
                                <a:pt x="13311" y="6068"/>
                              </a:lnTo>
                              <a:lnTo>
                                <a:pt x="13292" y="5902"/>
                              </a:lnTo>
                              <a:lnTo>
                                <a:pt x="13269" y="5738"/>
                              </a:lnTo>
                              <a:lnTo>
                                <a:pt x="13242" y="5574"/>
                              </a:lnTo>
                              <a:lnTo>
                                <a:pt x="13212" y="5412"/>
                              </a:lnTo>
                              <a:lnTo>
                                <a:pt x="13176" y="5252"/>
                              </a:lnTo>
                              <a:lnTo>
                                <a:pt x="13138" y="5093"/>
                              </a:lnTo>
                              <a:lnTo>
                                <a:pt x="13095" y="4935"/>
                              </a:lnTo>
                              <a:lnTo>
                                <a:pt x="13049" y="4779"/>
                              </a:lnTo>
                              <a:lnTo>
                                <a:pt x="12999" y="4625"/>
                              </a:lnTo>
                              <a:lnTo>
                                <a:pt x="12945" y="4473"/>
                              </a:lnTo>
                              <a:lnTo>
                                <a:pt x="12888" y="4322"/>
                              </a:lnTo>
                              <a:lnTo>
                                <a:pt x="12827" y="4173"/>
                              </a:lnTo>
                              <a:lnTo>
                                <a:pt x="12763" y="4026"/>
                              </a:lnTo>
                              <a:lnTo>
                                <a:pt x="12695" y="3880"/>
                              </a:lnTo>
                              <a:lnTo>
                                <a:pt x="12624" y="3737"/>
                              </a:lnTo>
                              <a:lnTo>
                                <a:pt x="12549" y="3596"/>
                              </a:lnTo>
                              <a:lnTo>
                                <a:pt x="12471" y="3456"/>
                              </a:lnTo>
                              <a:lnTo>
                                <a:pt x="12390" y="3319"/>
                              </a:lnTo>
                              <a:lnTo>
                                <a:pt x="12306" y="3184"/>
                              </a:lnTo>
                              <a:lnTo>
                                <a:pt x="12219" y="3051"/>
                              </a:lnTo>
                              <a:lnTo>
                                <a:pt x="12128" y="2920"/>
                              </a:lnTo>
                              <a:lnTo>
                                <a:pt x="12035" y="2792"/>
                              </a:lnTo>
                              <a:lnTo>
                                <a:pt x="11938" y="2666"/>
                              </a:lnTo>
                              <a:lnTo>
                                <a:pt x="11839" y="2543"/>
                              </a:lnTo>
                              <a:lnTo>
                                <a:pt x="11632" y="2303"/>
                              </a:lnTo>
                              <a:lnTo>
                                <a:pt x="11413" y="2074"/>
                              </a:lnTo>
                              <a:lnTo>
                                <a:pt x="11184" y="1855"/>
                              </a:lnTo>
                              <a:lnTo>
                                <a:pt x="10944" y="1647"/>
                              </a:lnTo>
                              <a:lnTo>
                                <a:pt x="10820" y="1547"/>
                              </a:lnTo>
                              <a:lnTo>
                                <a:pt x="10694" y="1451"/>
                              </a:lnTo>
                              <a:lnTo>
                                <a:pt x="10566" y="1357"/>
                              </a:lnTo>
                              <a:lnTo>
                                <a:pt x="10436" y="1267"/>
                              </a:lnTo>
                              <a:lnTo>
                                <a:pt x="10303" y="1179"/>
                              </a:lnTo>
                              <a:lnTo>
                                <a:pt x="10167" y="1095"/>
                              </a:lnTo>
                              <a:lnTo>
                                <a:pt x="10030" y="1014"/>
                              </a:lnTo>
                              <a:lnTo>
                                <a:pt x="9891" y="936"/>
                              </a:lnTo>
                              <a:lnTo>
                                <a:pt x="9750" y="861"/>
                              </a:lnTo>
                              <a:lnTo>
                                <a:pt x="9606" y="790"/>
                              </a:lnTo>
                              <a:lnTo>
                                <a:pt x="9461" y="722"/>
                              </a:lnTo>
                              <a:lnTo>
                                <a:pt x="9314" y="658"/>
                              </a:lnTo>
                              <a:lnTo>
                                <a:pt x="9165" y="597"/>
                              </a:lnTo>
                              <a:lnTo>
                                <a:pt x="9014" y="540"/>
                              </a:lnTo>
                              <a:lnTo>
                                <a:pt x="8862" y="486"/>
                              </a:lnTo>
                              <a:lnTo>
                                <a:pt x="8707" y="436"/>
                              </a:lnTo>
                              <a:lnTo>
                                <a:pt x="8551" y="389"/>
                              </a:lnTo>
                              <a:lnTo>
                                <a:pt x="8394" y="347"/>
                              </a:lnTo>
                              <a:lnTo>
                                <a:pt x="8235" y="308"/>
                              </a:lnTo>
                              <a:lnTo>
                                <a:pt x="8074" y="273"/>
                              </a:lnTo>
                              <a:lnTo>
                                <a:pt x="7912" y="242"/>
                              </a:lnTo>
                              <a:lnTo>
                                <a:pt x="7749" y="215"/>
                              </a:lnTo>
                              <a:lnTo>
                                <a:pt x="7585" y="192"/>
                              </a:lnTo>
                              <a:lnTo>
                                <a:pt x="7418" y="173"/>
                              </a:lnTo>
                              <a:lnTo>
                                <a:pt x="7252" y="158"/>
                              </a:lnTo>
                              <a:lnTo>
                                <a:pt x="7083" y="147"/>
                              </a:lnTo>
                              <a:lnTo>
                                <a:pt x="6913" y="140"/>
                              </a:lnTo>
                              <a:lnTo>
                                <a:pt x="6743" y="136"/>
                              </a:lnTo>
                              <a:lnTo>
                                <a:pt x="6573" y="138"/>
                              </a:lnTo>
                              <a:lnTo>
                                <a:pt x="6403" y="145"/>
                              </a:lnTo>
                              <a:lnTo>
                                <a:pt x="6235" y="156"/>
                              </a:lnTo>
                              <a:lnTo>
                                <a:pt x="6068" y="171"/>
                              </a:lnTo>
                              <a:lnTo>
                                <a:pt x="5902" y="189"/>
                              </a:lnTo>
                              <a:lnTo>
                                <a:pt x="5738" y="213"/>
                              </a:lnTo>
                              <a:lnTo>
                                <a:pt x="5574" y="240"/>
                              </a:lnTo>
                              <a:lnTo>
                                <a:pt x="5412" y="271"/>
                              </a:lnTo>
                              <a:lnTo>
                                <a:pt x="5252" y="306"/>
                              </a:lnTo>
                              <a:lnTo>
                                <a:pt x="5093" y="345"/>
                              </a:lnTo>
                              <a:lnTo>
                                <a:pt x="4935" y="387"/>
                              </a:lnTo>
                              <a:lnTo>
                                <a:pt x="4780" y="434"/>
                              </a:lnTo>
                              <a:lnTo>
                                <a:pt x="4625" y="484"/>
                              </a:lnTo>
                              <a:lnTo>
                                <a:pt x="4473" y="538"/>
                              </a:lnTo>
                              <a:lnTo>
                                <a:pt x="4322" y="595"/>
                              </a:lnTo>
                              <a:lnTo>
                                <a:pt x="4173" y="656"/>
                              </a:lnTo>
                              <a:lnTo>
                                <a:pt x="4026" y="721"/>
                              </a:lnTo>
                              <a:lnTo>
                                <a:pt x="3880" y="788"/>
                              </a:lnTo>
                              <a:lnTo>
                                <a:pt x="3737" y="860"/>
                              </a:lnTo>
                              <a:lnTo>
                                <a:pt x="3596" y="934"/>
                              </a:lnTo>
                              <a:lnTo>
                                <a:pt x="3456" y="1012"/>
                              </a:lnTo>
                              <a:lnTo>
                                <a:pt x="3319" y="1094"/>
                              </a:lnTo>
                              <a:lnTo>
                                <a:pt x="3184" y="1178"/>
                              </a:lnTo>
                              <a:lnTo>
                                <a:pt x="3051" y="1265"/>
                              </a:lnTo>
                              <a:lnTo>
                                <a:pt x="2920" y="1356"/>
                              </a:lnTo>
                              <a:lnTo>
                                <a:pt x="2792" y="1449"/>
                              </a:lnTo>
                              <a:lnTo>
                                <a:pt x="2666" y="1546"/>
                              </a:lnTo>
                              <a:lnTo>
                                <a:pt x="2543" y="1645"/>
                              </a:lnTo>
                              <a:lnTo>
                                <a:pt x="2303" y="1853"/>
                              </a:lnTo>
                              <a:lnTo>
                                <a:pt x="2074" y="2071"/>
                              </a:lnTo>
                              <a:lnTo>
                                <a:pt x="1855" y="2301"/>
                              </a:lnTo>
                              <a:lnTo>
                                <a:pt x="1647" y="2541"/>
                              </a:lnTo>
                              <a:lnTo>
                                <a:pt x="1547" y="2664"/>
                              </a:lnTo>
                              <a:lnTo>
                                <a:pt x="1451" y="2791"/>
                              </a:lnTo>
                              <a:lnTo>
                                <a:pt x="1357" y="2919"/>
                              </a:lnTo>
                              <a:lnTo>
                                <a:pt x="1267" y="3049"/>
                              </a:lnTo>
                              <a:lnTo>
                                <a:pt x="1179" y="3182"/>
                              </a:lnTo>
                              <a:lnTo>
                                <a:pt x="1095" y="3318"/>
                              </a:lnTo>
                              <a:lnTo>
                                <a:pt x="1014" y="3455"/>
                              </a:lnTo>
                              <a:lnTo>
                                <a:pt x="936" y="3594"/>
                              </a:lnTo>
                              <a:lnTo>
                                <a:pt x="861" y="3735"/>
                              </a:lnTo>
                              <a:lnTo>
                                <a:pt x="790" y="3879"/>
                              </a:lnTo>
                              <a:lnTo>
                                <a:pt x="722" y="4024"/>
                              </a:lnTo>
                              <a:lnTo>
                                <a:pt x="658" y="4171"/>
                              </a:lnTo>
                              <a:lnTo>
                                <a:pt x="597" y="4320"/>
                              </a:lnTo>
                              <a:lnTo>
                                <a:pt x="540" y="4471"/>
                              </a:lnTo>
                              <a:lnTo>
                                <a:pt x="486" y="4623"/>
                              </a:lnTo>
                              <a:lnTo>
                                <a:pt x="436" y="4778"/>
                              </a:lnTo>
                              <a:lnTo>
                                <a:pt x="389" y="4934"/>
                              </a:lnTo>
                              <a:lnTo>
                                <a:pt x="347" y="5091"/>
                              </a:lnTo>
                              <a:lnTo>
                                <a:pt x="308" y="5251"/>
                              </a:lnTo>
                              <a:lnTo>
                                <a:pt x="273" y="5411"/>
                              </a:lnTo>
                              <a:lnTo>
                                <a:pt x="242" y="5572"/>
                              </a:lnTo>
                              <a:lnTo>
                                <a:pt x="215" y="5736"/>
                              </a:lnTo>
                              <a:lnTo>
                                <a:pt x="192" y="5901"/>
                              </a:lnTo>
                              <a:lnTo>
                                <a:pt x="173" y="6066"/>
                              </a:lnTo>
                              <a:lnTo>
                                <a:pt x="158" y="6233"/>
                              </a:lnTo>
                              <a:lnTo>
                                <a:pt x="147" y="6402"/>
                              </a:lnTo>
                              <a:lnTo>
                                <a:pt x="140" y="6571"/>
                              </a:lnTo>
                              <a:lnTo>
                                <a:pt x="138" y="6743"/>
                              </a:lnTo>
                              <a:cubicBezTo>
                                <a:pt x="138" y="6766"/>
                                <a:pt x="127" y="6787"/>
                                <a:pt x="108" y="6799"/>
                              </a:cubicBezTo>
                              <a:cubicBezTo>
                                <a:pt x="90" y="6811"/>
                                <a:pt x="66" y="6814"/>
                                <a:pt x="45" y="6806"/>
                              </a:cubicBezTo>
                              <a:lnTo>
                                <a:pt x="43" y="680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7" name="Freeform 1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703" y="2077"/>
                          <a:ext cx="698" cy="495"/>
                        </a:xfrm>
                        <a:custGeom>
                          <a:avLst/>
                          <a:gdLst>
                            <a:gd name="T0" fmla="*/ 695 w 698"/>
                            <a:gd name="T1" fmla="*/ 0 h 495"/>
                            <a:gd name="T2" fmla="*/ 0 w 698"/>
                            <a:gd name="T3" fmla="*/ 492 h 495"/>
                            <a:gd name="T4" fmla="*/ 2 w 698"/>
                            <a:gd name="T5" fmla="*/ 495 h 495"/>
                            <a:gd name="T6" fmla="*/ 698 w 698"/>
                            <a:gd name="T7" fmla="*/ 3 h 495"/>
                            <a:gd name="T8" fmla="*/ 695 w 698"/>
                            <a:gd name="T9" fmla="*/ 0 h 49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698" h="495">
                              <a:moveTo>
                                <a:pt x="695" y="0"/>
                              </a:moveTo>
                              <a:lnTo>
                                <a:pt x="0" y="492"/>
                              </a:lnTo>
                              <a:lnTo>
                                <a:pt x="2" y="495"/>
                              </a:lnTo>
                              <a:lnTo>
                                <a:pt x="698" y="3"/>
                              </a:lnTo>
                              <a:lnTo>
                                <a:pt x="69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8" name="Rectangle 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99" y="2075"/>
                          <a:ext cx="554" cy="5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9" name="Freeform 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17" y="2568"/>
                          <a:ext cx="484" cy="345"/>
                        </a:xfrm>
                        <a:custGeom>
                          <a:avLst/>
                          <a:gdLst>
                            <a:gd name="T0" fmla="*/ 481 w 484"/>
                            <a:gd name="T1" fmla="*/ 345 h 345"/>
                            <a:gd name="T2" fmla="*/ 0 w 484"/>
                            <a:gd name="T3" fmla="*/ 4 h 345"/>
                            <a:gd name="T4" fmla="*/ 2 w 484"/>
                            <a:gd name="T5" fmla="*/ 0 h 345"/>
                            <a:gd name="T6" fmla="*/ 484 w 484"/>
                            <a:gd name="T7" fmla="*/ 341 h 345"/>
                            <a:gd name="T8" fmla="*/ 481 w 484"/>
                            <a:gd name="T9" fmla="*/ 345 h 34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84" h="345">
                              <a:moveTo>
                                <a:pt x="481" y="345"/>
                              </a:moveTo>
                              <a:lnTo>
                                <a:pt x="0" y="4"/>
                              </a:lnTo>
                              <a:lnTo>
                                <a:pt x="2" y="0"/>
                              </a:lnTo>
                              <a:lnTo>
                                <a:pt x="484" y="341"/>
                              </a:lnTo>
                              <a:lnTo>
                                <a:pt x="481" y="34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20" name="Rectangle 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01" y="2907"/>
                          <a:ext cx="549" cy="5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21" name="Rectangle 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50" y="1949"/>
                          <a:ext cx="85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  0,3685 cm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2" name="Rectangl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53" y="2771"/>
                          <a:ext cx="949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  0,42926 cm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3" name="Rectangle 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44" y="3852"/>
                          <a:ext cx="58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0,56 cm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5" name="Rectangle 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10" y="1023"/>
                          <a:ext cx="56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Pastille 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6" name="Rectangle 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92" y="1003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7" name="Rectangle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79" y="1003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9" name="Rectangle 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10" y="1016"/>
                          <a:ext cx="429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Gaine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0" name="Rectangle 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33" y="1105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1" name="Rectangle 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20" y="1105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6145" name="Rectangle 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80" y="1489"/>
                          <a:ext cx="59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Sodium 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6146" name="Rectangle 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13" y="1567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6147" name="Rectangle 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00" y="1567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38" name="Oval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88934" y="3347737"/>
                        <a:ext cx="378659" cy="385901"/>
                      </a:xfrm>
                      <a:prstGeom prst="ellips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fr-FR" sz="1200"/>
                      </a:p>
                    </p:txBody>
                  </p:sp>
                  <p:sp>
                    <p:nvSpPr>
                      <p:cNvPr id="39" name="Freeform 13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4567263" y="3517829"/>
                        <a:ext cx="973504" cy="45719"/>
                      </a:xfrm>
                      <a:custGeom>
                        <a:avLst/>
                        <a:gdLst>
                          <a:gd name="T0" fmla="*/ 0 w 10773"/>
                          <a:gd name="T1" fmla="*/ 120 h 293"/>
                          <a:gd name="T2" fmla="*/ 10722 w 10773"/>
                          <a:gd name="T3" fmla="*/ 120 h 293"/>
                          <a:gd name="T4" fmla="*/ 10722 w 10773"/>
                          <a:gd name="T5" fmla="*/ 172 h 293"/>
                          <a:gd name="T6" fmla="*/ 0 w 10773"/>
                          <a:gd name="T7" fmla="*/ 172 h 293"/>
                          <a:gd name="T8" fmla="*/ 0 w 10773"/>
                          <a:gd name="T9" fmla="*/ 120 h 293"/>
                          <a:gd name="T10" fmla="*/ 10535 w 10773"/>
                          <a:gd name="T11" fmla="*/ 7 h 293"/>
                          <a:gd name="T12" fmla="*/ 10773 w 10773"/>
                          <a:gd name="T13" fmla="*/ 146 h 293"/>
                          <a:gd name="T14" fmla="*/ 10535 w 10773"/>
                          <a:gd name="T15" fmla="*/ 286 h 293"/>
                          <a:gd name="T16" fmla="*/ 10499 w 10773"/>
                          <a:gd name="T17" fmla="*/ 276 h 293"/>
                          <a:gd name="T18" fmla="*/ 10509 w 10773"/>
                          <a:gd name="T19" fmla="*/ 241 h 293"/>
                          <a:gd name="T20" fmla="*/ 10709 w 10773"/>
                          <a:gd name="T21" fmla="*/ 124 h 293"/>
                          <a:gd name="T22" fmla="*/ 10709 w 10773"/>
                          <a:gd name="T23" fmla="*/ 169 h 293"/>
                          <a:gd name="T24" fmla="*/ 10509 w 10773"/>
                          <a:gd name="T25" fmla="*/ 52 h 293"/>
                          <a:gd name="T26" fmla="*/ 10499 w 10773"/>
                          <a:gd name="T27" fmla="*/ 17 h 293"/>
                          <a:gd name="T28" fmla="*/ 10535 w 10773"/>
                          <a:gd name="T29" fmla="*/ 7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10773" h="293">
                            <a:moveTo>
                              <a:pt x="0" y="120"/>
                            </a:moveTo>
                            <a:lnTo>
                              <a:pt x="10722" y="120"/>
                            </a:lnTo>
                            <a:lnTo>
                              <a:pt x="10722" y="172"/>
                            </a:lnTo>
                            <a:lnTo>
                              <a:pt x="0" y="172"/>
                            </a:lnTo>
                            <a:lnTo>
                              <a:pt x="0" y="120"/>
                            </a:lnTo>
                            <a:close/>
                            <a:moveTo>
                              <a:pt x="10535" y="7"/>
                            </a:moveTo>
                            <a:lnTo>
                              <a:pt x="10773" y="146"/>
                            </a:lnTo>
                            <a:lnTo>
                              <a:pt x="10535" y="286"/>
                            </a:lnTo>
                            <a:cubicBezTo>
                              <a:pt x="10523" y="293"/>
                              <a:pt x="10507" y="289"/>
                              <a:pt x="10499" y="276"/>
                            </a:cubicBezTo>
                            <a:cubicBezTo>
                              <a:pt x="10492" y="264"/>
                              <a:pt x="10496" y="248"/>
                              <a:pt x="10509" y="241"/>
                            </a:cubicBezTo>
                            <a:lnTo>
                              <a:pt x="10709" y="124"/>
                            </a:lnTo>
                            <a:lnTo>
                              <a:pt x="10709" y="169"/>
                            </a:lnTo>
                            <a:lnTo>
                              <a:pt x="10509" y="52"/>
                            </a:lnTo>
                            <a:cubicBezTo>
                              <a:pt x="10496" y="45"/>
                              <a:pt x="10492" y="29"/>
                              <a:pt x="10499" y="17"/>
                            </a:cubicBezTo>
                            <a:cubicBezTo>
                              <a:pt x="10507" y="4"/>
                              <a:pt x="10523" y="0"/>
                              <a:pt x="10535" y="7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0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fr-FR" sz="1200"/>
                      </a:p>
                    </p:txBody>
                  </p:sp>
                </p:grpSp>
              </p:grpSp>
              <p:sp>
                <p:nvSpPr>
                  <p:cNvPr id="41" name="Freeform 14"/>
                  <p:cNvSpPr>
                    <a:spLocks/>
                  </p:cNvSpPr>
                  <p:nvPr/>
                </p:nvSpPr>
                <p:spPr bwMode="auto">
                  <a:xfrm>
                    <a:off x="4945821" y="2733731"/>
                    <a:ext cx="1100997" cy="837245"/>
                  </a:xfrm>
                  <a:custGeom>
                    <a:avLst/>
                    <a:gdLst>
                      <a:gd name="T0" fmla="*/ 695 w 698"/>
                      <a:gd name="T1" fmla="*/ 0 h 495"/>
                      <a:gd name="T2" fmla="*/ 0 w 698"/>
                      <a:gd name="T3" fmla="*/ 492 h 495"/>
                      <a:gd name="T4" fmla="*/ 2 w 698"/>
                      <a:gd name="T5" fmla="*/ 495 h 495"/>
                      <a:gd name="T6" fmla="*/ 698 w 698"/>
                      <a:gd name="T7" fmla="*/ 3 h 495"/>
                      <a:gd name="T8" fmla="*/ 695 w 698"/>
                      <a:gd name="T9" fmla="*/ 0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98" h="495">
                        <a:moveTo>
                          <a:pt x="695" y="0"/>
                        </a:moveTo>
                        <a:lnTo>
                          <a:pt x="0" y="492"/>
                        </a:lnTo>
                        <a:lnTo>
                          <a:pt x="2" y="495"/>
                        </a:lnTo>
                        <a:lnTo>
                          <a:pt x="698" y="3"/>
                        </a:lnTo>
                        <a:lnTo>
                          <a:pt x="69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fr-FR" sz="1200"/>
                  </a:p>
                </p:txBody>
              </p:sp>
            </p:grpSp>
            <p:sp>
              <p:nvSpPr>
                <p:cNvPr id="45" name="Rectangle 15"/>
                <p:cNvSpPr>
                  <a:spLocks noChangeArrowheads="1"/>
                </p:cNvSpPr>
                <p:nvPr/>
              </p:nvSpPr>
              <p:spPr bwMode="auto">
                <a:xfrm>
                  <a:off x="6043421" y="2738027"/>
                  <a:ext cx="469819" cy="4240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1200"/>
                </a:p>
              </p:txBody>
            </p:sp>
          </p:grpSp>
          <p:sp>
            <p:nvSpPr>
              <p:cNvPr id="51" name="Rectangle 19"/>
              <p:cNvSpPr>
                <a:spLocks noChangeArrowheads="1"/>
              </p:cNvSpPr>
              <p:nvPr/>
            </p:nvSpPr>
            <p:spPr bwMode="auto">
              <a:xfrm>
                <a:off x="6513240" y="2598965"/>
                <a:ext cx="726161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 0,0921 cm</a:t>
                </a:r>
                <a:endParaRPr kumimoji="0" lang="fr-FR" altLang="fr-F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</p:grpSp>
      <p:cxnSp>
        <p:nvCxnSpPr>
          <p:cNvPr id="48" name="Connecteur droit avec flèche 47"/>
          <p:cNvCxnSpPr>
            <a:stCxn id="29" idx="2"/>
          </p:cNvCxnSpPr>
          <p:nvPr/>
        </p:nvCxnSpPr>
        <p:spPr>
          <a:xfrm>
            <a:off x="5390652" y="2132354"/>
            <a:ext cx="271242" cy="606355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344158" y="2537721"/>
            <a:ext cx="874763" cy="46473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6160257" y="2207831"/>
            <a:ext cx="701336" cy="79462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1" name="Imag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" name="Tableau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92307"/>
              </p:ext>
            </p:extLst>
          </p:nvPr>
        </p:nvGraphicFramePr>
        <p:xfrm>
          <a:off x="463539" y="3933056"/>
          <a:ext cx="4318000" cy="181416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009900"/>
                <a:gridCol w="1308100"/>
              </a:tblGrid>
              <a:tr h="2901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 </a:t>
                      </a:r>
                      <a:r>
                        <a:rPr lang="fr-FR" sz="1100" b="1" u="none" strike="noStrike" dirty="0" smtClean="0">
                          <a:effectLst/>
                        </a:rPr>
                        <a:t>Noyaux lourds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%</a:t>
                      </a:r>
                      <a:r>
                        <a:rPr lang="fr-FR" sz="1100" b="1" u="none" strike="noStrike" dirty="0" err="1">
                          <a:effectLst/>
                        </a:rPr>
                        <a:t>wt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Pu238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0,38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Pu239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69,08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Pu240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23,04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Pu241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4,82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Pu242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1,64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Am241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1,04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U235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0,52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U238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99,48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4" name="Espace réservé du numéro de diapositive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817351" y="764704"/>
            <a:ext cx="7091941" cy="4370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5C7F9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Composition du vecteur Pu dans un SPX et REP au bout de 10 ans</a:t>
            </a:r>
          </a:p>
        </p:txBody>
      </p:sp>
      <p:pic>
        <p:nvPicPr>
          <p:cNvPr id="8" name="Image 7" descr="D:\Users\Nomade\Desktop\vecteur Pu SP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700808"/>
            <a:ext cx="4572508" cy="3840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D:\Users\Nomade\Desktop\vecteur Pu REP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498" y="1726318"/>
            <a:ext cx="4499992" cy="383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3059832" y="5764614"/>
            <a:ext cx="54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Petite phrase de comparaison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336170" y="332656"/>
            <a:ext cx="4399666" cy="4370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5C7F9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Exploitation du modèle RK1 pour le SPX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293916" y="3805952"/>
            <a:ext cx="3895688" cy="2791400"/>
            <a:chOff x="-19183" y="0"/>
            <a:chExt cx="5922778" cy="6179072"/>
          </a:xfrm>
        </p:grpSpPr>
        <p:grpSp>
          <p:nvGrpSpPr>
            <p:cNvPr id="30" name="Groupe 29"/>
            <p:cNvGrpSpPr/>
            <p:nvPr/>
          </p:nvGrpSpPr>
          <p:grpSpPr>
            <a:xfrm>
              <a:off x="-19183" y="0"/>
              <a:ext cx="5922778" cy="6179072"/>
              <a:chOff x="-19183" y="0"/>
              <a:chExt cx="5922778" cy="6179072"/>
            </a:xfrm>
          </p:grpSpPr>
          <p:grpSp>
            <p:nvGrpSpPr>
              <p:cNvPr id="34" name="Groupe 33"/>
              <p:cNvGrpSpPr/>
              <p:nvPr/>
            </p:nvGrpSpPr>
            <p:grpSpPr>
              <a:xfrm>
                <a:off x="0" y="0"/>
                <a:ext cx="5903595" cy="6179072"/>
                <a:chOff x="0" y="0"/>
                <a:chExt cx="5950800" cy="6484853"/>
              </a:xfrm>
            </p:grpSpPr>
            <p:grpSp>
              <p:nvGrpSpPr>
                <p:cNvPr id="36" name="Groupe 35"/>
                <p:cNvGrpSpPr/>
                <p:nvPr/>
              </p:nvGrpSpPr>
              <p:grpSpPr>
                <a:xfrm>
                  <a:off x="0" y="0"/>
                  <a:ext cx="5950800" cy="6484853"/>
                  <a:chOff x="0" y="0"/>
                  <a:chExt cx="5950800" cy="6484853"/>
                </a:xfrm>
              </p:grpSpPr>
              <p:pic>
                <p:nvPicPr>
                  <p:cNvPr id="38" name="Image 37" descr="D:\Users\Nomade\AppData\Local\Temp\7zE9641.tmp\F1_F2.png"/>
                  <p:cNvPicPr/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5950800" cy="6224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9" name="ZoneTexte 4"/>
                  <p:cNvSpPr txBox="1"/>
                  <p:nvPr/>
                </p:nvSpPr>
                <p:spPr>
                  <a:xfrm>
                    <a:off x="2735783" y="5957999"/>
                    <a:ext cx="1483641" cy="526854"/>
                  </a:xfrm>
                  <a:prstGeom prst="rect">
                    <a:avLst/>
                  </a:prstGeom>
                  <a:solidFill>
                    <a:srgbClr val="F0F0F0"/>
                  </a:solidFill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fr-FR" sz="900" kern="1200" dirty="0">
                        <a:solidFill>
                          <a:srgbClr val="000000"/>
                        </a:solidFill>
                        <a:effectLst/>
                        <a:ea typeface="Times New Roman"/>
                        <a:cs typeface="Times New Roman"/>
                      </a:rPr>
                      <a:t>N(Pu241)/N(Pu)</a:t>
                    </a:r>
                    <a:endParaRPr lang="fr-FR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sp>
              <p:nvSpPr>
                <p:cNvPr id="37" name="Multiplier 36"/>
                <p:cNvSpPr/>
                <p:nvPr/>
              </p:nvSpPr>
              <p:spPr>
                <a:xfrm>
                  <a:off x="5190186" y="4719623"/>
                  <a:ext cx="256934" cy="261344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35" name="ZoneTexte 3"/>
              <p:cNvSpPr txBox="1"/>
              <p:nvPr/>
            </p:nvSpPr>
            <p:spPr>
              <a:xfrm>
                <a:off x="-19183" y="1552691"/>
                <a:ext cx="189866" cy="2731374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270" wrap="square" lIns="0" tIns="0" rIns="0" bIns="0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N(Pu240)/N(Pu)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31" name="Flèche droite 30"/>
            <p:cNvSpPr/>
            <p:nvPr/>
          </p:nvSpPr>
          <p:spPr>
            <a:xfrm rot="15883770">
              <a:off x="4359243" y="2738674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2" name="Flèche droite 31"/>
            <p:cNvSpPr/>
            <p:nvPr/>
          </p:nvSpPr>
          <p:spPr>
            <a:xfrm rot="10800000">
              <a:off x="2897109" y="4300396"/>
              <a:ext cx="2087245" cy="35941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3" name="Flèche droite 32"/>
            <p:cNvSpPr/>
            <p:nvPr/>
          </p:nvSpPr>
          <p:spPr>
            <a:xfrm rot="13424303">
              <a:off x="3331675" y="3051018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004049" y="1018559"/>
            <a:ext cx="3967207" cy="2787393"/>
            <a:chOff x="-203801" y="0"/>
            <a:chExt cx="5998019" cy="6215760"/>
          </a:xfrm>
        </p:grpSpPr>
        <p:grpSp>
          <p:nvGrpSpPr>
            <p:cNvPr id="41" name="Groupe 40"/>
            <p:cNvGrpSpPr/>
            <p:nvPr/>
          </p:nvGrpSpPr>
          <p:grpSpPr>
            <a:xfrm>
              <a:off x="0" y="0"/>
              <a:ext cx="5794218" cy="6215760"/>
              <a:chOff x="0" y="0"/>
              <a:chExt cx="5794218" cy="6215760"/>
            </a:xfrm>
          </p:grpSpPr>
          <p:grpSp>
            <p:nvGrpSpPr>
              <p:cNvPr id="43" name="Groupe 42"/>
              <p:cNvGrpSpPr/>
              <p:nvPr/>
            </p:nvGrpSpPr>
            <p:grpSpPr>
              <a:xfrm>
                <a:off x="0" y="0"/>
                <a:ext cx="5794218" cy="5857592"/>
                <a:chOff x="0" y="0"/>
                <a:chExt cx="5794218" cy="5857592"/>
              </a:xfrm>
            </p:grpSpPr>
            <p:pic>
              <p:nvPicPr>
                <p:cNvPr id="45" name="Picture 2" descr="D:\users\Nomade\Documents\projects\physor-smr-fbo\Fabien\Tâches SPX\F0_F2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794218" cy="5857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Multiplier 45"/>
                <p:cNvSpPr/>
                <p:nvPr/>
              </p:nvSpPr>
              <p:spPr>
                <a:xfrm>
                  <a:off x="5006566" y="1176951"/>
                  <a:ext cx="250276" cy="246000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  <p:sp>
              <p:nvSpPr>
                <p:cNvPr id="47" name="Flèche droite 46"/>
                <p:cNvSpPr/>
                <p:nvPr/>
              </p:nvSpPr>
              <p:spPr>
                <a:xfrm rot="10800000">
                  <a:off x="2761307" y="823866"/>
                  <a:ext cx="2087245" cy="35941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8" name="Flèche droite 47"/>
                <p:cNvSpPr/>
                <p:nvPr/>
              </p:nvSpPr>
              <p:spPr>
                <a:xfrm rot="5080707">
                  <a:off x="4218915" y="2408222"/>
                  <a:ext cx="2087245" cy="359410"/>
                </a:xfrm>
                <a:prstGeom prst="rightArrow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9" name="Flèche droite 48"/>
                <p:cNvSpPr/>
                <p:nvPr/>
              </p:nvSpPr>
              <p:spPr>
                <a:xfrm rot="8873159">
                  <a:off x="2833735" y="1892175"/>
                  <a:ext cx="2087245" cy="359410"/>
                </a:xfrm>
                <a:prstGeom prst="rightArrow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44" name="ZoneTexte 4"/>
              <p:cNvSpPr txBox="1"/>
              <p:nvPr/>
            </p:nvSpPr>
            <p:spPr>
              <a:xfrm>
                <a:off x="2544024" y="5730843"/>
                <a:ext cx="1606929" cy="48491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N(Pu241)/N(Pu)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42" name="ZoneTexte 3"/>
            <p:cNvSpPr txBox="1"/>
            <p:nvPr/>
          </p:nvSpPr>
          <p:spPr>
            <a:xfrm>
              <a:off x="-203801" y="1662882"/>
              <a:ext cx="465971" cy="2433969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0" tIns="0" rIns="0" bIns="0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N(Pu239)/N(Pu)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179512" y="992747"/>
            <a:ext cx="4010092" cy="2813205"/>
            <a:chOff x="-175517" y="0"/>
            <a:chExt cx="6126102" cy="6351459"/>
          </a:xfrm>
        </p:grpSpPr>
        <p:grpSp>
          <p:nvGrpSpPr>
            <p:cNvPr id="51" name="Groupe 50"/>
            <p:cNvGrpSpPr/>
            <p:nvPr/>
          </p:nvGrpSpPr>
          <p:grpSpPr>
            <a:xfrm>
              <a:off x="-175517" y="0"/>
              <a:ext cx="6126102" cy="5950587"/>
              <a:chOff x="-175517" y="0"/>
              <a:chExt cx="6126102" cy="5950587"/>
            </a:xfrm>
          </p:grpSpPr>
          <p:grpSp>
            <p:nvGrpSpPr>
              <p:cNvPr id="54" name="Groupe 53"/>
              <p:cNvGrpSpPr/>
              <p:nvPr/>
            </p:nvGrpSpPr>
            <p:grpSpPr>
              <a:xfrm>
                <a:off x="0" y="0"/>
                <a:ext cx="5950585" cy="5950587"/>
                <a:chOff x="0" y="0"/>
                <a:chExt cx="5950800" cy="5950800"/>
              </a:xfrm>
            </p:grpSpPr>
            <p:pic>
              <p:nvPicPr>
                <p:cNvPr id="56" name="Picture 2" descr="D:\users\Nomade\Documents\projects\physor-smr-fbo\Fabien\Tâches SPX\F0_F1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950800" cy="5950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Multiplier 56"/>
                <p:cNvSpPr/>
                <p:nvPr/>
              </p:nvSpPr>
              <p:spPr>
                <a:xfrm>
                  <a:off x="1125498" y="1030066"/>
                  <a:ext cx="256934" cy="261344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55" name="ZoneTexte 3"/>
              <p:cNvSpPr txBox="1"/>
              <p:nvPr/>
            </p:nvSpPr>
            <p:spPr>
              <a:xfrm>
                <a:off x="-175517" y="1882261"/>
                <a:ext cx="365553" cy="2183505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270" wrap="square" lIns="0" tIns="0" rIns="0" bIns="0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N(Pu239)/N(Pu)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52" name="Flèche droite 51"/>
            <p:cNvSpPr/>
            <p:nvPr/>
          </p:nvSpPr>
          <p:spPr>
            <a:xfrm rot="2107600">
              <a:off x="1079500" y="2044701"/>
              <a:ext cx="2087246" cy="359411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3" name="ZoneTexte 4"/>
            <p:cNvSpPr txBox="1"/>
            <p:nvPr/>
          </p:nvSpPr>
          <p:spPr>
            <a:xfrm>
              <a:off x="2781300" y="5816598"/>
              <a:ext cx="1633620" cy="53486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N(Pu240)/N(Pu)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01860"/>
              </p:ext>
            </p:extLst>
          </p:nvPr>
        </p:nvGraphicFramePr>
        <p:xfrm>
          <a:off x="5125295" y="4123800"/>
          <a:ext cx="193410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053"/>
                <a:gridCol w="967053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Vecteur Pu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%</a:t>
                      </a:r>
                      <a:r>
                        <a:rPr lang="fr-FR" sz="1100" dirty="0" err="1" smtClean="0"/>
                        <a:t>wt</a:t>
                      </a:r>
                      <a:endParaRPr lang="fr-FR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Pu239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69,08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Pu240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23,04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Pu241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4,82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9" name="Imag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330142" y="332656"/>
            <a:ext cx="4411722" cy="4370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5C7F9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Exploitation du modèle RK1 pour le REP</a:t>
            </a:r>
          </a:p>
        </p:txBody>
      </p:sp>
      <p:grpSp>
        <p:nvGrpSpPr>
          <p:cNvPr id="58" name="Groupe 57"/>
          <p:cNvGrpSpPr/>
          <p:nvPr/>
        </p:nvGrpSpPr>
        <p:grpSpPr>
          <a:xfrm>
            <a:off x="4932515" y="1054758"/>
            <a:ext cx="3895200" cy="2785071"/>
            <a:chOff x="0" y="0"/>
            <a:chExt cx="6122034" cy="6309294"/>
          </a:xfrm>
        </p:grpSpPr>
        <p:grpSp>
          <p:nvGrpSpPr>
            <p:cNvPr id="59" name="Groupe 58"/>
            <p:cNvGrpSpPr/>
            <p:nvPr/>
          </p:nvGrpSpPr>
          <p:grpSpPr>
            <a:xfrm>
              <a:off x="0" y="0"/>
              <a:ext cx="6122034" cy="6309294"/>
              <a:chOff x="0" y="0"/>
              <a:chExt cx="6122034" cy="6309294"/>
            </a:xfrm>
          </p:grpSpPr>
          <p:grpSp>
            <p:nvGrpSpPr>
              <p:cNvPr id="63" name="Groupe 62"/>
              <p:cNvGrpSpPr/>
              <p:nvPr/>
            </p:nvGrpSpPr>
            <p:grpSpPr>
              <a:xfrm>
                <a:off x="38100" y="0"/>
                <a:ext cx="6083934" cy="5947629"/>
                <a:chOff x="1" y="0"/>
                <a:chExt cx="6083999" cy="5948545"/>
              </a:xfrm>
            </p:grpSpPr>
            <p:pic>
              <p:nvPicPr>
                <p:cNvPr id="66" name="Picture 2" descr="D:\users\Nomade\Downloads\F0_F2 (1)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" y="0"/>
                  <a:ext cx="6083999" cy="5948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7" name="Multiplier 66"/>
                <p:cNvSpPr/>
                <p:nvPr/>
              </p:nvSpPr>
              <p:spPr>
                <a:xfrm>
                  <a:off x="5790556" y="3170977"/>
                  <a:ext cx="256540" cy="260985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64" name="ZoneTexte 3"/>
              <p:cNvSpPr txBox="1"/>
              <p:nvPr/>
            </p:nvSpPr>
            <p:spPr>
              <a:xfrm>
                <a:off x="0" y="1867209"/>
                <a:ext cx="350415" cy="2009523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270" wrap="square" lIns="0" tIns="0" rIns="0" bIns="0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N(Pu239)/N(Pu)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65" name="ZoneTexte 4"/>
              <p:cNvSpPr txBox="1"/>
              <p:nvPr/>
            </p:nvSpPr>
            <p:spPr>
              <a:xfrm>
                <a:off x="2563915" y="5838422"/>
                <a:ext cx="1882552" cy="470872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N(Pu241)/N(Pu)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60" name="Flèche droite 59"/>
            <p:cNvSpPr/>
            <p:nvPr/>
          </p:nvSpPr>
          <p:spPr>
            <a:xfrm rot="12561884">
              <a:off x="3784600" y="2324100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" name="Flèche droite 60"/>
            <p:cNvSpPr/>
            <p:nvPr/>
          </p:nvSpPr>
          <p:spPr>
            <a:xfrm rot="8761935">
              <a:off x="3987800" y="4089400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" name="Flèche droite 61"/>
            <p:cNvSpPr/>
            <p:nvPr/>
          </p:nvSpPr>
          <p:spPr>
            <a:xfrm rot="10800000">
              <a:off x="3505200" y="3162300"/>
              <a:ext cx="2087245" cy="35941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68" name="Groupe 67"/>
          <p:cNvGrpSpPr/>
          <p:nvPr/>
        </p:nvGrpSpPr>
        <p:grpSpPr>
          <a:xfrm>
            <a:off x="279328" y="3835058"/>
            <a:ext cx="3935388" cy="2762294"/>
            <a:chOff x="-61656" y="0"/>
            <a:chExt cx="6037641" cy="6206916"/>
          </a:xfrm>
        </p:grpSpPr>
        <p:grpSp>
          <p:nvGrpSpPr>
            <p:cNvPr id="69" name="Groupe 68"/>
            <p:cNvGrpSpPr/>
            <p:nvPr/>
          </p:nvGrpSpPr>
          <p:grpSpPr>
            <a:xfrm>
              <a:off x="25400" y="0"/>
              <a:ext cx="5950585" cy="5942965"/>
              <a:chOff x="0" y="0"/>
              <a:chExt cx="5950585" cy="5942965"/>
            </a:xfrm>
          </p:grpSpPr>
          <p:grpSp>
            <p:nvGrpSpPr>
              <p:cNvPr id="72" name="Groupe 71"/>
              <p:cNvGrpSpPr/>
              <p:nvPr/>
            </p:nvGrpSpPr>
            <p:grpSpPr>
              <a:xfrm>
                <a:off x="0" y="0"/>
                <a:ext cx="5950585" cy="5942965"/>
                <a:chOff x="0" y="0"/>
                <a:chExt cx="6858000" cy="6858000"/>
              </a:xfrm>
            </p:grpSpPr>
            <p:pic>
              <p:nvPicPr>
                <p:cNvPr id="75" name="Picture 2" descr="D:\users\Nomade\Documents\projects\physor-smr-fbo\Fabien\Tâches REP 43000\F1_F2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6858000" cy="68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6" name="Multiplier 75"/>
                <p:cNvSpPr/>
                <p:nvPr/>
              </p:nvSpPr>
              <p:spPr>
                <a:xfrm>
                  <a:off x="6498512" y="5359726"/>
                  <a:ext cx="256934" cy="261344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73" name="Flèche droite 72"/>
              <p:cNvSpPr/>
              <p:nvPr/>
            </p:nvSpPr>
            <p:spPr>
              <a:xfrm rot="10800000">
                <a:off x="3568700" y="4914900"/>
                <a:ext cx="2087245" cy="35941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4" name="Flèche droite 73"/>
              <p:cNvSpPr/>
              <p:nvPr/>
            </p:nvSpPr>
            <p:spPr>
              <a:xfrm rot="14158575">
                <a:off x="3987800" y="3314700"/>
                <a:ext cx="2087245" cy="35941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70" name="ZoneTexte 3"/>
            <p:cNvSpPr txBox="1"/>
            <p:nvPr/>
          </p:nvSpPr>
          <p:spPr>
            <a:xfrm>
              <a:off x="-61656" y="1814590"/>
              <a:ext cx="251520" cy="2389224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0" tIns="0" rIns="0" bIns="0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N(Pu240)/N(Pu)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1" name="ZoneTexte 4"/>
            <p:cNvSpPr txBox="1"/>
            <p:nvPr/>
          </p:nvSpPr>
          <p:spPr>
            <a:xfrm>
              <a:off x="2626189" y="5778500"/>
              <a:ext cx="1467508" cy="42841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N(Pu241)/N(Pu)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77" name="Groupe 76"/>
          <p:cNvGrpSpPr/>
          <p:nvPr/>
        </p:nvGrpSpPr>
        <p:grpSpPr>
          <a:xfrm>
            <a:off x="279328" y="1054758"/>
            <a:ext cx="3935388" cy="2780300"/>
            <a:chOff x="-61957" y="0"/>
            <a:chExt cx="6067148" cy="6128857"/>
          </a:xfrm>
        </p:grpSpPr>
        <p:grpSp>
          <p:nvGrpSpPr>
            <p:cNvPr id="78" name="Groupe 77"/>
            <p:cNvGrpSpPr/>
            <p:nvPr/>
          </p:nvGrpSpPr>
          <p:grpSpPr>
            <a:xfrm>
              <a:off x="101600" y="0"/>
              <a:ext cx="5903591" cy="6128857"/>
              <a:chOff x="0" y="0"/>
              <a:chExt cx="5903591" cy="6128857"/>
            </a:xfrm>
          </p:grpSpPr>
          <p:grpSp>
            <p:nvGrpSpPr>
              <p:cNvPr id="80" name="Groupe 79"/>
              <p:cNvGrpSpPr/>
              <p:nvPr/>
            </p:nvGrpSpPr>
            <p:grpSpPr>
              <a:xfrm>
                <a:off x="0" y="0"/>
                <a:ext cx="5903591" cy="5781675"/>
                <a:chOff x="0" y="0"/>
                <a:chExt cx="6840000" cy="6840000"/>
              </a:xfrm>
            </p:grpSpPr>
            <p:pic>
              <p:nvPicPr>
                <p:cNvPr id="84" name="Picture 2" descr="D:\users\Nomade\Documents\projects\physor-smr-fbo\Fabien\Tâches REP 43000\F0_F1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6840000" cy="68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5" name="Multiplier 84"/>
                <p:cNvSpPr/>
                <p:nvPr/>
              </p:nvSpPr>
              <p:spPr>
                <a:xfrm>
                  <a:off x="1338266" y="3698740"/>
                  <a:ext cx="256934" cy="261344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81" name="Flèche droite 80"/>
              <p:cNvSpPr/>
              <p:nvPr/>
            </p:nvSpPr>
            <p:spPr>
              <a:xfrm rot="1544752">
                <a:off x="1358900" y="3784600"/>
                <a:ext cx="2087245" cy="35941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2" name="Flèche droite 81"/>
              <p:cNvSpPr/>
              <p:nvPr/>
            </p:nvSpPr>
            <p:spPr>
              <a:xfrm rot="15356754">
                <a:off x="-101600" y="1879600"/>
                <a:ext cx="2087245" cy="372247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3" name="ZoneTexte 4"/>
              <p:cNvSpPr txBox="1"/>
              <p:nvPr/>
            </p:nvSpPr>
            <p:spPr>
              <a:xfrm>
                <a:off x="2730501" y="5664201"/>
                <a:ext cx="1699118" cy="46465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N(Pu240)/N(Pu)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79" name="ZoneTexte 3"/>
            <p:cNvSpPr txBox="1"/>
            <p:nvPr/>
          </p:nvSpPr>
          <p:spPr>
            <a:xfrm>
              <a:off x="-61957" y="1624953"/>
              <a:ext cx="327114" cy="194817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0" tIns="0" rIns="0" bIns="0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N(Pu239)/N(Pu)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25968"/>
              </p:ext>
            </p:extLst>
          </p:nvPr>
        </p:nvGraphicFramePr>
        <p:xfrm>
          <a:off x="5103728" y="4178845"/>
          <a:ext cx="206489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449"/>
                <a:gridCol w="1032449"/>
              </a:tblGrid>
              <a:tr h="2582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Vecteur Pu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%</a:t>
                      </a:r>
                      <a:r>
                        <a:rPr lang="fr-FR" sz="1100" dirty="0" err="1" smtClean="0"/>
                        <a:t>wt</a:t>
                      </a:r>
                      <a:endParaRPr lang="fr-FR" sz="1100" dirty="0"/>
                    </a:p>
                  </a:txBody>
                  <a:tcPr/>
                </a:tc>
              </a:tr>
              <a:tr h="2582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Pu239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52,5</a:t>
                      </a:r>
                    </a:p>
                  </a:txBody>
                  <a:tcPr/>
                </a:tc>
              </a:tr>
              <a:tr h="2582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Pu240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24,1</a:t>
                      </a:r>
                    </a:p>
                  </a:txBody>
                  <a:tcPr/>
                </a:tc>
              </a:tr>
              <a:tr h="2582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Pu241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14,7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" name="Imag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31840" y="1052736"/>
            <a:ext cx="301313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 smtClean="0">
                <a:solidFill>
                  <a:srgbClr val="5C7F9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Conclusion et perspectives</a:t>
            </a:r>
            <a:endParaRPr lang="fr-FR" sz="2000" b="1" dirty="0">
              <a:solidFill>
                <a:srgbClr val="5C7F9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ea typeface="Lucida Bright" pitchFamily="18" charset="0"/>
              <a:cs typeface="Calibri" panose="020F0502020204030204" pitchFamily="34" charset="0"/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669752" y="1923078"/>
            <a:ext cx="6445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Objectif atteint: Possibilité de contrôler la concentration des noyaux lourds par transmutation.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669752" y="2636912"/>
            <a:ext cx="5772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Perspectives de l’étude: Optimiser l’épuisement  du cœur selon plusieurs critères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Perte de réactivité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Durée totale du processus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Complexité du processus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96857" y="4581128"/>
            <a:ext cx="48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Perspective personnelle et conclusion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7786" y="500336"/>
            <a:ext cx="7683500" cy="1143000"/>
          </a:xfrm>
        </p:spPr>
        <p:txBody>
          <a:bodyPr wrap="none" lIns="0" tIns="0" rIns="0" bIns="0" anchor="ctr">
            <a:normAutofit/>
          </a:bodyPr>
          <a:lstStyle/>
          <a:p>
            <a:pPr algn="ctr"/>
            <a:r>
              <a:rPr lang="fr-FR" sz="2000" dirty="0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Présentation de l’activité</a:t>
            </a:r>
            <a:endParaRPr lang="fr-FR" sz="2000" dirty="0">
              <a:solidFill>
                <a:srgbClr val="5C7F92"/>
              </a:solidFill>
              <a:latin typeface="Calibri" panose="020F0502020204030204" pitchFamily="34" charset="0"/>
              <a:ea typeface="Lucida Bright" pitchFamily="18" charset="0"/>
              <a:cs typeface="Calibri" panose="020F050202020403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669876" y="1643336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Objectif fixé: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Etudier la faisabilité d’un contrôle de la population des noyaux lourds du combustible par épuisement naturel et par irradiation en réacteur.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Démarches utilisées: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Simuler de nombreuses évolutions de la composition du combustible sur de longues périodes avec diverses caractéristiques d’irradiation et de refroidissement</a:t>
            </a: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Résolution de l’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quation de Bateman.</a:t>
            </a: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Développer plusieurs modèles d’épuisement performant et précis.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Retenir le modèle le plus </a:t>
            </a: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fiable.</a:t>
            </a: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 smtClean="0"/>
              <a:t>Résultats obtenus: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 smtClean="0"/>
              <a:t>Exploitation des courbes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 smtClean="0"/>
              <a:t>Analyse physique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3502726" y="4940782"/>
            <a:ext cx="1182542" cy="795563"/>
            <a:chOff x="0" y="0"/>
            <a:chExt cx="5794218" cy="5857592"/>
          </a:xfrm>
        </p:grpSpPr>
        <p:pic>
          <p:nvPicPr>
            <p:cNvPr id="17" name="Picture 2" descr="D:\users\Nomade\Documents\projects\physor-smr-fbo\Fabien\Tâches SPX\F0_F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94218" cy="5857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Multiplier 17"/>
            <p:cNvSpPr/>
            <p:nvPr/>
          </p:nvSpPr>
          <p:spPr>
            <a:xfrm>
              <a:off x="5006566" y="1176951"/>
              <a:ext cx="250276" cy="246000"/>
            </a:xfrm>
            <a:prstGeom prst="mathMultiply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1000">
                  <a:effectLst/>
                  <a:latin typeface="Arial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19" name="Flèche droite 18"/>
            <p:cNvSpPr/>
            <p:nvPr/>
          </p:nvSpPr>
          <p:spPr>
            <a:xfrm rot="10800000">
              <a:off x="2761307" y="823866"/>
              <a:ext cx="2087245" cy="35941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0" name="Flèche droite 19"/>
            <p:cNvSpPr/>
            <p:nvPr/>
          </p:nvSpPr>
          <p:spPr>
            <a:xfrm rot="5080707">
              <a:off x="4218915" y="2408222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1" name="Flèche droite 20"/>
            <p:cNvSpPr/>
            <p:nvPr/>
          </p:nvSpPr>
          <p:spPr>
            <a:xfrm rot="8873159">
              <a:off x="2833735" y="1892175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35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/>
              <p:cNvSpPr>
                <a:spLocks noGrp="1"/>
              </p:cNvSpPr>
              <p:nvPr>
                <p:ph idx="1"/>
              </p:nvPr>
            </p:nvSpPr>
            <p:spPr>
              <a:xfrm>
                <a:off x="437059" y="1418159"/>
                <a:ext cx="8507288" cy="4032448"/>
              </a:xfrm>
            </p:spPr>
            <p:txBody>
              <a:bodyPr>
                <a:noAutofit/>
              </a:bodyPr>
              <a:lstStyle/>
              <a:p>
                <a:pPr marL="109728" indent="0">
                  <a:buNone/>
                </a:pP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 calcul d’épuisement qui consiste à calculer les concentrations isotopiques</a:t>
                </a:r>
                <a:r>
                  <a:rPr lang="fr-FR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en fonction du temps </a:t>
                </a:r>
              </a:p>
              <a:p>
                <a:pPr marL="109728" indent="0">
                  <a:buNone/>
                </a:pP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et du flux neutronique est régie par l’équation de Bateman:</a:t>
                </a:r>
              </a:p>
              <a:p>
                <a:pPr marL="109728" indent="0">
                  <a:buNone/>
                </a:pPr>
                <a:endParaRPr lang="fr-FR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9728" indent="0">
                  <a:buNone/>
                </a:pPr>
                <a:endParaRPr lang="fr-FR" sz="1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9728" indent="0">
                  <a:buNone/>
                </a:pPr>
                <a:endParaRPr lang="fr-FR" sz="120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𝑐𝑜𝑛𝑐𝑒𝑛𝑡𝑟𝑎𝑡𝑖𝑜𝑛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</m:oMath>
                </a14:m>
                <a:endParaRPr lang="fr-F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𝑗</m:t>
                        </m:r>
                        <m:r>
                          <a:rPr lang="fr-FR" sz="1200" i="1">
                            <a:latin typeface="Cambria Math"/>
                          </a:rPr>
                          <m:t>→</m:t>
                        </m:r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𝑠𝑒𝑐𝑡𝑖𝑜𝑛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𝑒𝑓𝑓𝑖𝑐𝑎𝑐𝑒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𝑑𝑒𝑠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𝑟</m:t>
                    </m:r>
                    <m:r>
                      <a:rPr lang="fr-FR" sz="1200" i="1">
                        <a:latin typeface="Cambria Math"/>
                      </a:rPr>
                      <m:t>é</m:t>
                    </m:r>
                    <m:r>
                      <a:rPr lang="fr-FR" sz="1200" i="1">
                        <a:latin typeface="Cambria Math"/>
                      </a:rPr>
                      <m:t>𝑎𝑐𝑡𝑖𝑜𝑛𝑠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𝑐𝑜𝑛𝑑𝑢𝑖𝑠𝑎𝑛𝑡</m:t>
                    </m:r>
                    <m:r>
                      <a:rPr lang="fr-FR" sz="1200" i="1">
                        <a:latin typeface="Cambria Math"/>
                      </a:rPr>
                      <m:t> à </m:t>
                    </m:r>
                    <m:r>
                      <a:rPr lang="fr-FR" sz="1200" i="1">
                        <a:latin typeface="Cambria Math"/>
                      </a:rPr>
                      <m:t>𝑙𝑎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𝑓𝑜𝑟𝑚𝑎𝑡𝑖𝑜𝑛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  <m:r>
                      <a:rPr lang="fr-FR" sz="1200" i="1">
                        <a:latin typeface="Cambria Math"/>
                      </a:rPr>
                      <m:t> à </m:t>
                    </m:r>
                    <m:r>
                      <a:rPr lang="fr-FR" sz="1200" i="1">
                        <a:latin typeface="Cambria Math"/>
                      </a:rPr>
                      <m:t>𝑝𝑎𝑟𝑡𝑖𝑟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𝑗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</m:oMath>
                </a14:m>
                <a:endParaRPr lang="fr-F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𝑟𝑒𝑛𝑑𝑒𝑚𝑒𝑛𝑡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𝑓𝑖𝑠𝑠𝑖𝑜𝑛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</m:oMath>
                </a14:m>
                <a:endParaRPr lang="fr-F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𝑓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r>
                          <a:rPr lang="fr-FR" sz="1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𝑠𝑒𝑐𝑡𝑖𝑜𝑛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𝑓𝑖𝑠𝑠𝑖𝑜𝑛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𝑗</m:t>
                    </m:r>
                  </m:oMath>
                </a14:m>
                <a:endParaRPr lang="fr-F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𝑗</m:t>
                        </m:r>
                        <m:r>
                          <a:rPr lang="fr-FR" sz="1200" i="1">
                            <a:latin typeface="Cambria Math"/>
                          </a:rPr>
                          <m:t>→</m:t>
                        </m:r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𝑐𝑜𝑛𝑠𝑡𝑎𝑛𝑡𝑒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</m:t>
                    </m:r>
                    <m:r>
                      <a:rPr lang="fr-FR" sz="1200" i="1">
                        <a:latin typeface="Cambria Math"/>
                      </a:rPr>
                      <m:t>é</m:t>
                    </m:r>
                    <m:r>
                      <a:rPr lang="fr-FR" sz="1200" i="1">
                        <a:latin typeface="Cambria Math"/>
                      </a:rPr>
                      <m:t>𝑐𝑟𝑜𝑖𝑠𝑠𝑎𝑛𝑐𝑒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𝑟𝑎𝑑𝑖𝑜𝑎𝑐𝑡𝑖𝑣𝑒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é</m:t>
                    </m:r>
                    <m:r>
                      <a:rPr lang="fr-FR" sz="1200" i="1">
                        <a:latin typeface="Cambria Math"/>
                      </a:rPr>
                      <m:t>𝑙𝑒𝑚𝑒𝑛𝑡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𝑗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𝑞𝑢𝑖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𝑐𝑜𝑛𝑑𝑢𝑖𝑡</m:t>
                    </m:r>
                    <m:r>
                      <a:rPr lang="fr-FR" sz="1200" i="1">
                        <a:latin typeface="Cambria Math"/>
                      </a:rPr>
                      <m:t> à </m:t>
                    </m:r>
                    <m:r>
                      <a:rPr lang="fr-FR" sz="1200" i="1">
                        <a:latin typeface="Cambria Math"/>
                      </a:rPr>
                      <m:t>𝑙𝑎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𝑓𝑜𝑟𝑚𝑎𝑡𝑖𝑜𝑛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é</m:t>
                    </m:r>
                    <m:r>
                      <a:rPr lang="fr-FR" sz="1200" i="1">
                        <a:latin typeface="Cambria Math"/>
                      </a:rPr>
                      <m:t>𝑙𝑒𝑚𝑒𝑛𝑡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</m:oMath>
                </a14:m>
                <a:endParaRPr lang="fr-F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𝑎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𝑠𝑒𝑐𝑡𝑖𝑜𝑛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𝑎𝑏𝑠𝑜𝑟𝑝𝑡𝑖𝑜𝑛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</m:oMath>
                </a14:m>
                <a:endParaRPr lang="fr-F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𝑐𝑜𝑛𝑠𝑡𝑎𝑛𝑡𝑒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</m:t>
                    </m:r>
                    <m:r>
                      <a:rPr lang="fr-FR" sz="1200" i="1">
                        <a:latin typeface="Cambria Math"/>
                      </a:rPr>
                      <m:t>é</m:t>
                    </m:r>
                    <m:r>
                      <a:rPr lang="fr-FR" sz="1200" i="1">
                        <a:latin typeface="Cambria Math"/>
                      </a:rPr>
                      <m:t>𝑐𝑟𝑜𝑖𝑠𝑠𝑎𝑛𝑐𝑒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𝑟𝑎𝑑𝑖𝑜𝑎𝑐𝑡𝑖𝑣𝑒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</m:oMath>
                </a14:m>
                <a:endParaRPr lang="fr-FR" sz="1200" dirty="0"/>
              </a:p>
              <a:p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𝜑</m:t>
                    </m:r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𝑓𝑙𝑢𝑥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𝑛𝑒𝑢𝑡𝑟𝑜𝑛𝑖𝑞𝑢𝑒</m:t>
                    </m:r>
                  </m:oMath>
                </a14:m>
                <a:endParaRPr lang="fr-FR" sz="1200" dirty="0"/>
              </a:p>
              <a:p>
                <a:endParaRPr lang="fr-FR" sz="1200" dirty="0" smtClean="0"/>
              </a:p>
            </p:txBody>
          </p:sp>
        </mc:Choice>
        <mc:Fallback xmlns="">
          <p:sp>
            <p:nvSpPr>
              <p:cNvPr id="4" name="Espace réservé du text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059" y="1418159"/>
                <a:ext cx="8507288" cy="4032448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251520"/>
            <a:ext cx="7683500" cy="1143000"/>
          </a:xfrm>
        </p:spPr>
        <p:txBody>
          <a:bodyPr wrap="none" lIns="0" tIns="0" rIns="0" bIns="0" anchor="ctr">
            <a:normAutofit/>
          </a:bodyPr>
          <a:lstStyle/>
          <a:p>
            <a:pPr algn="ctr" defTabSz="457200" fontAlgn="base">
              <a:spcAft>
                <a:spcPct val="0"/>
              </a:spcAft>
            </a:pPr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L’équation de Bateman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76239" y="2083346"/>
                <a:ext cx="6336704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1600" i="1">
                                  <a:latin typeface="Cambria Math"/>
                                </a:rPr>
                                <m:t>𝜑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6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i="1">
                              <a:latin typeface="Cambria Math"/>
                            </a:rPr>
                            <m:t>𝜑</m:t>
                          </m:r>
                          <m:r>
                            <a:rPr lang="fr-FR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39" y="2083346"/>
                <a:ext cx="6336704" cy="7176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52" y="4956511"/>
            <a:ext cx="744091" cy="94487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854430" y="5901388"/>
            <a:ext cx="972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Harry Bateman</a:t>
            </a:r>
          </a:p>
        </p:txBody>
      </p:sp>
    </p:spTree>
    <p:extLst>
      <p:ext uri="{BB962C8B-B14F-4D97-AF65-F5344CB8AC3E}">
        <p14:creationId xmlns:p14="http://schemas.microsoft.com/office/powerpoint/2010/main" val="36622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38235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L’évolution simplifiée des noyaux lourds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6442502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1548854" y="1539033"/>
            <a:ext cx="5759450" cy="4293235"/>
            <a:chOff x="3589867" y="1340768"/>
            <a:chExt cx="5759450" cy="4293235"/>
          </a:xfrm>
        </p:grpSpPr>
        <p:pic>
          <p:nvPicPr>
            <p:cNvPr id="24" name="Picture 2"/>
            <p:cNvPicPr/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9867" y="1340768"/>
              <a:ext cx="5759450" cy="4293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</p:pic>
        <p:grpSp>
          <p:nvGrpSpPr>
            <p:cNvPr id="25" name="Groupe 24"/>
            <p:cNvGrpSpPr/>
            <p:nvPr/>
          </p:nvGrpSpPr>
          <p:grpSpPr>
            <a:xfrm>
              <a:off x="4474701" y="1628800"/>
              <a:ext cx="3856355" cy="3820159"/>
              <a:chOff x="0" y="0"/>
              <a:chExt cx="3856776" cy="3820307"/>
            </a:xfrm>
          </p:grpSpPr>
          <p:grpSp>
            <p:nvGrpSpPr>
              <p:cNvPr id="26" name="Groupe 25"/>
              <p:cNvGrpSpPr/>
              <p:nvPr/>
            </p:nvGrpSpPr>
            <p:grpSpPr>
              <a:xfrm>
                <a:off x="0" y="1801639"/>
                <a:ext cx="1892300" cy="2018668"/>
                <a:chOff x="0" y="0"/>
                <a:chExt cx="1892300" cy="2018668"/>
              </a:xfrm>
            </p:grpSpPr>
            <p:cxnSp>
              <p:nvCxnSpPr>
                <p:cNvPr id="32" name="Connecteur en angle 31"/>
                <p:cNvCxnSpPr/>
                <p:nvPr/>
              </p:nvCxnSpPr>
              <p:spPr>
                <a:xfrm rot="16200000" flipV="1">
                  <a:off x="-31433" y="31433"/>
                  <a:ext cx="1955165" cy="1892300"/>
                </a:xfrm>
                <a:prstGeom prst="bentConnector3">
                  <a:avLst>
                    <a:gd name="adj1" fmla="val -575"/>
                  </a:avLst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679264" y="1656529"/>
                  <a:ext cx="932507" cy="362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α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38E5 ans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7" name="Groupe 26"/>
              <p:cNvGrpSpPr/>
              <p:nvPr/>
            </p:nvGrpSpPr>
            <p:grpSpPr>
              <a:xfrm>
                <a:off x="434566" y="0"/>
                <a:ext cx="3422210" cy="2137144"/>
                <a:chOff x="0" y="0"/>
                <a:chExt cx="3422210" cy="2137144"/>
              </a:xfrm>
            </p:grpSpPr>
            <p:cxnSp>
              <p:nvCxnSpPr>
                <p:cNvPr id="28" name="Connecteur droit avec flèche 27"/>
                <p:cNvCxnSpPr/>
                <p:nvPr/>
              </p:nvCxnSpPr>
              <p:spPr>
                <a:xfrm flipH="1">
                  <a:off x="0" y="0"/>
                  <a:ext cx="2593975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/>
                <p:cNvCxnSpPr/>
                <p:nvPr/>
              </p:nvCxnSpPr>
              <p:spPr>
                <a:xfrm>
                  <a:off x="2589291" y="0"/>
                  <a:ext cx="0" cy="21371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/>
                <p:cNvCxnSpPr/>
                <p:nvPr/>
              </p:nvCxnSpPr>
              <p:spPr>
                <a:xfrm>
                  <a:off x="2064190" y="2136617"/>
                  <a:ext cx="53162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2489703" y="805758"/>
                  <a:ext cx="932507" cy="362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α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24E3 ans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</p:grpSp>
      </p:grpSp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idx="1"/>
          </p:nvPr>
        </p:nvSpPr>
        <p:spPr>
          <a:xfrm>
            <a:off x="225252" y="1497131"/>
            <a:ext cx="8046360" cy="163232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L’évolution des noyaux du vecteur Pu dans un modèle d’épuisement naturel ne prend pas en compte </a:t>
            </a:r>
          </a:p>
          <a:p>
            <a:pPr marL="109728" indent="0">
              <a:buNone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es sections efficaces et le flux neutronique ce qui simplifie l’équation de Bateman:</a:t>
            </a:r>
            <a:endParaRPr lang="fr-FR" sz="1200" dirty="0"/>
          </a:p>
          <a:p>
            <a:pPr marL="109728" indent="0">
              <a:buNone/>
            </a:pP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Voici l’équation de Bateman simplifiée pour chaque isotope:</a:t>
            </a:r>
          </a:p>
          <a:p>
            <a:pPr algn="l"/>
            <a:endParaRPr lang="fr-FR" sz="1200" dirty="0" smtClean="0"/>
          </a:p>
          <a:p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200" dirty="0"/>
          </a:p>
          <a:p>
            <a:endParaRPr lang="fr-F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95026" y="498984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L’équation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de Bateman sans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03300" y="2348880"/>
                <a:ext cx="6336704" cy="639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1" i="1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fr-FR" sz="1400" b="1" i="1"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fr-FR" sz="1400" b="1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4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4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i="1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2348880"/>
                <a:ext cx="6336704" cy="639534"/>
              </a:xfrm>
              <a:prstGeom prst="rect">
                <a:avLst/>
              </a:prstGeom>
              <a:blipFill rotWithShape="1">
                <a:blip r:embed="rId3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576237"/>
                  </p:ext>
                </p:extLst>
              </p:nvPr>
            </p:nvGraphicFramePr>
            <p:xfrm>
              <a:off x="683568" y="3356992"/>
              <a:ext cx="7056784" cy="22331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28392"/>
                    <a:gridCol w="3528392"/>
                  </a:tblGrid>
                  <a:tr h="5278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5998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5777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240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240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4320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235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235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576237"/>
                  </p:ext>
                </p:extLst>
              </p:nvPr>
            </p:nvGraphicFramePr>
            <p:xfrm>
              <a:off x="683568" y="3356992"/>
              <a:ext cx="7056784" cy="22331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28392"/>
                    <a:gridCol w="3528392"/>
                  </a:tblGrid>
                  <a:tr h="52781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149" r="-100000" b="-321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1149" b="-321839"/>
                          </a:stretch>
                        </a:blipFill>
                      </a:tcPr>
                    </a:tc>
                  </a:tr>
                  <a:tr h="5998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9796" r="-100000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9796" b="-185714"/>
                          </a:stretch>
                        </a:blipFill>
                      </a:tcPr>
                    </a:tc>
                  </a:tr>
                  <a:tr h="5777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97872" r="-100000" b="-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197872" b="-93617"/>
                          </a:stretch>
                        </a:blipFill>
                      </a:tcPr>
                    </a:tc>
                  </a:tr>
                  <a:tr h="52781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21839" r="-10000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321839" b="-114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240" cy="785120"/>
              </a:xfrm>
            </p:spPr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40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fr-FR" sz="1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40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𝜑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240" cy="785120"/>
              </a:xfrm>
              <a:blipFill rotWithShape="1">
                <a:blip r:embed="rId3"/>
                <a:stretch>
                  <a:fillRect t="-90698" b="-1085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6060044"/>
                  </p:ext>
                </p:extLst>
              </p:nvPr>
            </p:nvGraphicFramePr>
            <p:xfrm>
              <a:off x="367656" y="1916832"/>
              <a:ext cx="4976556" cy="403244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976556"/>
                  </a:tblGrid>
                  <a:tr h="725036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+0.71 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0234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0234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240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9115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23769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+0.136 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1279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0384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397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235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9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6060044"/>
                  </p:ext>
                </p:extLst>
              </p:nvPr>
            </p:nvGraphicFramePr>
            <p:xfrm>
              <a:off x="367656" y="1916832"/>
              <a:ext cx="4976556" cy="403244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976556"/>
                  </a:tblGrid>
                  <a:tr h="72503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b="-456303"/>
                          </a:stretch>
                        </a:blipFill>
                      </a:tcPr>
                    </a:tc>
                  </a:tr>
                  <a:tr h="4302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167606" b="-664789"/>
                          </a:stretch>
                        </a:blipFill>
                      </a:tcPr>
                    </a:tc>
                  </a:tr>
                  <a:tr h="4302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271429" b="-574286"/>
                          </a:stretch>
                        </a:blipFill>
                      </a:tcPr>
                    </a:tc>
                  </a:tr>
                  <a:tr h="42911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366197" b="-466197"/>
                          </a:stretch>
                        </a:blipFill>
                      </a:tcPr>
                    </a:tc>
                  </a:tr>
                  <a:tr h="72376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278151" b="-178151"/>
                          </a:stretch>
                        </a:blipFill>
                      </a:tcPr>
                    </a:tc>
                  </a:tr>
                  <a:tr h="43127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642857" b="-202857"/>
                          </a:stretch>
                        </a:blipFill>
                      </a:tcPr>
                    </a:tc>
                  </a:tr>
                  <a:tr h="43038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732394" b="-100000"/>
                          </a:stretch>
                        </a:blipFill>
                      </a:tcPr>
                    </a:tc>
                  </a:tr>
                  <a:tr h="43239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8323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0" name="Groupe 9"/>
          <p:cNvGrpSpPr/>
          <p:nvPr/>
        </p:nvGrpSpPr>
        <p:grpSpPr>
          <a:xfrm>
            <a:off x="5455728" y="2521656"/>
            <a:ext cx="3600933" cy="3203358"/>
            <a:chOff x="3589867" y="1340768"/>
            <a:chExt cx="5759450" cy="4293235"/>
          </a:xfrm>
        </p:grpSpPr>
        <p:pic>
          <p:nvPicPr>
            <p:cNvPr id="11" name="Picture 2"/>
            <p:cNvPicPr/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9867" y="1340768"/>
              <a:ext cx="5759450" cy="4293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</p:pic>
        <p:grpSp>
          <p:nvGrpSpPr>
            <p:cNvPr id="12" name="Groupe 11"/>
            <p:cNvGrpSpPr/>
            <p:nvPr/>
          </p:nvGrpSpPr>
          <p:grpSpPr>
            <a:xfrm>
              <a:off x="4474701" y="1628800"/>
              <a:ext cx="3856355" cy="3820159"/>
              <a:chOff x="0" y="0"/>
              <a:chExt cx="3856776" cy="3820307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0" y="1801639"/>
                <a:ext cx="1892300" cy="2018668"/>
                <a:chOff x="0" y="0"/>
                <a:chExt cx="1892300" cy="2018668"/>
              </a:xfrm>
            </p:grpSpPr>
            <p:cxnSp>
              <p:nvCxnSpPr>
                <p:cNvPr id="19" name="Connecteur en angle 18"/>
                <p:cNvCxnSpPr/>
                <p:nvPr/>
              </p:nvCxnSpPr>
              <p:spPr>
                <a:xfrm rot="16200000" flipV="1">
                  <a:off x="-31433" y="31433"/>
                  <a:ext cx="1955165" cy="1892300"/>
                </a:xfrm>
                <a:prstGeom prst="bentConnector3">
                  <a:avLst>
                    <a:gd name="adj1" fmla="val -575"/>
                  </a:avLst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679264" y="1656529"/>
                  <a:ext cx="932507" cy="362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α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38E5 ans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4" name="Groupe 13"/>
              <p:cNvGrpSpPr/>
              <p:nvPr/>
            </p:nvGrpSpPr>
            <p:grpSpPr>
              <a:xfrm>
                <a:off x="434566" y="0"/>
                <a:ext cx="3422210" cy="2137144"/>
                <a:chOff x="0" y="0"/>
                <a:chExt cx="3422210" cy="2137144"/>
              </a:xfrm>
            </p:grpSpPr>
            <p:cxnSp>
              <p:nvCxnSpPr>
                <p:cNvPr id="15" name="Connecteur droit avec flèche 14"/>
                <p:cNvCxnSpPr/>
                <p:nvPr/>
              </p:nvCxnSpPr>
              <p:spPr>
                <a:xfrm flipH="1">
                  <a:off x="0" y="0"/>
                  <a:ext cx="2593975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>
                  <a:off x="2589291" y="0"/>
                  <a:ext cx="0" cy="21371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2064190" y="2136617"/>
                  <a:ext cx="53162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2489703" y="805758"/>
                  <a:ext cx="932507" cy="362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α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24E3 ans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</p:grpSp>
      </p:grpSp>
      <p:sp>
        <p:nvSpPr>
          <p:cNvPr id="22" name="Titre 1"/>
          <p:cNvSpPr txBox="1">
            <a:spLocks/>
          </p:cNvSpPr>
          <p:nvPr/>
        </p:nvSpPr>
        <p:spPr>
          <a:xfrm>
            <a:off x="457200" y="38235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Equation de Bateman avec flux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3" y="152400"/>
            <a:ext cx="2070740" cy="763200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idx="1"/>
              </p:nvPr>
            </p:nvSpPr>
            <p:spPr>
              <a:xfrm>
                <a:off x="418032" y="1628800"/>
                <a:ext cx="8229240" cy="244827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Pour résoudre l’équation de Bateman dans le modèle d’épuisement, on utilise une méthode</a:t>
                </a:r>
              </a:p>
              <a:p>
                <a:pPr marL="109728" indent="0">
                  <a:buNone/>
                </a:pP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numérique qui utilise le principe d’itération appelée Runge Kutta (ordre 1): </a:t>
                </a:r>
              </a:p>
              <a:p>
                <a:pPr marL="109728" indent="0">
                  <a:buNone/>
                </a:pPr>
                <a:endParaRPr lang="fr-FR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1200" dirty="0" smtClean="0"/>
              </a:p>
              <a:p>
                <a:pPr marL="0" indent="0">
                  <a:buNone/>
                </a:pP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h est le pas d’itération.</a:t>
                </a:r>
              </a:p>
              <a:p>
                <a:pPr marL="0" indent="0">
                  <a:buNone/>
                </a:pPr>
                <a:r>
                  <a:rPr lang="fr-FR" sz="1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𝑖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est le vecteur des concentrations de noyaux lourds à l’instant 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la fonction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2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𝑑𝑦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fr-FR" sz="12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32" y="1628800"/>
                <a:ext cx="8229240" cy="244827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9263" y="498984"/>
            <a:ext cx="8229240" cy="1145160"/>
          </a:xfrm>
        </p:spPr>
        <p:txBody>
          <a:bodyPr>
            <a:normAutofit/>
          </a:bodyPr>
          <a:lstStyle/>
          <a:p>
            <a:pPr algn="ctr"/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Méthode de résolution: </a:t>
            </a:r>
            <a:r>
              <a:rPr lang="fr-FR" sz="2000" dirty="0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Runge </a:t>
            </a:r>
            <a:r>
              <a:rPr lang="fr-FR" sz="2000" dirty="0" err="1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Kutta</a:t>
            </a:r>
            <a:r>
              <a:rPr lang="fr-FR" sz="2000" dirty="0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 1</a:t>
            </a:r>
            <a:endParaRPr lang="fr-FR" sz="2000" dirty="0">
              <a:solidFill>
                <a:srgbClr val="5C7F92"/>
              </a:solidFill>
              <a:latin typeface="Calibri" panose="020F0502020204030204" pitchFamily="34" charset="0"/>
              <a:ea typeface="Lucida Bright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23270" y="3501008"/>
                <a:ext cx="3923928" cy="3108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238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239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𝐴𝑚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238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235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70" y="3501008"/>
                <a:ext cx="3923928" cy="31080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1720" y="4177571"/>
                <a:ext cx="2520280" cy="1754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fr-FR" sz="1400" b="0" i="1" baseline="-2500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238</m:t>
                                      </m:r>
                                    </m:num>
                                    <m:den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𝑃𝑢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239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240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242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𝐴𝑚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238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235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177571"/>
                <a:ext cx="2520280" cy="17549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443930" y="367794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Méthode de résolution: Méthode exacte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347864" y="5956947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Matrice d’évolution simplifiée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au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6205733"/>
                  </p:ext>
                </p:extLst>
              </p:nvPr>
            </p:nvGraphicFramePr>
            <p:xfrm>
              <a:off x="1222301" y="2636912"/>
              <a:ext cx="6558054" cy="32845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7674"/>
                    <a:gridCol w="776705"/>
                    <a:gridCol w="777401"/>
                    <a:gridCol w="777401"/>
                    <a:gridCol w="777401"/>
                    <a:gridCol w="777401"/>
                    <a:gridCol w="968097"/>
                    <a:gridCol w="727987"/>
                    <a:gridCol w="727987"/>
                  </a:tblGrid>
                  <a:tr h="1886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M</a:t>
                          </a:r>
                          <a:endParaRPr lang="fr-FR" sz="1200" dirty="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1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2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3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4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5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6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7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8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1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0.71 </m:t>
                                </m:r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235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2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3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4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240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5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0.136 </m:t>
                                </m:r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6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7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8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  <a:latin typeface="Cambria Math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au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6205733"/>
                  </p:ext>
                </p:extLst>
              </p:nvPr>
            </p:nvGraphicFramePr>
            <p:xfrm>
              <a:off x="1222301" y="2636912"/>
              <a:ext cx="6558054" cy="32845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7674"/>
                    <a:gridCol w="776705"/>
                    <a:gridCol w="777401"/>
                    <a:gridCol w="777401"/>
                    <a:gridCol w="777401"/>
                    <a:gridCol w="777401"/>
                    <a:gridCol w="968097"/>
                    <a:gridCol w="727987"/>
                    <a:gridCol w="727987"/>
                  </a:tblGrid>
                  <a:tr h="1886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M</a:t>
                          </a:r>
                          <a:endParaRPr lang="fr-FR" sz="1200" dirty="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1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2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3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4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5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6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7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8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1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33071" t="-119048" r="-714961" b="-8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429747" t="-119048" r="-151899" b="-8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697500" t="-119048" r="-100000" b="-8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2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33071" t="-215625" r="-714961" b="-75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133071" t="-215625" r="-614961" b="-75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804202" t="-215625" r="-840" b="-757813"/>
                          </a:stretch>
                        </a:blipFill>
                      </a:tcPr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3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133071" t="-320635" r="-614961" b="-6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231250" t="-320635" r="-510156" b="-6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4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231250" t="-420635" r="-510156" b="-5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333858" t="-420635" r="-414173" b="-5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5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333858" t="-512500" r="-414173" b="-46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430469" t="-512500" r="-310938" b="-46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429747" t="-512500" r="-151899" b="-46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6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333858" t="-622222" r="-414173" b="-3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429747" t="-622222" r="-151899" b="-3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7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133071" t="-710938" r="-61496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697500" t="-710938" r="-1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8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430469" t="-823810" r="-310938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5"/>
                          <a:stretch>
                            <a:fillRect l="-804202" t="-823810" r="-840" b="-16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Multiplier 14"/>
          <p:cNvSpPr/>
          <p:nvPr/>
        </p:nvSpPr>
        <p:spPr>
          <a:xfrm>
            <a:off x="2411760" y="5170883"/>
            <a:ext cx="457200" cy="360040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6" name="Multiplier 15"/>
          <p:cNvSpPr/>
          <p:nvPr/>
        </p:nvSpPr>
        <p:spPr>
          <a:xfrm>
            <a:off x="4716016" y="5524820"/>
            <a:ext cx="457200" cy="360040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7" name="Multiplier 16"/>
          <p:cNvSpPr/>
          <p:nvPr/>
        </p:nvSpPr>
        <p:spPr>
          <a:xfrm>
            <a:off x="5580112" y="2833514"/>
            <a:ext cx="457200" cy="360040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3857043" y="1876182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 compléter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9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02_PRESENTATION_FR_Exempl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marL="271463" marR="0" indent="-271463" algn="r" defTabSz="457200" rtl="0" eaLnBrk="1" fontAlgn="auto" latinLnBrk="0" hangingPunct="1">
          <a:lnSpc>
            <a:spcPct val="12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737C82"/>
            </a:solidFill>
            <a:effectLst/>
            <a:uLnTx/>
            <a:uFillTx/>
            <a:latin typeface="Lucida Sans Unicode" pitchFamily="34" charset="0"/>
            <a:cs typeface="Lucida Sans Unicode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onception personnalisé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904B739C4B84487A5BFD67500D9B4" ma:contentTypeVersion="0" ma:contentTypeDescription="Crée un document." ma:contentTypeScope="" ma:versionID="9cbcc56a94fc8475c90e35eb72bb8a1f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C52AAA-2E95-4895-9099-785DC2BFC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DF899FF-3809-4048-A71C-B0B3BE042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7C5851-FB90-405D-A6D1-A044D983A88B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02_PRESENTATION_FR_Exemple</Template>
  <TotalTime>39502</TotalTime>
  <Words>3745</Words>
  <Application>Microsoft Office PowerPoint</Application>
  <PresentationFormat>Affichage à l'écran (4:3)</PresentationFormat>
  <Paragraphs>470</Paragraphs>
  <Slides>24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02_PRESENTATION_FR_Exemple</vt:lpstr>
      <vt:lpstr>1_Conception personnalisée</vt:lpstr>
      <vt:lpstr>Rotonde</vt:lpstr>
      <vt:lpstr>Contribution à l’étude d’un préconcept de SMR
Etude d’un modèle d’épuisement </vt:lpstr>
      <vt:lpstr>ALTRAN EILiS</vt:lpstr>
      <vt:lpstr>Présentation de l’activité</vt:lpstr>
      <vt:lpstr>L’équation de Bateman</vt:lpstr>
      <vt:lpstr>Présentation PowerPoint</vt:lpstr>
      <vt:lpstr>L’équation de Bateman sans flux</vt:lpstr>
      <vt:lpstr>Présentation PowerPoint</vt:lpstr>
      <vt:lpstr>Méthode de résolution: Runge Kutta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Han Xu</dc:creator>
  <cp:lastModifiedBy>imed Limaiem</cp:lastModifiedBy>
  <cp:revision>316</cp:revision>
  <cp:lastPrinted>2012-02-29T15:32:40Z</cp:lastPrinted>
  <dcterms:created xsi:type="dcterms:W3CDTF">2013-02-01T09:55:50Z</dcterms:created>
  <dcterms:modified xsi:type="dcterms:W3CDTF">2014-09-04T16:48:03Z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0x010100EB0FB8E512779A4E8C1D9331848C2C7F</vt:lpwstr>
  </property>
</Properties>
</file>