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39"/>
  </p:notesMasterIdLst>
  <p:handoutMasterIdLst>
    <p:handoutMasterId r:id="rId40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305" r:id="rId18"/>
    <p:sldId id="306" r:id="rId19"/>
    <p:sldId id="289" r:id="rId20"/>
    <p:sldId id="290" r:id="rId21"/>
    <p:sldId id="307" r:id="rId22"/>
    <p:sldId id="287" r:id="rId23"/>
    <p:sldId id="291" r:id="rId24"/>
    <p:sldId id="292" r:id="rId25"/>
    <p:sldId id="293" r:id="rId26"/>
    <p:sldId id="294" r:id="rId27"/>
    <p:sldId id="308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C82"/>
    <a:srgbClr val="31B363"/>
    <a:srgbClr val="3095B4"/>
    <a:srgbClr val="ADDBE9"/>
    <a:srgbClr val="000000"/>
    <a:srgbClr val="595959"/>
    <a:srgbClr val="5C7F92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 autoAdjust="0"/>
    <p:restoredTop sz="99424" autoAdjust="0"/>
  </p:normalViewPr>
  <p:slideViewPr>
    <p:cSldViewPr snapToObjects="1">
      <p:cViewPr>
        <p:scale>
          <a:sx n="100" d="100"/>
          <a:sy n="100" d="100"/>
        </p:scale>
        <p:origin x="-85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d'U235 en fonction du temps</a:t>
            </a:r>
            <a:b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</a:b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6377777308565842E-2"/>
                  <c:y val="3.6957897850250026E-3"/>
                </c:manualLayout>
              </c:layout>
              <c:numFmt formatCode="General" sourceLinked="0"/>
            </c:trendlineLbl>
          </c:trendline>
          <c:yVal>
            <c:numRef>
              <c:f>Eq_de_Bateman_avec_RK1!$T$2:$T$32</c:f>
              <c:numCache>
                <c:formatCode>0.000000000E+00</c:formatCode>
                <c:ptCount val="31"/>
                <c:pt idx="0">
                  <c:v>196.34999999999997</c:v>
                </c:pt>
                <c:pt idx="1">
                  <c:v>196.43054690148298</c:v>
                </c:pt>
                <c:pt idx="2">
                  <c:v>196.51109148720889</c:v>
                </c:pt>
                <c:pt idx="3">
                  <c:v>196.59163375724427</c:v>
                </c:pt>
                <c:pt idx="4">
                  <c:v>196.67217371165569</c:v>
                </c:pt>
                <c:pt idx="5">
                  <c:v>196.75271135050974</c:v>
                </c:pt>
                <c:pt idx="6">
                  <c:v>196.83324667387299</c:v>
                </c:pt>
                <c:pt idx="7">
                  <c:v>196.913779681812</c:v>
                </c:pt>
                <c:pt idx="8">
                  <c:v>196.99431037439334</c:v>
                </c:pt>
                <c:pt idx="9">
                  <c:v>197.07483875168359</c:v>
                </c:pt>
                <c:pt idx="10">
                  <c:v>197.15536481374929</c:v>
                </c:pt>
                <c:pt idx="11">
                  <c:v>197.23588856065697</c:v>
                </c:pt>
                <c:pt idx="12">
                  <c:v>197.31640999247327</c:v>
                </c:pt>
                <c:pt idx="13">
                  <c:v>197.39692910926468</c:v>
                </c:pt>
                <c:pt idx="14">
                  <c:v>197.47744591109779</c:v>
                </c:pt>
                <c:pt idx="15">
                  <c:v>197.55796039803914</c:v>
                </c:pt>
                <c:pt idx="16">
                  <c:v>197.6384725701553</c:v>
                </c:pt>
                <c:pt idx="17">
                  <c:v>197.7189824275128</c:v>
                </c:pt>
                <c:pt idx="18">
                  <c:v>197.7994899701782</c:v>
                </c:pt>
                <c:pt idx="19">
                  <c:v>197.87999519821804</c:v>
                </c:pt>
                <c:pt idx="20">
                  <c:v>197.96049811169885</c:v>
                </c:pt>
                <c:pt idx="21">
                  <c:v>198.04099871068721</c:v>
                </c:pt>
                <c:pt idx="22">
                  <c:v>198.1214969952496</c:v>
                </c:pt>
                <c:pt idx="23">
                  <c:v>198.20199296545263</c:v>
                </c:pt>
                <c:pt idx="24">
                  <c:v>198.28248662136278</c:v>
                </c:pt>
                <c:pt idx="25">
                  <c:v>198.3629779630466</c:v>
                </c:pt>
                <c:pt idx="26">
                  <c:v>198.44346699057064</c:v>
                </c:pt>
                <c:pt idx="27">
                  <c:v>198.52395370400143</c:v>
                </c:pt>
                <c:pt idx="28">
                  <c:v>198.60443810340547</c:v>
                </c:pt>
                <c:pt idx="29">
                  <c:v>198.6849201888493</c:v>
                </c:pt>
                <c:pt idx="30">
                  <c:v>198.76539996039946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57248"/>
        <c:axId val="168355328"/>
      </c:scatterChart>
      <c:valAx>
        <c:axId val="16835532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d'U235 (kg)</a:t>
                </a:r>
                <a:b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</a:br>
                <a:endPara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0.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7248"/>
        <c:crosses val="autoZero"/>
        <c:crossBetween val="midCat"/>
      </c:valAx>
      <c:valAx>
        <c:axId val="16835724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>
            <c:manualLayout>
              <c:xMode val="edge"/>
              <c:yMode val="edge"/>
              <c:x val="0.45960778345723519"/>
              <c:y val="0.9172853190870511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532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d'U235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8.0675790545236571E-4"/>
                  <c:y val="-0.1103473180356995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flux.xlsm]Eq_de_Bateman_avec_RK1'!$W$2:$W$182</c:f>
              <c:numCache>
                <c:formatCode>0.00</c:formatCode>
                <c:ptCount val="181"/>
                <c:pt idx="0">
                  <c:v>138.97314965789133</c:v>
                </c:pt>
                <c:pt idx="1">
                  <c:v>136.25503709258092</c:v>
                </c:pt>
                <c:pt idx="2">
                  <c:v>133.59023618509309</c:v>
                </c:pt>
                <c:pt idx="3">
                  <c:v>130.97770092408416</c:v>
                </c:pt>
                <c:pt idx="4">
                  <c:v>128.41640582252401</c:v>
                </c:pt>
                <c:pt idx="5">
                  <c:v>125.90534551497896</c:v>
                </c:pt>
                <c:pt idx="6">
                  <c:v>123.44353436279641</c:v>
                </c:pt>
                <c:pt idx="7">
                  <c:v>121.03000606703648</c:v>
                </c:pt>
                <c:pt idx="8">
                  <c:v>118.66381328899823</c:v>
                </c:pt>
                <c:pt idx="9">
                  <c:v>116.34402727819177</c:v>
                </c:pt>
                <c:pt idx="10">
                  <c:v>114.06973750761007</c:v>
                </c:pt>
                <c:pt idx="11">
                  <c:v>111.84005131615716</c:v>
                </c:pt>
                <c:pt idx="12">
                  <c:v>109.65409355809237</c:v>
                </c:pt>
                <c:pt idx="13">
                  <c:v>107.51100625935302</c:v>
                </c:pt>
                <c:pt idx="14">
                  <c:v>105.40994828062044</c:v>
                </c:pt>
                <c:pt idx="15">
                  <c:v>103.35009498699714</c:v>
                </c:pt>
                <c:pt idx="16">
                  <c:v>101.33063792416529</c:v>
                </c:pt>
                <c:pt idx="17">
                  <c:v>99.350784500899522</c:v>
                </c:pt>
                <c:pt idx="18">
                  <c:v>97.409757677809168</c:v>
                </c:pt>
                <c:pt idx="19">
                  <c:v>95.506795662187841</c:v>
                </c:pt>
                <c:pt idx="20">
                  <c:v>93.641151608850436</c:v>
                </c:pt>
                <c:pt idx="21">
                  <c:v>91.812093326840198</c:v>
                </c:pt>
                <c:pt idx="22">
                  <c:v>90.018902991890542</c:v>
                </c:pt>
                <c:pt idx="23">
                  <c:v>88.260876864528768</c:v>
                </c:pt>
                <c:pt idx="24">
                  <c:v>86.537325013710998</c:v>
                </c:pt>
                <c:pt idx="25">
                  <c:v>84.847571045879732</c:v>
                </c:pt>
                <c:pt idx="26">
                  <c:v>83.190951839337728</c:v>
                </c:pt>
                <c:pt idx="27">
                  <c:v>81.566817283833785</c:v>
                </c:pt>
                <c:pt idx="28">
                  <c:v>79.974530025258261</c:v>
                </c:pt>
                <c:pt idx="29">
                  <c:v>78.413465215347941</c:v>
                </c:pt>
                <c:pt idx="30">
                  <c:v>76.883010266302165</c:v>
                </c:pt>
                <c:pt idx="31">
                  <c:v>75.382564610213592</c:v>
                </c:pt>
                <c:pt idx="32">
                  <c:v>73.911539463219398</c:v>
                </c:pt>
                <c:pt idx="33">
                  <c:v>72.469357594280055</c:v>
                </c:pt>
                <c:pt idx="34">
                  <c:v>71.055453098495093</c:v>
                </c:pt>
                <c:pt idx="35">
                  <c:v>69.669271174866637</c:v>
                </c:pt>
                <c:pt idx="36">
                  <c:v>68.310267908423583</c:v>
                </c:pt>
                <c:pt idx="37">
                  <c:v>66.977910056620814</c:v>
                </c:pt>
                <c:pt idx="38">
                  <c:v>65.671674839929537</c:v>
                </c:pt>
                <c:pt idx="39">
                  <c:v>64.391049736536559</c:v>
                </c:pt>
                <c:pt idx="40">
                  <c:v>63.135532281071868</c:v>
                </c:pt>
                <c:pt idx="41">
                  <c:v>61.904629867285408</c:v>
                </c:pt>
                <c:pt idx="42">
                  <c:v>60.697859554595702</c:v>
                </c:pt>
                <c:pt idx="43">
                  <c:v>59.514747878434193</c:v>
                </c:pt>
                <c:pt idx="44">
                  <c:v>58.354830664310953</c:v>
                </c:pt>
                <c:pt idx="45">
                  <c:v>57.217652845528661</c:v>
                </c:pt>
                <c:pt idx="46">
                  <c:v>56.102768284473335</c:v>
                </c:pt>
                <c:pt idx="47">
                  <c:v>55.009739597411532</c:v>
                </c:pt>
                <c:pt idx="48">
                  <c:v>53.938137982725351</c:v>
                </c:pt>
                <c:pt idx="49">
                  <c:v>52.887543052517678</c:v>
                </c:pt>
                <c:pt idx="50">
                  <c:v>51.857542667521599</c:v>
                </c:pt>
                <c:pt idx="51">
                  <c:v>50.847732775249106</c:v>
                </c:pt>
                <c:pt idx="52">
                  <c:v>49.857717251315599</c:v>
                </c:pt>
                <c:pt idx="53">
                  <c:v>48.887107743877792</c:v>
                </c:pt>
                <c:pt idx="54">
                  <c:v>47.935523521124018</c:v>
                </c:pt>
                <c:pt idx="55">
                  <c:v>47.002591321756974</c:v>
                </c:pt>
                <c:pt idx="56">
                  <c:v>46.087945208410233</c:v>
                </c:pt>
                <c:pt idx="57">
                  <c:v>45.191226423940904</c:v>
                </c:pt>
                <c:pt idx="58">
                  <c:v>44.312083250542102</c:v>
                </c:pt>
                <c:pt idx="59">
                  <c:v>43.450170871619775</c:v>
                </c:pt>
                <c:pt idx="60">
                  <c:v>42.605151236379783</c:v>
                </c:pt>
                <c:pt idx="61">
                  <c:v>41.776692927071913</c:v>
                </c:pt>
                <c:pt idx="62">
                  <c:v>40.964471028838823</c:v>
                </c:pt>
                <c:pt idx="63">
                  <c:v>40.168167002118707</c:v>
                </c:pt>
                <c:pt idx="64">
                  <c:v>39.387468557551614</c:v>
                </c:pt>
                <c:pt idx="65">
                  <c:v>38.62206953334033</c:v>
                </c:pt>
                <c:pt idx="66">
                  <c:v>37.871669775017573</c:v>
                </c:pt>
                <c:pt idx="67">
                  <c:v>37.135975017572378</c:v>
                </c:pt>
                <c:pt idx="68">
                  <c:v>36.414696769889318</c:v>
                </c:pt>
                <c:pt idx="69">
                  <c:v>35.707552201455222</c:v>
                </c:pt>
                <c:pt idx="70">
                  <c:v>35.01426403128886</c:v>
                </c:pt>
                <c:pt idx="71">
                  <c:v>34.33456041905</c:v>
                </c:pt>
                <c:pt idx="72">
                  <c:v>33.668174858285091</c:v>
                </c:pt>
                <c:pt idx="73">
                  <c:v>33.014846071767614</c:v>
                </c:pt>
                <c:pt idx="74">
                  <c:v>32.374317908892017</c:v>
                </c:pt>
                <c:pt idx="75">
                  <c:v>31.746339245080932</c:v>
                </c:pt>
                <c:pt idx="76">
                  <c:v>31.130663883166193</c:v>
                </c:pt>
                <c:pt idx="77">
                  <c:v>30.527050456704906</c:v>
                </c:pt>
                <c:pt idx="78">
                  <c:v>29.935262335192601</c:v>
                </c:pt>
                <c:pt idx="79">
                  <c:v>29.355067531136253</c:v>
                </c:pt>
                <c:pt idx="80">
                  <c:v>28.786238608950676</c:v>
                </c:pt>
                <c:pt idx="81">
                  <c:v>28.228552595642508</c:v>
                </c:pt>
                <c:pt idx="82">
                  <c:v>27.681790893246724</c:v>
                </c:pt>
                <c:pt idx="83">
                  <c:v>27.145739192981271</c:v>
                </c:pt>
                <c:pt idx="84">
                  <c:v>26.62018739108613</c:v>
                </c:pt>
                <c:pt idx="85">
                  <c:v>26.104929506313741</c:v>
                </c:pt>
                <c:pt idx="86">
                  <c:v>25.599763599038411</c:v>
                </c:pt>
                <c:pt idx="87">
                  <c:v>25.104491691952902</c:v>
                </c:pt>
                <c:pt idx="88">
                  <c:v>24.618919692321096</c:v>
                </c:pt>
                <c:pt idx="89">
                  <c:v>24.142857315756174</c:v>
                </c:pt>
                <c:pt idx="90">
                  <c:v>23.676118011494395</c:v>
                </c:pt>
                <c:pt idx="91">
                  <c:v>23.218518889135119</c:v>
                </c:pt>
                <c:pt idx="92">
                  <c:v>22.769880646818301</c:v>
                </c:pt>
                <c:pt idx="93">
                  <c:v>22.330027500811269</c:v>
                </c:pt>
                <c:pt idx="94">
                  <c:v>21.89878711647712</c:v>
                </c:pt>
                <c:pt idx="95">
                  <c:v>21.475990540597621</c:v>
                </c:pt>
                <c:pt idx="96">
                  <c:v>21.06147213502404</c:v>
                </c:pt>
                <c:pt idx="97">
                  <c:v>20.655069511629865</c:v>
                </c:pt>
                <c:pt idx="98">
                  <c:v>20.256623468539857</c:v>
                </c:pt>
                <c:pt idx="99">
                  <c:v>19.865977927610373</c:v>
                </c:pt>
                <c:pt idx="100">
                  <c:v>19.482979873136451</c:v>
                </c:pt>
                <c:pt idx="101">
                  <c:v>19.107479291761535</c:v>
                </c:pt>
                <c:pt idx="102">
                  <c:v>18.739329113566303</c:v>
                </c:pt>
                <c:pt idx="103">
                  <c:v>18.378385154313388</c:v>
                </c:pt>
                <c:pt idx="104">
                  <c:v>18.024506058825384</c:v>
                </c:pt>
                <c:pt idx="105">
                  <c:v>17.677553245473849</c:v>
                </c:pt>
                <c:pt idx="106">
                  <c:v>17.33739085175754</c:v>
                </c:pt>
                <c:pt idx="107">
                  <c:v>17.003885680948475</c:v>
                </c:pt>
                <c:pt idx="108">
                  <c:v>16.676907149784896</c:v>
                </c:pt>
                <c:pt idx="109">
                  <c:v>16.356327237190591</c:v>
                </c:pt>
                <c:pt idx="110">
                  <c:v>16.042020434000406</c:v>
                </c:pt>
                <c:pt idx="111">
                  <c:v>15.73386369367225</c:v>
                </c:pt>
                <c:pt idx="112">
                  <c:v>15.431736383966188</c:v>
                </c:pt>
                <c:pt idx="113">
                  <c:v>15.135520239571688</c:v>
                </c:pt>
                <c:pt idx="114">
                  <c:v>14.845099315664397</c:v>
                </c:pt>
                <c:pt idx="115">
                  <c:v>14.560359942374202</c:v>
                </c:pt>
                <c:pt idx="116">
                  <c:v>14.281190680146711</c:v>
                </c:pt>
                <c:pt idx="117">
                  <c:v>14.007482275980616</c:v>
                </c:pt>
                <c:pt idx="118">
                  <c:v>13.73912762052375</c:v>
                </c:pt>
                <c:pt idx="119">
                  <c:v>13.476021706010989</c:v>
                </c:pt>
                <c:pt idx="120">
                  <c:v>13.218061585027492</c:v>
                </c:pt>
                <c:pt idx="121">
                  <c:v>12.965146330081062</c:v>
                </c:pt>
                <c:pt idx="122">
                  <c:v>12.717176993967779</c:v>
                </c:pt>
                <c:pt idx="123">
                  <c:v>12.474056570915319</c:v>
                </c:pt>
                <c:pt idx="124">
                  <c:v>12.235689958488708</c:v>
                </c:pt>
                <c:pt idx="125">
                  <c:v>12.001983920243545</c:v>
                </c:pt>
                <c:pt idx="126">
                  <c:v>11.772847049112043</c:v>
                </c:pt>
                <c:pt idx="127">
                  <c:v>11.54818973150749</c:v>
                </c:pt>
                <c:pt idx="128">
                  <c:v>11.327924112133045</c:v>
                </c:pt>
                <c:pt idx="129">
                  <c:v>11.111964059481041</c:v>
                </c:pt>
                <c:pt idx="130">
                  <c:v>10.900225132009256</c:v>
                </c:pt>
                <c:pt idx="131">
                  <c:v>10.692624544980863</c:v>
                </c:pt>
                <c:pt idx="132">
                  <c:v>10.489081137955031</c:v>
                </c:pt>
                <c:pt idx="133">
                  <c:v>10.289515342915424</c:v>
                </c:pt>
                <c:pt idx="134">
                  <c:v>10.09384915302407</c:v>
                </c:pt>
                <c:pt idx="135">
                  <c:v>9.9020060919883353</c:v>
                </c:pt>
                <c:pt idx="136">
                  <c:v>9.713911184028964</c:v>
                </c:pt>
                <c:pt idx="137">
                  <c:v>9.5294909244374111</c:v>
                </c:pt>
                <c:pt idx="138">
                  <c:v>9.3486732507108741</c:v>
                </c:pt>
                <c:pt idx="139">
                  <c:v>9.1713875142537216</c:v>
                </c:pt>
                <c:pt idx="140">
                  <c:v>8.997564452634176</c:v>
                </c:pt>
                <c:pt idx="141">
                  <c:v>8.827136162385381</c:v>
                </c:pt>
                <c:pt idx="142">
                  <c:v>8.6600360723401462</c:v>
                </c:pt>
                <c:pt idx="143">
                  <c:v>8.4961989174889236</c:v>
                </c:pt>
                <c:pt idx="144">
                  <c:v>8.3355607133507252</c:v>
                </c:pt>
                <c:pt idx="145">
                  <c:v>8.178058730846935</c:v>
                </c:pt>
                <c:pt idx="146">
                  <c:v>8.0236314716681409</c:v>
                </c:pt>
                <c:pt idx="147">
                  <c:v>7.8722186441243096</c:v>
                </c:pt>
                <c:pt idx="148">
                  <c:v>7.7237611394688237</c:v>
                </c:pt>
                <c:pt idx="149">
                  <c:v>7.5782010086870857</c:v>
                </c:pt>
                <c:pt idx="150">
                  <c:v>7.4354814397405695</c:v>
                </c:pt>
                <c:pt idx="151">
                  <c:v>7.2955467352573828</c:v>
                </c:pt>
                <c:pt idx="152">
                  <c:v>7.1583422906605829</c:v>
                </c:pt>
                <c:pt idx="153">
                  <c:v>7.0238145727256489</c:v>
                </c:pt>
                <c:pt idx="154">
                  <c:v>6.8919110985587011</c:v>
                </c:pt>
                <c:pt idx="155">
                  <c:v>6.7625804149872</c:v>
                </c:pt>
                <c:pt idx="156">
                  <c:v>6.6357720783550382</c:v>
                </c:pt>
                <c:pt idx="157">
                  <c:v>6.5114366347140891</c:v>
                </c:pt>
                <c:pt idx="158">
                  <c:v>6.3895256004044336</c:v>
                </c:pt>
                <c:pt idx="159">
                  <c:v>6.2699914430156349</c:v>
                </c:pt>
                <c:pt idx="160">
                  <c:v>6.1527875627215902</c:v>
                </c:pt>
                <c:pt idx="161">
                  <c:v>6.0378682739816254</c:v>
                </c:pt>
                <c:pt idx="162">
                  <c:v>5.9251887876006464</c:v>
                </c:pt>
                <c:pt idx="163">
                  <c:v>5.814705193141303</c:v>
                </c:pt>
                <c:pt idx="164">
                  <c:v>5.706374441681259</c:v>
                </c:pt>
                <c:pt idx="165">
                  <c:v>5.6001543289087943</c:v>
                </c:pt>
                <c:pt idx="166">
                  <c:v>5.4960034785501017</c:v>
                </c:pt>
                <c:pt idx="167">
                  <c:v>5.3938813261217744</c:v>
                </c:pt>
                <c:pt idx="168">
                  <c:v>5.293748103002093</c:v>
                </c:pt>
                <c:pt idx="169">
                  <c:v>5.1955648208148659</c:v>
                </c:pt>
                <c:pt idx="170">
                  <c:v>5.0992932561196902</c:v>
                </c:pt>
                <c:pt idx="171">
                  <c:v>5.0048959354026108</c:v>
                </c:pt>
                <c:pt idx="172">
                  <c:v>4.9123361203612976</c:v>
                </c:pt>
                <c:pt idx="173">
                  <c:v>4.8215777934789488</c:v>
                </c:pt>
                <c:pt idx="174">
                  <c:v>4.7325856438812623</c:v>
                </c:pt>
                <c:pt idx="175">
                  <c:v>4.6453250534709234</c:v>
                </c:pt>
                <c:pt idx="176">
                  <c:v>4.5597620833341512</c:v>
                </c:pt>
                <c:pt idx="177">
                  <c:v>4.475863460413982</c:v>
                </c:pt>
                <c:pt idx="178">
                  <c:v>4.3935965644450414</c:v>
                </c:pt>
                <c:pt idx="179">
                  <c:v>4.3129294151446844</c:v>
                </c:pt>
                <c:pt idx="180">
                  <c:v>4.2338306596554656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79840"/>
        <c:axId val="169543168"/>
      </c:scatterChart>
      <c:valAx>
        <c:axId val="16897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43168"/>
        <c:crosses val="autoZero"/>
        <c:crossBetween val="midCat"/>
      </c:valAx>
      <c:valAx>
        <c:axId val="169543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U235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7984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d'U238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2.1544556643464736E-2"/>
                  <c:y val="6.8538424708170967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flux.xlsm]Eq_de_Bateman_avec_RK1'!$Y$2:$Y$182</c:f>
              <c:numCache>
                <c:formatCode>0.00</c:formatCode>
                <c:ptCount val="181"/>
                <c:pt idx="0">
                  <c:v>26586.632553782751</c:v>
                </c:pt>
                <c:pt idx="1">
                  <c:v>26517.132987106386</c:v>
                </c:pt>
                <c:pt idx="2">
                  <c:v>26447.815097904404</c:v>
                </c:pt>
                <c:pt idx="3">
                  <c:v>26378.678411255631</c:v>
                </c:pt>
                <c:pt idx="4">
                  <c:v>26309.722453480434</c:v>
                </c:pt>
                <c:pt idx="5">
                  <c:v>26240.946752137475</c:v>
                </c:pt>
                <c:pt idx="6">
                  <c:v>26172.350836020476</c:v>
                </c:pt>
                <c:pt idx="7">
                  <c:v>26103.934235154982</c:v>
                </c:pt>
                <c:pt idx="8">
                  <c:v>26035.696480795141</c:v>
                </c:pt>
                <c:pt idx="9">
                  <c:v>25967.63710542049</c:v>
                </c:pt>
                <c:pt idx="10">
                  <c:v>25899.755642732758</c:v>
                </c:pt>
                <c:pt idx="11">
                  <c:v>25832.051627652658</c:v>
                </c:pt>
                <c:pt idx="12">
                  <c:v>25764.524596316704</c:v>
                </c:pt>
                <c:pt idx="13">
                  <c:v>25697.174086074032</c:v>
                </c:pt>
                <c:pt idx="14">
                  <c:v>25629.999635483233</c:v>
                </c:pt>
                <c:pt idx="15">
                  <c:v>25563.000784309181</c:v>
                </c:pt>
                <c:pt idx="16">
                  <c:v>25496.177073519881</c:v>
                </c:pt>
                <c:pt idx="17">
                  <c:v>25429.528045283325</c:v>
                </c:pt>
                <c:pt idx="18">
                  <c:v>25363.053242964354</c:v>
                </c:pt>
                <c:pt idx="19">
                  <c:v>25296.752211121526</c:v>
                </c:pt>
                <c:pt idx="20">
                  <c:v>25230.624495503998</c:v>
                </c:pt>
                <c:pt idx="21">
                  <c:v>25164.669643048408</c:v>
                </c:pt>
                <c:pt idx="22">
                  <c:v>25098.887201875768</c:v>
                </c:pt>
                <c:pt idx="23">
                  <c:v>25033.276721288374</c:v>
                </c:pt>
                <c:pt idx="24">
                  <c:v>24967.83775176671</c:v>
                </c:pt>
                <c:pt idx="25">
                  <c:v>24902.56984496638</c:v>
                </c:pt>
                <c:pt idx="26">
                  <c:v>24837.472553715012</c:v>
                </c:pt>
                <c:pt idx="27">
                  <c:v>24772.545432009214</c:v>
                </c:pt>
                <c:pt idx="28">
                  <c:v>24707.788035011512</c:v>
                </c:pt>
                <c:pt idx="29">
                  <c:v>24643.199919047292</c:v>
                </c:pt>
                <c:pt idx="30">
                  <c:v>24578.780641601774</c:v>
                </c:pt>
                <c:pt idx="31">
                  <c:v>24514.529761316968</c:v>
                </c:pt>
                <c:pt idx="32">
                  <c:v>24450.446837988653</c:v>
                </c:pt>
                <c:pt idx="33">
                  <c:v>24386.531432563359</c:v>
                </c:pt>
                <c:pt idx="34">
                  <c:v>24322.783107135361</c:v>
                </c:pt>
                <c:pt idx="35">
                  <c:v>24259.201424943676</c:v>
                </c:pt>
                <c:pt idx="36">
                  <c:v>24195.785950369071</c:v>
                </c:pt>
                <c:pt idx="37">
                  <c:v>24132.536248931072</c:v>
                </c:pt>
                <c:pt idx="38">
                  <c:v>24069.451887284999</c:v>
                </c:pt>
                <c:pt idx="39">
                  <c:v>24006.532433218978</c:v>
                </c:pt>
                <c:pt idx="40">
                  <c:v>23943.777455650998</c:v>
                </c:pt>
                <c:pt idx="41">
                  <c:v>23881.186524625944</c:v>
                </c:pt>
                <c:pt idx="42">
                  <c:v>23818.759211312656</c:v>
                </c:pt>
                <c:pt idx="43">
                  <c:v>23756.495088000989</c:v>
                </c:pt>
                <c:pt idx="44">
                  <c:v>23694.393728098879</c:v>
                </c:pt>
                <c:pt idx="45">
                  <c:v>23632.454706129429</c:v>
                </c:pt>
                <c:pt idx="46">
                  <c:v>23570.677597727983</c:v>
                </c:pt>
                <c:pt idx="47">
                  <c:v>23509.06197963922</c:v>
                </c:pt>
                <c:pt idx="48">
                  <c:v>23447.607429714259</c:v>
                </c:pt>
                <c:pt idx="49">
                  <c:v>23386.313526907761</c:v>
                </c:pt>
                <c:pt idx="50">
                  <c:v>23325.17985127505</c:v>
                </c:pt>
                <c:pt idx="51">
                  <c:v>23264.205983969223</c:v>
                </c:pt>
                <c:pt idx="52">
                  <c:v>23203.391507238295</c:v>
                </c:pt>
                <c:pt idx="53">
                  <c:v>23142.736004422324</c:v>
                </c:pt>
                <c:pt idx="54">
                  <c:v>23082.239059950563</c:v>
                </c:pt>
                <c:pt idx="55">
                  <c:v>23021.900259338614</c:v>
                </c:pt>
                <c:pt idx="56">
                  <c:v>22961.719189185576</c:v>
                </c:pt>
                <c:pt idx="57">
                  <c:v>22901.695437171227</c:v>
                </c:pt>
                <c:pt idx="58">
                  <c:v>22841.828592053189</c:v>
                </c:pt>
                <c:pt idx="59">
                  <c:v>22782.11824366411</c:v>
                </c:pt>
                <c:pt idx="60">
                  <c:v>22722.563982908865</c:v>
                </c:pt>
                <c:pt idx="61">
                  <c:v>22663.16540176174</c:v>
                </c:pt>
                <c:pt idx="62">
                  <c:v>22603.922093263638</c:v>
                </c:pt>
                <c:pt idx="63">
                  <c:v>22544.833651519297</c:v>
                </c:pt>
                <c:pt idx="64">
                  <c:v>22485.8996716945</c:v>
                </c:pt>
                <c:pt idx="65">
                  <c:v>22427.119750013309</c:v>
                </c:pt>
                <c:pt idx="66">
                  <c:v>22368.493483755294</c:v>
                </c:pt>
                <c:pt idx="67">
                  <c:v>22310.020471252774</c:v>
                </c:pt>
                <c:pt idx="68">
                  <c:v>22251.700311888068</c:v>
                </c:pt>
                <c:pt idx="69">
                  <c:v>22193.532606090743</c:v>
                </c:pt>
                <c:pt idx="70">
                  <c:v>22135.516955334886</c:v>
                </c:pt>
                <c:pt idx="71">
                  <c:v>22077.652962136362</c:v>
                </c:pt>
                <c:pt idx="72">
                  <c:v>22019.940230050099</c:v>
                </c:pt>
                <c:pt idx="73">
                  <c:v>21962.378363667365</c:v>
                </c:pt>
                <c:pt idx="74">
                  <c:v>21904.966968613069</c:v>
                </c:pt>
                <c:pt idx="75">
                  <c:v>21847.705651543045</c:v>
                </c:pt>
                <c:pt idx="76">
                  <c:v>21790.594020141369</c:v>
                </c:pt>
                <c:pt idx="77">
                  <c:v>21733.631683117666</c:v>
                </c:pt>
                <c:pt idx="78">
                  <c:v>21676.818250204426</c:v>
                </c:pt>
                <c:pt idx="79">
                  <c:v>21620.153332154336</c:v>
                </c:pt>
                <c:pt idx="80">
                  <c:v>21563.636540737603</c:v>
                </c:pt>
                <c:pt idx="81">
                  <c:v>21507.267488739311</c:v>
                </c:pt>
                <c:pt idx="82">
                  <c:v>21451.045789956748</c:v>
                </c:pt>
                <c:pt idx="83">
                  <c:v>21394.971059196778</c:v>
                </c:pt>
                <c:pt idx="84">
                  <c:v>21339.042912273184</c:v>
                </c:pt>
                <c:pt idx="85">
                  <c:v>21283.260966004054</c:v>
                </c:pt>
                <c:pt idx="86">
                  <c:v>21227.62483820914</c:v>
                </c:pt>
                <c:pt idx="87">
                  <c:v>21172.134147707249</c:v>
                </c:pt>
                <c:pt idx="88">
                  <c:v>21116.788514313626</c:v>
                </c:pt>
                <c:pt idx="89">
                  <c:v>21061.587558837349</c:v>
                </c:pt>
                <c:pt idx="90">
                  <c:v>21006.530903078739</c:v>
                </c:pt>
                <c:pt idx="91">
                  <c:v>20951.618169826761</c:v>
                </c:pt>
                <c:pt idx="92">
                  <c:v>20896.848982856438</c:v>
                </c:pt>
                <c:pt idx="93">
                  <c:v>20842.222966926282</c:v>
                </c:pt>
                <c:pt idx="94">
                  <c:v>20787.739747775708</c:v>
                </c:pt>
                <c:pt idx="95">
                  <c:v>20733.39895212249</c:v>
                </c:pt>
                <c:pt idx="96">
                  <c:v>20679.200207660186</c:v>
                </c:pt>
                <c:pt idx="97">
                  <c:v>20625.143143055597</c:v>
                </c:pt>
                <c:pt idx="98">
                  <c:v>20571.227387946215</c:v>
                </c:pt>
                <c:pt idx="99">
                  <c:v>20517.452572937695</c:v>
                </c:pt>
                <c:pt idx="100">
                  <c:v>20463.818329601316</c:v>
                </c:pt>
                <c:pt idx="101">
                  <c:v>20410.324290471461</c:v>
                </c:pt>
                <c:pt idx="102">
                  <c:v>20356.970089043098</c:v>
                </c:pt>
                <c:pt idx="103">
                  <c:v>20303.755359769268</c:v>
                </c:pt>
                <c:pt idx="104">
                  <c:v>20250.679738058581</c:v>
                </c:pt>
                <c:pt idx="105">
                  <c:v>20197.742860272723</c:v>
                </c:pt>
                <c:pt idx="106">
                  <c:v>20144.944363723953</c:v>
                </c:pt>
                <c:pt idx="107">
                  <c:v>20092.283886672627</c:v>
                </c:pt>
                <c:pt idx="108">
                  <c:v>20039.761068324719</c:v>
                </c:pt>
                <c:pt idx="109">
                  <c:v>19987.375548829346</c:v>
                </c:pt>
                <c:pt idx="110">
                  <c:v>19935.126969276305</c:v>
                </c:pt>
                <c:pt idx="111">
                  <c:v>19883.01497169361</c:v>
                </c:pt>
                <c:pt idx="112">
                  <c:v>19831.039199045048</c:v>
                </c:pt>
                <c:pt idx="113">
                  <c:v>19779.199295227721</c:v>
                </c:pt>
                <c:pt idx="114">
                  <c:v>19727.49490506962</c:v>
                </c:pt>
                <c:pt idx="115">
                  <c:v>19675.925674327173</c:v>
                </c:pt>
                <c:pt idx="116">
                  <c:v>19624.491249682833</c:v>
                </c:pt>
                <c:pt idx="117">
                  <c:v>19573.191278742659</c:v>
                </c:pt>
                <c:pt idx="118">
                  <c:v>19522.025410033886</c:v>
                </c:pt>
                <c:pt idx="119">
                  <c:v>19470.993293002535</c:v>
                </c:pt>
                <c:pt idx="120">
                  <c:v>19420.094578010998</c:v>
                </c:pt>
                <c:pt idx="121">
                  <c:v>19369.328916335646</c:v>
                </c:pt>
                <c:pt idx="122">
                  <c:v>19318.695960164445</c:v>
                </c:pt>
                <c:pt idx="123">
                  <c:v>19268.195362594564</c:v>
                </c:pt>
                <c:pt idx="124">
                  <c:v>19217.826777630005</c:v>
                </c:pt>
                <c:pt idx="125">
                  <c:v>19167.589860179236</c:v>
                </c:pt>
                <c:pt idx="126">
                  <c:v>19117.484266052812</c:v>
                </c:pt>
                <c:pt idx="127">
                  <c:v>19067.509651961031</c:v>
                </c:pt>
                <c:pt idx="128">
                  <c:v>19017.665675511576</c:v>
                </c:pt>
                <c:pt idx="129">
                  <c:v>18967.951995207175</c:v>
                </c:pt>
                <c:pt idx="130">
                  <c:v>18918.368270443247</c:v>
                </c:pt>
                <c:pt idx="131">
                  <c:v>18868.914161505585</c:v>
                </c:pt>
                <c:pt idx="132">
                  <c:v>18819.589329568018</c:v>
                </c:pt>
                <c:pt idx="133">
                  <c:v>18770.393436690094</c:v>
                </c:pt>
                <c:pt idx="134">
                  <c:v>18721.326145814764</c:v>
                </c:pt>
                <c:pt idx="135">
                  <c:v>18672.387120766074</c:v>
                </c:pt>
                <c:pt idx="136">
                  <c:v>18623.576026246854</c:v>
                </c:pt>
                <c:pt idx="137">
                  <c:v>18574.89252783643</c:v>
                </c:pt>
                <c:pt idx="138">
                  <c:v>18526.336291988333</c:v>
                </c:pt>
                <c:pt idx="139">
                  <c:v>18477.906986028007</c:v>
                </c:pt>
                <c:pt idx="140">
                  <c:v>18429.604278150531</c:v>
                </c:pt>
                <c:pt idx="141">
                  <c:v>18381.427837418352</c:v>
                </c:pt>
                <c:pt idx="142">
                  <c:v>18333.37733375901</c:v>
                </c:pt>
                <c:pt idx="143">
                  <c:v>18285.452437962882</c:v>
                </c:pt>
                <c:pt idx="144">
                  <c:v>18237.65282168092</c:v>
                </c:pt>
                <c:pt idx="145">
                  <c:v>18189.978157422414</c:v>
                </c:pt>
                <c:pt idx="146">
                  <c:v>18142.428118552732</c:v>
                </c:pt>
                <c:pt idx="147">
                  <c:v>18095.002379291094</c:v>
                </c:pt>
                <c:pt idx="148">
                  <c:v>18047.700614708334</c:v>
                </c:pt>
                <c:pt idx="149">
                  <c:v>18000.522500724681</c:v>
                </c:pt>
                <c:pt idx="150">
                  <c:v>17953.467714107526</c:v>
                </c:pt>
                <c:pt idx="151">
                  <c:v>17906.535932469218</c:v>
                </c:pt>
                <c:pt idx="152">
                  <c:v>17859.726834264857</c:v>
                </c:pt>
                <c:pt idx="153">
                  <c:v>17813.040098790076</c:v>
                </c:pt>
                <c:pt idx="154">
                  <c:v>17766.475406178863</c:v>
                </c:pt>
                <c:pt idx="155">
                  <c:v>17720.032437401358</c:v>
                </c:pt>
                <c:pt idx="156">
                  <c:v>17673.710874261669</c:v>
                </c:pt>
                <c:pt idx="157">
                  <c:v>17627.510399395691</c:v>
                </c:pt>
                <c:pt idx="158">
                  <c:v>17581.430696268933</c:v>
                </c:pt>
                <c:pt idx="159">
                  <c:v>17535.471449174354</c:v>
                </c:pt>
                <c:pt idx="160">
                  <c:v>17489.632343230191</c:v>
                </c:pt>
                <c:pt idx="161">
                  <c:v>17443.913064377808</c:v>
                </c:pt>
                <c:pt idx="162">
                  <c:v>17398.313299379541</c:v>
                </c:pt>
                <c:pt idx="163">
                  <c:v>17352.832735816555</c:v>
                </c:pt>
                <c:pt idx="164">
                  <c:v>17307.471062086704</c:v>
                </c:pt>
                <c:pt idx="165">
                  <c:v>17262.227967402392</c:v>
                </c:pt>
                <c:pt idx="166">
                  <c:v>17217.103141788441</c:v>
                </c:pt>
                <c:pt idx="167">
                  <c:v>17172.096276079981</c:v>
                </c:pt>
                <c:pt idx="168">
                  <c:v>17127.207061920315</c:v>
                </c:pt>
                <c:pt idx="169">
                  <c:v>17082.435191758817</c:v>
                </c:pt>
                <c:pt idx="170">
                  <c:v>17037.780358848824</c:v>
                </c:pt>
                <c:pt idx="171">
                  <c:v>16993.242257245533</c:v>
                </c:pt>
                <c:pt idx="172">
                  <c:v>16948.820581803899</c:v>
                </c:pt>
                <c:pt idx="173">
                  <c:v>16904.515028176553</c:v>
                </c:pt>
                <c:pt idx="174">
                  <c:v>16860.325292811714</c:v>
                </c:pt>
                <c:pt idx="175">
                  <c:v>16816.251072951109</c:v>
                </c:pt>
                <c:pt idx="176">
                  <c:v>16772.292066627895</c:v>
                </c:pt>
                <c:pt idx="177">
                  <c:v>16728.447972664599</c:v>
                </c:pt>
                <c:pt idx="178">
                  <c:v>16684.718490671046</c:v>
                </c:pt>
                <c:pt idx="179">
                  <c:v>16641.103321042305</c:v>
                </c:pt>
                <c:pt idx="180">
                  <c:v>16597.602164956632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77856"/>
        <c:axId val="169592320"/>
      </c:scatterChart>
      <c:valAx>
        <c:axId val="169577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92320"/>
        <c:crosses val="autoZero"/>
        <c:crossBetween val="midCat"/>
      </c:valAx>
      <c:valAx>
        <c:axId val="169592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5778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Pu239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3872747201530453"/>
                  <c:y val="1.8262173471180983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92544"/>
        <c:axId val="169694720"/>
      </c:scatterChart>
      <c:valAx>
        <c:axId val="16969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sz="1400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>
            <c:manualLayout>
              <c:xMode val="edge"/>
              <c:yMode val="edge"/>
              <c:x val="0.46574447860464036"/>
              <c:y val="0.926141037258980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9694720"/>
        <c:crosses val="autoZero"/>
        <c:crossBetween val="midCat"/>
      </c:valAx>
      <c:valAx>
        <c:axId val="169694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Pu239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6925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Pu240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2.2276845782567369E-3"/>
                  <c:y val="7.6795105551047085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45792"/>
        <c:axId val="169768448"/>
      </c:scatterChart>
      <c:valAx>
        <c:axId val="16974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768448"/>
        <c:crosses val="autoZero"/>
        <c:crossBetween val="midCat"/>
      </c:valAx>
      <c:valAx>
        <c:axId val="169768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Pu240(kg)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457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Pu241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4.9372986334851682E-2"/>
                  <c:y val="0.11885123066210529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90848"/>
        <c:axId val="171005440"/>
      </c:scatterChart>
      <c:valAx>
        <c:axId val="169790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05440"/>
        <c:crosses val="autoZero"/>
        <c:crossBetween val="midCat"/>
      </c:valAx>
      <c:valAx>
        <c:axId val="171005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9084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Pu242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4.6719955092708998E-4"/>
                  <c:y val="0.13642710209650086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40128"/>
        <c:axId val="171083264"/>
      </c:scatterChart>
      <c:valAx>
        <c:axId val="171040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83264"/>
        <c:crosses val="autoZero"/>
        <c:crossBetween val="midCat"/>
      </c:valAx>
      <c:valAx>
        <c:axId val="17108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Pu242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04012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Pu238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3.3373742786749184E-3"/>
                  <c:y val="-0.1706779312102576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5392"/>
        <c:axId val="171201664"/>
      </c:scatterChart>
      <c:valAx>
        <c:axId val="17119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057522415204895"/>
              <c:y val="0.91315612094379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1201664"/>
        <c:crosses val="autoZero"/>
        <c:crossBetween val="midCat"/>
      </c:valAx>
      <c:valAx>
        <c:axId val="171201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1953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fr-FR" sz="1800" dirty="0"/>
              <a:t>Quantité total du vecteur Pu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2.2670591060090328E-3"/>
                  <c:y val="8.6658596891259779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flux.xlsm]Eq_de_Bateman_avec_RK1'!$U$2:$U$182</c:f>
              <c:numCache>
                <c:formatCode>0.00</c:formatCode>
                <c:ptCount val="181"/>
                <c:pt idx="0">
                  <c:v>5010.9757967228352</c:v>
                </c:pt>
                <c:pt idx="1">
                  <c:v>5008.3114659343491</c:v>
                </c:pt>
                <c:pt idx="2">
                  <c:v>5005.6036849391667</c:v>
                </c:pt>
                <c:pt idx="3">
                  <c:v>5002.8523191773684</c:v>
                </c:pt>
                <c:pt idx="4">
                  <c:v>5000.057254008645</c:v>
                </c:pt>
                <c:pt idx="5">
                  <c:v>4997.2183939887254</c:v>
                </c:pt>
                <c:pt idx="6">
                  <c:v>4994.3356621682069</c:v>
                </c:pt>
                <c:pt idx="7">
                  <c:v>4991.4089994131764</c:v>
                </c:pt>
                <c:pt idx="8">
                  <c:v>4988.4383637469637</c:v>
                </c:pt>
                <c:pt idx="9">
                  <c:v>4985.4237297123682</c:v>
                </c:pt>
                <c:pt idx="10">
                  <c:v>4982.3650877537966</c:v>
                </c:pt>
                <c:pt idx="11">
                  <c:v>4979.2624436186779</c:v>
                </c:pt>
                <c:pt idx="12">
                  <c:v>4976.115817777616</c:v>
                </c:pt>
                <c:pt idx="13">
                  <c:v>4972.9252448626939</c:v>
                </c:pt>
                <c:pt idx="14">
                  <c:v>4969.6907731234051</c:v>
                </c:pt>
                <c:pt idx="15">
                  <c:v>4966.4124638996836</c:v>
                </c:pt>
                <c:pt idx="16">
                  <c:v>4963.0903911115192</c:v>
                </c:pt>
                <c:pt idx="17">
                  <c:v>4959.7246407646589</c:v>
                </c:pt>
                <c:pt idx="18">
                  <c:v>4956.3153104719277</c:v>
                </c:pt>
                <c:pt idx="19">
                  <c:v>4952.8625089896914</c:v>
                </c:pt>
                <c:pt idx="20">
                  <c:v>4949.3663557690052</c:v>
                </c:pt>
                <c:pt idx="21">
                  <c:v>4945.8269805210139</c:v>
                </c:pt>
                <c:pt idx="22">
                  <c:v>4942.2445227961834</c:v>
                </c:pt>
                <c:pt idx="23">
                  <c:v>4938.6191315769338</c:v>
                </c:pt>
                <c:pt idx="24">
                  <c:v>4934.9509648832818</c:v>
                </c:pt>
                <c:pt idx="25">
                  <c:v>4931.2401893911056</c:v>
                </c:pt>
                <c:pt idx="26">
                  <c:v>4927.4869800626348</c:v>
                </c:pt>
                <c:pt idx="27">
                  <c:v>4923.6915197888202</c:v>
                </c:pt>
                <c:pt idx="28">
                  <c:v>4919.8539990432173</c:v>
                </c:pt>
                <c:pt idx="29">
                  <c:v>4915.9746155470293</c:v>
                </c:pt>
                <c:pt idx="30">
                  <c:v>4912.0535739449806</c:v>
                </c:pt>
                <c:pt idx="31">
                  <c:v>4908.091085491692</c:v>
                </c:pt>
                <c:pt idx="32">
                  <c:v>4904.0873677482514</c:v>
                </c:pt>
                <c:pt idx="33">
                  <c:v>4900.0426442886474</c:v>
                </c:pt>
                <c:pt idx="34">
                  <c:v>4895.9571444157964</c:v>
                </c:pt>
                <c:pt idx="35">
                  <c:v>4891.8311028868438</c:v>
                </c:pt>
                <c:pt idx="36">
                  <c:v>4887.6647596474959</c:v>
                </c:pt>
                <c:pt idx="37">
                  <c:v>4883.4583595750601</c:v>
                </c:pt>
                <c:pt idx="38">
                  <c:v>4879.2121522299722</c:v>
                </c:pt>
                <c:pt idx="39">
                  <c:v>4874.926391615546</c:v>
                </c:pt>
                <c:pt idx="40">
                  <c:v>4870.601335945652</c:v>
                </c:pt>
                <c:pt idx="41">
                  <c:v>4866.2372474201575</c:v>
                </c:pt>
                <c:pt idx="42">
                  <c:v>4861.8343920078269</c:v>
                </c:pt>
                <c:pt idx="43">
                  <c:v>4857.3930392364873</c:v>
                </c:pt>
                <c:pt idx="44">
                  <c:v>4852.9134619902325</c:v>
                </c:pt>
                <c:pt idx="45">
                  <c:v>4848.3959363134491</c:v>
                </c:pt>
                <c:pt idx="46">
                  <c:v>4843.8407412214565</c:v>
                </c:pt>
                <c:pt idx="47">
                  <c:v>4839.2481585175474</c:v>
                </c:pt>
                <c:pt idx="48">
                  <c:v>4834.6184726162619</c:v>
                </c:pt>
                <c:pt idx="49">
                  <c:v>4829.951970372671</c:v>
                </c:pt>
                <c:pt idx="50">
                  <c:v>4825.2489409175023</c:v>
                </c:pt>
                <c:pt idx="51">
                  <c:v>4820.5096754979331</c:v>
                </c:pt>
                <c:pt idx="52">
                  <c:v>4815.7344673238595</c:v>
                </c:pt>
                <c:pt idx="53">
                  <c:v>4810.923611419491</c:v>
                </c:pt>
                <c:pt idx="54">
                  <c:v>4806.0774044800892</c:v>
                </c:pt>
                <c:pt idx="55">
                  <c:v>4801.1961447337126</c:v>
                </c:pt>
                <c:pt idx="56">
                  <c:v>4796.28013180779</c:v>
                </c:pt>
                <c:pt idx="57">
                  <c:v>4791.329666600388</c:v>
                </c:pt>
                <c:pt idx="58">
                  <c:v>4786.3450511560304</c:v>
                </c:pt>
                <c:pt idx="59">
                  <c:v>4781.3265885459114</c:v>
                </c:pt>
                <c:pt idx="60">
                  <c:v>4776.2745827523786</c:v>
                </c:pt>
                <c:pt idx="61">
                  <c:v>4771.1893385575568</c:v>
                </c:pt>
                <c:pt idx="62">
                  <c:v>4766.0711614359752</c:v>
                </c:pt>
                <c:pt idx="63">
                  <c:v>4760.9203574510675</c:v>
                </c:pt>
                <c:pt idx="64">
                  <c:v>4755.7372331554461</c:v>
                </c:pt>
                <c:pt idx="65">
                  <c:v>4750.5220954948072</c:v>
                </c:pt>
                <c:pt idx="66">
                  <c:v>4745.2752517153767</c:v>
                </c:pt>
                <c:pt idx="67">
                  <c:v>4739.9970092747553</c:v>
                </c:pt>
                <c:pt idx="68">
                  <c:v>4734.6876757560985</c:v>
                </c:pt>
                <c:pt idx="69">
                  <c:v>4729.3475587854864</c:v>
                </c:pt>
                <c:pt idx="70">
                  <c:v>4723.9769659523972</c:v>
                </c:pt>
                <c:pt idx="71">
                  <c:v>4718.5762047332128</c:v>
                </c:pt>
                <c:pt idx="72">
                  <c:v>4713.145582417601</c:v>
                </c:pt>
                <c:pt idx="73">
                  <c:v>4707.6854060377555</c:v>
                </c:pt>
                <c:pt idx="74">
                  <c:v>4702.1959823003372</c:v>
                </c:pt>
                <c:pt idx="75">
                  <c:v>4696.6776175210825</c:v>
                </c:pt>
                <c:pt idx="76">
                  <c:v>4691.130617561962</c:v>
                </c:pt>
                <c:pt idx="77">
                  <c:v>4685.5552877708187</c:v>
                </c:pt>
                <c:pt idx="78">
                  <c:v>4679.9519329234081</c:v>
                </c:pt>
                <c:pt idx="79">
                  <c:v>4674.3208571677696</c:v>
                </c:pt>
                <c:pt idx="80">
                  <c:v>4668.662363970825</c:v>
                </c:pt>
                <c:pt idx="81">
                  <c:v>4662.9767560671926</c:v>
                </c:pt>
                <c:pt idx="82">
                  <c:v>4657.2643354100646</c:v>
                </c:pt>
                <c:pt idx="83">
                  <c:v>4651.5254031241566</c:v>
                </c:pt>
                <c:pt idx="84">
                  <c:v>4645.7602594606224</c:v>
                </c:pt>
                <c:pt idx="85">
                  <c:v>4639.9692037538671</c:v>
                </c:pt>
                <c:pt idx="86">
                  <c:v>4634.1525343802195</c:v>
                </c:pt>
                <c:pt idx="87">
                  <c:v>4628.3105487184021</c:v>
                </c:pt>
                <c:pt idx="88">
                  <c:v>4622.4435431117108</c:v>
                </c:pt>
                <c:pt idx="89">
                  <c:v>4616.5518128318763</c:v>
                </c:pt>
                <c:pt idx="90">
                  <c:v>4610.6356520445561</c:v>
                </c:pt>
                <c:pt idx="91">
                  <c:v>4604.695353776372</c:v>
                </c:pt>
                <c:pt idx="92">
                  <c:v>4598.7312098834882</c:v>
                </c:pt>
                <c:pt idx="93">
                  <c:v>4592.743511021622</c:v>
                </c:pt>
                <c:pt idx="94">
                  <c:v>4586.7325466175052</c:v>
                </c:pt>
                <c:pt idx="95">
                  <c:v>4580.698604841692</c:v>
                </c:pt>
                <c:pt idx="96">
                  <c:v>4574.6419725827009</c:v>
                </c:pt>
                <c:pt idx="97">
                  <c:v>4568.5629354224366</c:v>
                </c:pt>
                <c:pt idx="98">
                  <c:v>4562.4617776128453</c:v>
                </c:pt>
                <c:pt idx="99">
                  <c:v>4556.3387820537773</c:v>
                </c:pt>
                <c:pt idx="100">
                  <c:v>4550.1942302719908</c:v>
                </c:pt>
                <c:pt idx="101">
                  <c:v>4544.0284024012899</c:v>
                </c:pt>
                <c:pt idx="102">
                  <c:v>4537.8415771637283</c:v>
                </c:pt>
                <c:pt idx="103">
                  <c:v>4531.6340318518696</c:v>
                </c:pt>
                <c:pt idx="104">
                  <c:v>4525.4060423120445</c:v>
                </c:pt>
                <c:pt idx="105">
                  <c:v>4519.1578829285909</c:v>
                </c:pt>
                <c:pt idx="106">
                  <c:v>4512.8898266090291</c:v>
                </c:pt>
                <c:pt idx="107">
                  <c:v>4506.6021447701505</c:v>
                </c:pt>
                <c:pt idx="108">
                  <c:v>4500.2951073249778</c:v>
                </c:pt>
                <c:pt idx="109">
                  <c:v>4493.9689826705817</c:v>
                </c:pt>
                <c:pt idx="110">
                  <c:v>4487.6240376767028</c:v>
                </c:pt>
                <c:pt idx="111">
                  <c:v>4481.2605376751771</c:v>
                </c:pt>
                <c:pt idx="112">
                  <c:v>4474.8787464501129</c:v>
                </c:pt>
                <c:pt idx="113">
                  <c:v>4468.4789262288123</c:v>
                </c:pt>
                <c:pt idx="114">
                  <c:v>4462.0613376733936</c:v>
                </c:pt>
                <c:pt idx="115">
                  <c:v>4455.6262398731023</c:v>
                </c:pt>
                <c:pt idx="116">
                  <c:v>4449.173890337288</c:v>
                </c:pt>
                <c:pt idx="117">
                  <c:v>4442.7045449890102</c:v>
                </c:pt>
                <c:pt idx="118">
                  <c:v>4436.2184581592655</c:v>
                </c:pt>
                <c:pt idx="119">
                  <c:v>4429.7158825817951</c:v>
                </c:pt>
                <c:pt idx="120">
                  <c:v>4423.1970693884859</c:v>
                </c:pt>
                <c:pt idx="121">
                  <c:v>4416.6622681052968</c:v>
                </c:pt>
                <c:pt idx="122">
                  <c:v>4410.1117266487308</c:v>
                </c:pt>
                <c:pt idx="123">
                  <c:v>4403.545691322819</c:v>
                </c:pt>
                <c:pt idx="124">
                  <c:v>4396.9644068165853</c:v>
                </c:pt>
                <c:pt idx="125">
                  <c:v>4390.3681162019993</c:v>
                </c:pt>
                <c:pt idx="126">
                  <c:v>4383.757060932372</c:v>
                </c:pt>
                <c:pt idx="127">
                  <c:v>4377.1314808412089</c:v>
                </c:pt>
                <c:pt idx="128">
                  <c:v>4370.4916141414633</c:v>
                </c:pt>
                <c:pt idx="129">
                  <c:v>4363.8376974252178</c:v>
                </c:pt>
                <c:pt idx="130">
                  <c:v>4357.1699656637493</c:v>
                </c:pt>
                <c:pt idx="131">
                  <c:v>4350.4886522079642</c:v>
                </c:pt>
                <c:pt idx="132">
                  <c:v>4343.7939887892071</c:v>
                </c:pt>
                <c:pt idx="133">
                  <c:v>4337.0862055204125</c:v>
                </c:pt>
                <c:pt idx="134">
                  <c:v>4330.3655308975895</c:v>
                </c:pt>
                <c:pt idx="135">
                  <c:v>4323.6321918016338</c:v>
                </c:pt>
                <c:pt idx="136">
                  <c:v>4316.8864135004424</c:v>
                </c:pt>
                <c:pt idx="137">
                  <c:v>4310.1284196513261</c:v>
                </c:pt>
                <c:pt idx="138">
                  <c:v>4303.3584323037139</c:v>
                </c:pt>
                <c:pt idx="139">
                  <c:v>4296.5766719021212</c:v>
                </c:pt>
                <c:pt idx="140">
                  <c:v>4289.7833572893815</c:v>
                </c:pt>
                <c:pt idx="141">
                  <c:v>4282.9787057101348</c:v>
                </c:pt>
                <c:pt idx="142">
                  <c:v>4276.1629328145564</c:v>
                </c:pt>
                <c:pt idx="143">
                  <c:v>4269.3362526623077</c:v>
                </c:pt>
                <c:pt idx="144">
                  <c:v>4262.4988777267208</c:v>
                </c:pt>
                <c:pt idx="145">
                  <c:v>4255.6510188991788</c:v>
                </c:pt>
                <c:pt idx="146">
                  <c:v>4248.7928854937145</c:v>
                </c:pt>
                <c:pt idx="147">
                  <c:v>4241.9246852518017</c:v>
                </c:pt>
                <c:pt idx="148">
                  <c:v>4235.0466243473129</c:v>
                </c:pt>
                <c:pt idx="149">
                  <c:v>4228.1589073916703</c:v>
                </c:pt>
                <c:pt idx="150">
                  <c:v>4221.2617374391712</c:v>
                </c:pt>
                <c:pt idx="151">
                  <c:v>4214.355315992455</c:v>
                </c:pt>
                <c:pt idx="152">
                  <c:v>4207.4398430081392</c:v>
                </c:pt>
                <c:pt idx="153">
                  <c:v>4200.5155169025957</c:v>
                </c:pt>
                <c:pt idx="154">
                  <c:v>4193.5825345578696</c:v>
                </c:pt>
                <c:pt idx="155">
                  <c:v>4186.6410913277268</c:v>
                </c:pt>
                <c:pt idx="156">
                  <c:v>4179.6913810438291</c:v>
                </c:pt>
                <c:pt idx="157">
                  <c:v>4172.7335960220353</c:v>
                </c:pt>
                <c:pt idx="158">
                  <c:v>4165.7679270688077</c:v>
                </c:pt>
                <c:pt idx="159">
                  <c:v>4158.794563487726</c:v>
                </c:pt>
                <c:pt idx="160">
                  <c:v>4151.8136930861183</c:v>
                </c:pt>
                <c:pt idx="161">
                  <c:v>4144.8255021817668</c:v>
                </c:pt>
                <c:pt idx="162">
                  <c:v>4137.8301756097244</c:v>
                </c:pt>
                <c:pt idx="163">
                  <c:v>4130.8278967292053</c:v>
                </c:pt>
                <c:pt idx="164">
                  <c:v>4123.8188474305653</c:v>
                </c:pt>
                <c:pt idx="165">
                  <c:v>4116.8032081423526</c:v>
                </c:pt>
                <c:pt idx="166">
                  <c:v>4109.7811578384326</c:v>
                </c:pt>
                <c:pt idx="167">
                  <c:v>4102.7528740451835</c:v>
                </c:pt>
                <c:pt idx="168">
                  <c:v>4095.7185328487567</c:v>
                </c:pt>
                <c:pt idx="169">
                  <c:v>4088.6783089023829</c:v>
                </c:pt>
                <c:pt idx="170">
                  <c:v>4081.6323754337532</c:v>
                </c:pt>
                <c:pt idx="171">
                  <c:v>4074.5809042524365</c:v>
                </c:pt>
                <c:pt idx="172">
                  <c:v>4067.5240657573522</c:v>
                </c:pt>
                <c:pt idx="173">
                  <c:v>4060.462028944286</c:v>
                </c:pt>
                <c:pt idx="174">
                  <c:v>4053.3949614134426</c:v>
                </c:pt>
                <c:pt idx="175">
                  <c:v>4046.3230293770425</c:v>
                </c:pt>
                <c:pt idx="176">
                  <c:v>4039.2463976669428</c:v>
                </c:pt>
                <c:pt idx="177">
                  <c:v>4032.165229742307</c:v>
                </c:pt>
                <c:pt idx="178">
                  <c:v>4025.0796876972763</c:v>
                </c:pt>
                <c:pt idx="179">
                  <c:v>4017.9899322686942</c:v>
                </c:pt>
                <c:pt idx="180">
                  <c:v>4010.8961228438347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48256"/>
        <c:axId val="171258624"/>
      </c:scatterChart>
      <c:valAx>
        <c:axId val="17124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258624"/>
        <c:crosses val="autoZero"/>
        <c:crossBetween val="midCat"/>
      </c:valAx>
      <c:valAx>
        <c:axId val="171258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fr-FR" sz="1400" dirty="0"/>
                  <a:t>Masse vecteur Pu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2482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85902093137882E-2"/>
          <c:y val="2.5777857997809028E-2"/>
          <c:w val="0.88623847647295129"/>
          <c:h val="0.82203021382078423"/>
        </c:manualLayout>
      </c:layout>
      <c:areaChart>
        <c:grouping val="percentStacked"/>
        <c:varyColors val="0"/>
        <c:ser>
          <c:idx val="0"/>
          <c:order val="0"/>
          <c:tx>
            <c:strRef>
              <c:f>'[Eq de bateman avec flux.xlsm]Eq_de_Bateman_avec_RK1'!$I$1</c:f>
              <c:strCache>
                <c:ptCount val="1"/>
                <c:pt idx="0">
                  <c:v>N(Pu238)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val>
        </c:ser>
        <c:ser>
          <c:idx val="1"/>
          <c:order val="1"/>
          <c:tx>
            <c:strRef>
              <c:f>'[Eq de bateman avec flux.xlsm]Eq_de_Bateman_avec_RK1'!$K$1</c:f>
              <c:strCache>
                <c:ptCount val="1"/>
                <c:pt idx="0">
                  <c:v>N(Pu239)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val>
        </c:ser>
        <c:ser>
          <c:idx val="2"/>
          <c:order val="2"/>
          <c:tx>
            <c:strRef>
              <c:f>'[Eq de bateman avec flux.xlsm]Eq_de_Bateman_avec_RK1'!$M$1</c:f>
              <c:strCache>
                <c:ptCount val="1"/>
                <c:pt idx="0">
                  <c:v>N(Pu240)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val>
        </c:ser>
        <c:ser>
          <c:idx val="3"/>
          <c:order val="3"/>
          <c:tx>
            <c:strRef>
              <c:f>'[Eq de bateman avec flux.xlsm]Eq_de_Bateman_avec_RK1'!$O$1</c:f>
              <c:strCache>
                <c:ptCount val="1"/>
                <c:pt idx="0">
                  <c:v>N(Pu241)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val>
        </c:ser>
        <c:ser>
          <c:idx val="4"/>
          <c:order val="4"/>
          <c:tx>
            <c:strRef>
              <c:f>'[Eq de bateman avec flux.xlsm]Eq_de_Bateman_avec_RK1'!$Q$1</c:f>
              <c:strCache>
                <c:ptCount val="1"/>
                <c:pt idx="0">
                  <c:v>N(Pu242)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val>
        </c:ser>
        <c:ser>
          <c:idx val="5"/>
          <c:order val="5"/>
          <c:tx>
            <c:strRef>
              <c:f>'[Eq de bateman avec flux.xlsm]Eq_de_Bateman_avec_RK1'!$S$1</c:f>
              <c:strCache>
                <c:ptCount val="1"/>
                <c:pt idx="0">
                  <c:v>N(Am241)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13344"/>
        <c:axId val="171515264"/>
      </c:areaChart>
      <c:catAx>
        <c:axId val="171513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b="1" baseline="0" dirty="0" smtClean="0"/>
                  <a:t> (y)</a:t>
                </a:r>
                <a:endParaRPr lang="fr-FR" b="1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71515264"/>
        <c:crosses val="autoZero"/>
        <c:auto val="1"/>
        <c:lblAlgn val="ctr"/>
        <c:lblOffset val="100"/>
        <c:noMultiLvlLbl val="0"/>
      </c:catAx>
      <c:valAx>
        <c:axId val="1715152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1513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29192126800724"/>
          <c:y val="0.40896171469163362"/>
          <c:w val="0.1747443281764989"/>
          <c:h val="0.39466237758094219"/>
        </c:manualLayout>
      </c:layout>
      <c:overlay val="0"/>
      <c:spPr>
        <a:solidFill>
          <a:schemeClr val="bg1">
            <a:lumMod val="95000"/>
            <a:alpha val="6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Pu239 en fonction du temps</a:t>
            </a:r>
          </a:p>
        </c:rich>
      </c:tx>
      <c:layout>
        <c:manualLayout>
          <c:xMode val="edge"/>
          <c:yMode val="edge"/>
          <c:x val="0.2130145362862185"/>
          <c:y val="1.245997759052048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.13103414560649604"/>
          <c:y val="8.6881859065862377E-2"/>
          <c:w val="0.83238611319036937"/>
          <c:h val="0.85510153336096151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767214255145563"/>
                  <c:y val="-5.3214225414805603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Eq_de_Bateman_avec_RK1!$G$2:$G$32</c:f>
              <c:numCache>
                <c:formatCode>0.000000000</c:formatCode>
                <c:ptCount val="31"/>
                <c:pt idx="0" formatCode="0.00">
                  <c:v>2801.7000000000003</c:v>
                </c:pt>
                <c:pt idx="1">
                  <c:v>2801.6194529051941</c:v>
                </c:pt>
                <c:pt idx="2">
                  <c:v>2801.538908126066</c:v>
                </c:pt>
                <c:pt idx="3">
                  <c:v>2801.4583656625491</c:v>
                </c:pt>
                <c:pt idx="4">
                  <c:v>2801.3778255145767</c:v>
                </c:pt>
                <c:pt idx="5">
                  <c:v>2801.2972876820822</c:v>
                </c:pt>
                <c:pt idx="6">
                  <c:v>2801.2167521649994</c:v>
                </c:pt>
                <c:pt idx="7">
                  <c:v>2801.1362189632614</c:v>
                </c:pt>
                <c:pt idx="8">
                  <c:v>2801.0556880768017</c:v>
                </c:pt>
                <c:pt idx="9">
                  <c:v>2800.9751595055541</c:v>
                </c:pt>
                <c:pt idx="10">
                  <c:v>2800.8946332494515</c:v>
                </c:pt>
                <c:pt idx="11">
                  <c:v>2800.8141093084278</c:v>
                </c:pt>
                <c:pt idx="12">
                  <c:v>2800.7335876824163</c:v>
                </c:pt>
                <c:pt idx="13">
                  <c:v>2800.6530683713504</c:v>
                </c:pt>
                <c:pt idx="14">
                  <c:v>2800.5725513751636</c:v>
                </c:pt>
                <c:pt idx="15">
                  <c:v>2800.492036693789</c:v>
                </c:pt>
                <c:pt idx="16">
                  <c:v>2800.4115243271604</c:v>
                </c:pt>
                <c:pt idx="17">
                  <c:v>2800.3310142752111</c:v>
                </c:pt>
                <c:pt idx="18">
                  <c:v>2800.2505065378746</c:v>
                </c:pt>
                <c:pt idx="19">
                  <c:v>2800.1700011150847</c:v>
                </c:pt>
                <c:pt idx="20">
                  <c:v>2800.0894980067742</c:v>
                </c:pt>
                <c:pt idx="21">
                  <c:v>2800.0089972128771</c:v>
                </c:pt>
                <c:pt idx="22">
                  <c:v>2799.9284987333267</c:v>
                </c:pt>
                <c:pt idx="23">
                  <c:v>2799.8480025680565</c:v>
                </c:pt>
                <c:pt idx="24">
                  <c:v>2799.7675087169996</c:v>
                </c:pt>
                <c:pt idx="25">
                  <c:v>2799.6870171800902</c:v>
                </c:pt>
                <c:pt idx="26">
                  <c:v>2799.6065279572613</c:v>
                </c:pt>
                <c:pt idx="27">
                  <c:v>2799.5260410484461</c:v>
                </c:pt>
                <c:pt idx="28">
                  <c:v>2799.4455564535788</c:v>
                </c:pt>
                <c:pt idx="29">
                  <c:v>2799.3650741725924</c:v>
                </c:pt>
                <c:pt idx="30">
                  <c:v>2799.28459420542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8864"/>
        <c:axId val="168386944"/>
      </c:scatterChart>
      <c:valAx>
        <c:axId val="1683869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Pu239 (kg)</a:t>
                </a:r>
              </a:p>
            </c:rich>
          </c:tx>
          <c:layout>
            <c:manualLayout>
              <c:xMode val="edge"/>
              <c:yMode val="edge"/>
              <c:x val="5.7650864659786138E-2"/>
              <c:y val="0.3400488096882626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8864"/>
        <c:crosses val="autoZero"/>
        <c:crossBetween val="midCat"/>
      </c:valAx>
      <c:valAx>
        <c:axId val="1683888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69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Pu238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6338375295125719E-2"/>
          <c:y val="0.11532440980097755"/>
          <c:w val="0.82697274913560526"/>
          <c:h val="0.7689721727096475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4.7161034802729575E-2"/>
                  <c:y val="5.995484165113314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Eq_de_Bateman_avec_RK1!$E$2:$E$32</c:f>
              <c:numCache>
                <c:formatCode>0.00</c:formatCode>
                <c:ptCount val="31"/>
                <c:pt idx="0">
                  <c:v>64.350000000000009</c:v>
                </c:pt>
                <c:pt idx="1">
                  <c:v>63.841402268312066</c:v>
                </c:pt>
                <c:pt idx="2">
                  <c:v>63.336824298126501</c:v>
                </c:pt>
                <c:pt idx="3">
                  <c:v>62.836234318789366</c:v>
                </c:pt>
                <c:pt idx="4">
                  <c:v>62.339600810749765</c:v>
                </c:pt>
                <c:pt idx="5">
                  <c:v>61.846892503575262</c:v>
                </c:pt>
                <c:pt idx="6">
                  <c:v>61.358078373982934</c:v>
                </c:pt>
                <c:pt idx="7">
                  <c:v>60.873127643885987</c:v>
                </c:pt>
                <c:pt idx="8">
                  <c:v>60.392009778455822</c:v>
                </c:pt>
                <c:pt idx="9">
                  <c:v>59.914694484199437</c:v>
                </c:pt>
                <c:pt idx="10">
                  <c:v>59.441151707051965</c:v>
                </c:pt>
                <c:pt idx="11">
                  <c:v>58.971351630484357</c:v>
                </c:pt>
                <c:pt idx="12">
                  <c:v>58.50526467362598</c:v>
                </c:pt>
                <c:pt idx="13">
                  <c:v>58.042861489402064</c:v>
                </c:pt>
                <c:pt idx="14">
                  <c:v>57.584112962685865</c:v>
                </c:pt>
                <c:pt idx="15">
                  <c:v>57.128990208465439</c:v>
                </c:pt>
                <c:pt idx="16">
                  <c:v>56.67746457002491</c:v>
                </c:pt>
                <c:pt idx="17">
                  <c:v>56.229507617140086</c:v>
                </c:pt>
                <c:pt idx="18">
                  <c:v>55.78509114428838</c:v>
                </c:pt>
                <c:pt idx="19">
                  <c:v>55.344187168872836</c:v>
                </c:pt>
                <c:pt idx="20">
                  <c:v>54.906767929460223</c:v>
                </c:pt>
                <c:pt idx="21">
                  <c:v>54.472805884033036</c:v>
                </c:pt>
                <c:pt idx="22">
                  <c:v>54.042273708255308</c:v>
                </c:pt>
                <c:pt idx="23">
                  <c:v>53.615144293752159</c:v>
                </c:pt>
                <c:pt idx="24">
                  <c:v>53.191390746402909</c:v>
                </c:pt>
                <c:pt idx="25">
                  <c:v>52.770986384647706</c:v>
                </c:pt>
                <c:pt idx="26">
                  <c:v>52.353904737807504</c:v>
                </c:pt>
                <c:pt idx="27">
                  <c:v>51.940119544417364</c:v>
                </c:pt>
                <c:pt idx="28">
                  <c:v>51.529604750572901</c:v>
                </c:pt>
                <c:pt idx="29">
                  <c:v>51.122334508289796</c:v>
                </c:pt>
                <c:pt idx="30">
                  <c:v>50.718283173876301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60096"/>
        <c:axId val="176860160"/>
      </c:scatterChart>
      <c:valAx>
        <c:axId val="176860160"/>
        <c:scaling>
          <c:orientation val="minMax"/>
          <c:min val="40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Pu238 (kg)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7060096"/>
        <c:crosses val="autoZero"/>
        <c:crossBetween val="midCat"/>
      </c:valAx>
      <c:valAx>
        <c:axId val="17706009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686016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Pu240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571148338939991"/>
                  <c:y val="-4.298081319578755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Eq_de_Bateman_avec_RK1!$I$2:$I$32</c:f>
              <c:numCache>
                <c:formatCode>0.00</c:formatCode>
                <c:ptCount val="31"/>
                <c:pt idx="0">
                  <c:v>1148.3999999999999</c:v>
                </c:pt>
                <c:pt idx="1">
                  <c:v>1148.2786754729225</c:v>
                </c:pt>
                <c:pt idx="2">
                  <c:v>1148.1573637633658</c:v>
                </c:pt>
                <c:pt idx="3">
                  <c:v>1148.0360648699757</c:v>
                </c:pt>
                <c:pt idx="4">
                  <c:v>1147.9147787913985</c:v>
                </c:pt>
                <c:pt idx="5">
                  <c:v>1147.7935055262799</c:v>
                </c:pt>
                <c:pt idx="6">
                  <c:v>1147.6722450732666</c:v>
                </c:pt>
                <c:pt idx="7">
                  <c:v>1147.5509974310048</c:v>
                </c:pt>
                <c:pt idx="8">
                  <c:v>1147.4297625981412</c:v>
                </c:pt>
                <c:pt idx="9">
                  <c:v>1147.3085405733225</c:v>
                </c:pt>
                <c:pt idx="10">
                  <c:v>1147.1873313551955</c:v>
                </c:pt>
                <c:pt idx="11">
                  <c:v>1147.0661349424074</c:v>
                </c:pt>
                <c:pt idx="12">
                  <c:v>1146.9449513336053</c:v>
                </c:pt>
                <c:pt idx="13">
                  <c:v>1146.8237805274364</c:v>
                </c:pt>
                <c:pt idx="14">
                  <c:v>1146.7026225225482</c:v>
                </c:pt>
                <c:pt idx="15">
                  <c:v>1146.5814773175882</c:v>
                </c:pt>
                <c:pt idx="16">
                  <c:v>1146.4603449112044</c:v>
                </c:pt>
                <c:pt idx="17">
                  <c:v>1146.3392253020443</c:v>
                </c:pt>
                <c:pt idx="18">
                  <c:v>1146.2181184887561</c:v>
                </c:pt>
                <c:pt idx="19">
                  <c:v>1146.0970244699881</c:v>
                </c:pt>
                <c:pt idx="20">
                  <c:v>1145.9759432443884</c:v>
                </c:pt>
                <c:pt idx="21">
                  <c:v>1145.8548748106055</c:v>
                </c:pt>
                <c:pt idx="22">
                  <c:v>1145.7338191672879</c:v>
                </c:pt>
                <c:pt idx="23">
                  <c:v>1145.6127763130846</c:v>
                </c:pt>
                <c:pt idx="24">
                  <c:v>1145.4917462466444</c:v>
                </c:pt>
                <c:pt idx="25">
                  <c:v>1145.3707289666161</c:v>
                </c:pt>
                <c:pt idx="26">
                  <c:v>1145.249724471649</c:v>
                </c:pt>
                <c:pt idx="27">
                  <c:v>1145.1287327603923</c:v>
                </c:pt>
                <c:pt idx="28">
                  <c:v>1145.0077538314956</c:v>
                </c:pt>
                <c:pt idx="29">
                  <c:v>1144.8867876836084</c:v>
                </c:pt>
                <c:pt idx="30">
                  <c:v>1144.7658343153805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30528"/>
        <c:axId val="168628608"/>
      </c:scatterChart>
      <c:valAx>
        <c:axId val="16862860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Pu240 (kg)</a:t>
                </a:r>
              </a:p>
            </c:rich>
          </c:tx>
          <c:layout>
            <c:manualLayout>
              <c:xMode val="edge"/>
              <c:yMode val="edge"/>
              <c:x val="2.2222275752783557E-2"/>
              <c:y val="0.307547975430271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30528"/>
        <c:crosses val="autoZero"/>
        <c:crossBetween val="midCat"/>
      </c:valAx>
      <c:valAx>
        <c:axId val="16863052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2860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Pu241 en fonction du temps</a:t>
            </a:r>
          </a:p>
        </c:rich>
      </c:tx>
      <c:layout>
        <c:manualLayout>
          <c:xMode val="edge"/>
          <c:yMode val="edge"/>
          <c:x val="0.18048463942007251"/>
          <c:y val="1.8122480429535955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65911076361427"/>
          <c:y val="9.8847010196146001E-2"/>
          <c:w val="0.7521943873038951"/>
          <c:h val="0.78730396169133132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exp"/>
            <c:dispRSqr val="1"/>
            <c:dispEq val="1"/>
            <c:trendlineLbl>
              <c:layout>
                <c:manualLayout>
                  <c:x val="-0.15890073740782401"/>
                  <c:y val="-3.7559299021918416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Eq_de_Bateman_avec_RK1!$K$2:$K$32</c:f>
              <c:numCache>
                <c:formatCode>0.00</c:formatCode>
                <c:ptCount val="31"/>
                <c:pt idx="0">
                  <c:v>688.05000000000007</c:v>
                </c:pt>
                <c:pt idx="1">
                  <c:v>654.75716107614176</c:v>
                </c:pt>
                <c:pt idx="2">
                  <c:v>623.07527066417936</c:v>
                </c:pt>
                <c:pt idx="3">
                  <c:v>592.92637941548821</c:v>
                </c:pt>
                <c:pt idx="4">
                  <c:v>564.23630973510694</c:v>
                </c:pt>
                <c:pt idx="5">
                  <c:v>536.93447327699619</c:v>
                </c:pt>
                <c:pt idx="6">
                  <c:v>510.95369727019761</c:v>
                </c:pt>
                <c:pt idx="7">
                  <c:v>486.23005924859081</c:v>
                </c:pt>
                <c:pt idx="8">
                  <c:v>462.70272977762005</c:v>
                </c:pt>
                <c:pt idx="9">
                  <c:v>440.31382279104082</c:v>
                </c:pt>
                <c:pt idx="10">
                  <c:v>419.00825316945748</c:v>
                </c:pt>
                <c:pt idx="11">
                  <c:v>398.73360121024234</c:v>
                </c:pt>
                <c:pt idx="12">
                  <c:v>379.43998365538067</c:v>
                </c:pt>
                <c:pt idx="13">
                  <c:v>361.07993095992248</c:v>
                </c:pt>
                <c:pt idx="14">
                  <c:v>343.60827049907431</c:v>
                </c:pt>
                <c:pt idx="15">
                  <c:v>326.98201542657779</c:v>
                </c:pt>
                <c:pt idx="16">
                  <c:v>311.16025891092397</c:v>
                </c:pt>
                <c:pt idx="17">
                  <c:v>296.10407348918511</c:v>
                </c:pt>
                <c:pt idx="18">
                  <c:v>281.7764152908365</c:v>
                </c:pt>
                <c:pt idx="19">
                  <c:v>268.14203289592331</c:v>
                </c:pt>
                <c:pt idx="20">
                  <c:v>255.16738060332844</c:v>
                </c:pt>
                <c:pt idx="21">
                  <c:v>242.82053589574983</c:v>
                </c:pt>
                <c:pt idx="22">
                  <c:v>231.07112089831918</c:v>
                </c:pt>
                <c:pt idx="23">
                  <c:v>219.89022763762136</c:v>
                </c:pt>
                <c:pt idx="24">
                  <c:v>209.25034691722334</c:v>
                </c:pt>
                <c:pt idx="25">
                  <c:v>199.12530063471976</c:v>
                </c:pt>
                <c:pt idx="26">
                  <c:v>189.49017737376985</c:v>
                </c:pt>
                <c:pt idx="27">
                  <c:v>180.32127111265763</c:v>
                </c:pt>
                <c:pt idx="28">
                  <c:v>171.59602289857565</c:v>
                </c:pt>
                <c:pt idx="29">
                  <c:v>163.29296534412904</c:v>
                </c:pt>
                <c:pt idx="30">
                  <c:v>155.39166980950037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4256"/>
        <c:axId val="168702336"/>
      </c:scatterChart>
      <c:valAx>
        <c:axId val="16870233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Pu241 (kg)</a:t>
                </a:r>
              </a:p>
            </c:rich>
          </c:tx>
          <c:layout>
            <c:manualLayout>
              <c:xMode val="edge"/>
              <c:yMode val="edge"/>
              <c:x val="2.145071866016748E-2"/>
              <c:y val="0.3125888633940264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4256"/>
        <c:crosses val="autoZero"/>
        <c:crossBetween val="midCat"/>
      </c:valAx>
      <c:valAx>
        <c:axId val="1687042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233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Pu242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8.8333358330208722E-2"/>
                  <c:y val="-4.0590122689509803E-2"/>
                </c:manualLayout>
              </c:layout>
              <c:numFmt formatCode="General" sourceLinked="0"/>
            </c:trendlineLbl>
          </c:trendline>
          <c:yVal>
            <c:numRef>
              <c:f>Eq_de_Bateman_avec_RK1!$M$2:$M$32</c:f>
              <c:numCache>
                <c:formatCode>0.00</c:formatCode>
                <c:ptCount val="31"/>
                <c:pt idx="0">
                  <c:v>232.65</c:v>
                </c:pt>
                <c:pt idx="1">
                  <c:v>232.6495699714892</c:v>
                </c:pt>
                <c:pt idx="2">
                  <c:v>232.64913994377324</c:v>
                </c:pt>
                <c:pt idx="3">
                  <c:v>232.64870991685214</c:v>
                </c:pt>
                <c:pt idx="4">
                  <c:v>232.64827989072589</c:v>
                </c:pt>
                <c:pt idx="5">
                  <c:v>232.64784986539451</c:v>
                </c:pt>
                <c:pt idx="6">
                  <c:v>232.64741984085799</c:v>
                </c:pt>
                <c:pt idx="7">
                  <c:v>232.64698981711632</c:v>
                </c:pt>
                <c:pt idx="8">
                  <c:v>232.64655979416949</c:v>
                </c:pt>
                <c:pt idx="9">
                  <c:v>232.64612977201753</c:v>
                </c:pt>
                <c:pt idx="10">
                  <c:v>232.64569975066041</c:v>
                </c:pt>
                <c:pt idx="11">
                  <c:v>232.64526973009814</c:v>
                </c:pt>
                <c:pt idx="12">
                  <c:v>232.6448397103307</c:v>
                </c:pt>
                <c:pt idx="13">
                  <c:v>232.64440969135813</c:v>
                </c:pt>
                <c:pt idx="14">
                  <c:v>232.64397967318041</c:v>
                </c:pt>
                <c:pt idx="15">
                  <c:v>232.64354965579753</c:v>
                </c:pt>
                <c:pt idx="16">
                  <c:v>232.64311963920949</c:v>
                </c:pt>
                <c:pt idx="17">
                  <c:v>232.64268962341629</c:v>
                </c:pt>
                <c:pt idx="18">
                  <c:v>232.6422596084179</c:v>
                </c:pt>
                <c:pt idx="19">
                  <c:v>232.64182959421436</c:v>
                </c:pt>
                <c:pt idx="20">
                  <c:v>232.64139958080565</c:v>
                </c:pt>
                <c:pt idx="21">
                  <c:v>232.64096956819179</c:v>
                </c:pt>
                <c:pt idx="22">
                  <c:v>232.64053955637274</c:v>
                </c:pt>
                <c:pt idx="23">
                  <c:v>232.64010954534854</c:v>
                </c:pt>
                <c:pt idx="24">
                  <c:v>232.63967953511917</c:v>
                </c:pt>
                <c:pt idx="25">
                  <c:v>232.63924952568462</c:v>
                </c:pt>
                <c:pt idx="26">
                  <c:v>232.63881951704491</c:v>
                </c:pt>
                <c:pt idx="27">
                  <c:v>232.63838950920001</c:v>
                </c:pt>
                <c:pt idx="28">
                  <c:v>232.63795950214993</c:v>
                </c:pt>
                <c:pt idx="29">
                  <c:v>232.63752949589468</c:v>
                </c:pt>
                <c:pt idx="30">
                  <c:v>232.63709949043425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26432"/>
        <c:axId val="129448576"/>
      </c:scatterChart>
      <c:valAx>
        <c:axId val="12944857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Pu242 (kg)</a:t>
                </a:r>
              </a:p>
            </c:rich>
          </c:tx>
          <c:layout>
            <c:manualLayout>
              <c:xMode val="edge"/>
              <c:yMode val="edge"/>
              <c:x val="1.6666716660417448E-2"/>
              <c:y val="0.3075477573066464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1826432"/>
        <c:crosses val="autoZero"/>
        <c:crossBetween val="midCat"/>
      </c:valAx>
      <c:valAx>
        <c:axId val="131826432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294485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d'U238 en fonction du temps</a:t>
            </a:r>
          </a:p>
        </c:rich>
      </c:tx>
      <c:layout>
        <c:manualLayout>
          <c:xMode val="edge"/>
          <c:yMode val="edge"/>
          <c:x val="0.17768405922117705"/>
          <c:y val="1.863738496176162E-3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6.8155618618804273E-2"/>
          <c:y val="0.11415477175044887"/>
          <c:w val="0.92442783170154674"/>
          <c:h val="0.82277426767984396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0800455231629625E-2"/>
                  <c:y val="3.4354857765869075E-3"/>
                </c:manualLayout>
              </c:layout>
              <c:numFmt formatCode="0.00E+00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Eq_de_Bateman_avec_RK1!$V$2:$V$32</c:f>
              <c:numCache>
                <c:formatCode>0.000000000E+00</c:formatCode>
                <c:ptCount val="31"/>
                <c:pt idx="0">
                  <c:v>27853.65</c:v>
                </c:pt>
                <c:pt idx="1">
                  <c:v>27853.650425707412</c:v>
                </c:pt>
                <c:pt idx="2">
                  <c:v>27853.650851414026</c:v>
                </c:pt>
                <c:pt idx="3">
                  <c:v>27853.651277119847</c:v>
                </c:pt>
                <c:pt idx="4">
                  <c:v>27853.651702824875</c:v>
                </c:pt>
                <c:pt idx="5">
                  <c:v>27853.652128529106</c:v>
                </c:pt>
                <c:pt idx="6">
                  <c:v>27853.652554232543</c:v>
                </c:pt>
                <c:pt idx="7">
                  <c:v>27853.652979935185</c:v>
                </c:pt>
                <c:pt idx="8">
                  <c:v>27853.653405637033</c:v>
                </c:pt>
                <c:pt idx="9">
                  <c:v>27853.653831338084</c:v>
                </c:pt>
                <c:pt idx="10">
                  <c:v>27853.654257038343</c:v>
                </c:pt>
                <c:pt idx="11">
                  <c:v>27853.654682737804</c:v>
                </c:pt>
                <c:pt idx="12">
                  <c:v>27853.655108436473</c:v>
                </c:pt>
                <c:pt idx="13">
                  <c:v>27853.655534134345</c:v>
                </c:pt>
                <c:pt idx="14">
                  <c:v>27853.655959831423</c:v>
                </c:pt>
                <c:pt idx="15">
                  <c:v>27853.656385527705</c:v>
                </c:pt>
                <c:pt idx="16">
                  <c:v>27853.656811223194</c:v>
                </c:pt>
                <c:pt idx="17">
                  <c:v>27853.657236917887</c:v>
                </c:pt>
                <c:pt idx="18">
                  <c:v>27853.657662611786</c:v>
                </c:pt>
                <c:pt idx="19">
                  <c:v>27853.658088304885</c:v>
                </c:pt>
                <c:pt idx="20">
                  <c:v>27853.65851399719</c:v>
                </c:pt>
                <c:pt idx="21">
                  <c:v>27853.658939688699</c:v>
                </c:pt>
                <c:pt idx="22">
                  <c:v>27853.659365379415</c:v>
                </c:pt>
                <c:pt idx="23">
                  <c:v>27853.659791069334</c:v>
                </c:pt>
                <c:pt idx="24">
                  <c:v>27853.660216758461</c:v>
                </c:pt>
                <c:pt idx="25">
                  <c:v>27853.66064244679</c:v>
                </c:pt>
                <c:pt idx="26">
                  <c:v>27853.661068134326</c:v>
                </c:pt>
                <c:pt idx="27">
                  <c:v>27853.661493821066</c:v>
                </c:pt>
                <c:pt idx="28">
                  <c:v>27853.661919507012</c:v>
                </c:pt>
                <c:pt idx="29">
                  <c:v>27853.662345192162</c:v>
                </c:pt>
                <c:pt idx="30">
                  <c:v>27853.662770876519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497600"/>
        <c:axId val="132164224"/>
      </c:scatterChart>
      <c:valAx>
        <c:axId val="13216422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d'U238 (kg)</a:t>
                </a:r>
              </a:p>
            </c:rich>
          </c:tx>
          <c:layout>
            <c:manualLayout>
              <c:xMode val="edge"/>
              <c:yMode val="edge"/>
              <c:x val="2.4577074967693489E-2"/>
              <c:y val="0.33823607733139233"/>
            </c:manualLayout>
          </c:layout>
          <c:overlay val="0"/>
          <c:spPr>
            <a:noFill/>
            <a:ln>
              <a:noFill/>
            </a:ln>
          </c:spPr>
        </c:title>
        <c:numFmt formatCode="0.000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3497600"/>
        <c:crosses val="autoZero"/>
        <c:crossBetween val="midCat"/>
      </c:valAx>
      <c:valAx>
        <c:axId val="13349760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216422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d'Am241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0.12168578927634045"/>
                  <c:y val="6.6442777967055666E-3"/>
                </c:manualLayout>
              </c:layout>
              <c:numFmt formatCode="General" sourceLinked="0"/>
            </c:trendlineLbl>
          </c:trendline>
          <c:yVal>
            <c:numRef>
              <c:f>Eq_de_Bateman_avec_RK1!$O$2:$O$32</c:f>
              <c:numCache>
                <c:formatCode>0.00</c:formatCode>
                <c:ptCount val="31"/>
                <c:pt idx="0">
                  <c:v>14.85</c:v>
                </c:pt>
                <c:pt idx="1">
                  <c:v>48.119045036592219</c:v>
                </c:pt>
                <c:pt idx="2">
                  <c:v>79.723835170241301</c:v>
                </c:pt>
                <c:pt idx="3">
                  <c:v>109.74498635519765</c:v>
                </c:pt>
                <c:pt idx="4">
                  <c:v>138.25921362255838</c:v>
                </c:pt>
                <c:pt idx="5">
                  <c:v>165.33951983538739</c:v>
                </c:pt>
                <c:pt idx="6">
                  <c:v>191.05537531049609</c:v>
                </c:pt>
                <c:pt idx="7">
                  <c:v>215.47288874882204</c:v>
                </c:pt>
                <c:pt idx="8">
                  <c:v>238.65496989495841</c:v>
                </c:pt>
                <c:pt idx="9">
                  <c:v>260.66148432603762</c:v>
                </c:pt>
                <c:pt idx="10">
                  <c:v>281.54940075080827</c:v>
                </c:pt>
                <c:pt idx="11">
                  <c:v>301.37293118131618</c:v>
                </c:pt>
                <c:pt idx="12">
                  <c:v>320.18366432206454</c:v>
                </c:pt>
                <c:pt idx="13">
                  <c:v>338.03069250484083</c:v>
                </c:pt>
                <c:pt idx="14">
                  <c:v>354.96073248151782</c:v>
                </c:pt>
                <c:pt idx="15">
                  <c:v>371.01824037202391</c:v>
                </c:pt>
                <c:pt idx="16">
                  <c:v>386.24552105029869</c:v>
                </c:pt>
                <c:pt idx="17">
                  <c:v>400.68283223736364</c:v>
                </c:pt>
                <c:pt idx="18">
                  <c:v>414.3684835576168</c:v>
                </c:pt>
                <c:pt idx="19">
                  <c:v>427.33893080206565</c:v>
                </c:pt>
                <c:pt idx="20">
                  <c:v>439.62886563042343</c:v>
                </c:pt>
                <c:pt idx="21">
                  <c:v>451.27130093276742</c:v>
                </c:pt>
                <c:pt idx="22">
                  <c:v>462.29765206078247</c:v>
                </c:pt>
                <c:pt idx="23">
                  <c:v>472.7378141284488</c:v>
                </c:pt>
                <c:pt idx="24">
                  <c:v>482.62023557236228</c:v>
                </c:pt>
                <c:pt idx="25">
                  <c:v>491.9719881526741</c:v>
                </c:pt>
                <c:pt idx="26">
                  <c:v>500.81883356687763</c:v>
                </c:pt>
                <c:pt idx="27">
                  <c:v>509.18528684033799</c:v>
                </c:pt>
                <c:pt idx="28">
                  <c:v>517.09467664952865</c:v>
                </c:pt>
                <c:pt idx="29">
                  <c:v>524.56920272639275</c:v>
                </c:pt>
                <c:pt idx="30">
                  <c:v>531.62999048506595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14464"/>
        <c:axId val="168812544"/>
      </c:scatterChart>
      <c:valAx>
        <c:axId val="1688125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Am241 (kg)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868217663745129"/>
            </c:manualLayout>
          </c:layout>
          <c:overlay val="0"/>
          <c:spPr>
            <a:noFill/>
            <a:ln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4464"/>
        <c:crosses val="autoZero"/>
        <c:crossBetween val="midCat"/>
      </c:valAx>
      <c:valAx>
        <c:axId val="1688144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25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b="1" i="0" baseline="0">
                <a:effectLst/>
              </a:rPr>
              <a:t>Quantité total du vecteur Pu en fonction du temps </a:t>
            </a:r>
            <a:endParaRPr lang="fr-FR" sz="1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0"/>
            <c:dispEq val="0"/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Eq_de_Bateman_avec_RK1!$Q$2:$Q$32</c:f>
              <c:numCache>
                <c:formatCode>0.00</c:formatCode>
                <c:ptCount val="31"/>
                <c:pt idx="0">
                  <c:v>4950</c:v>
                </c:pt>
                <c:pt idx="1">
                  <c:v>4949.265306730651</c:v>
                </c:pt>
                <c:pt idx="2">
                  <c:v>4948.481341965753</c:v>
                </c:pt>
                <c:pt idx="3">
                  <c:v>4947.650740538852</c:v>
                </c:pt>
                <c:pt idx="4">
                  <c:v>4946.7760083651156</c:v>
                </c:pt>
                <c:pt idx="5">
                  <c:v>4945.8595286897153</c:v>
                </c:pt>
                <c:pt idx="6">
                  <c:v>4944.9035680338002</c:v>
                </c:pt>
                <c:pt idx="7">
                  <c:v>4943.9102818526808</c:v>
                </c:pt>
                <c:pt idx="8">
                  <c:v>4942.8817199201467</c:v>
                </c:pt>
                <c:pt idx="9">
                  <c:v>4941.8198314521724</c:v>
                </c:pt>
                <c:pt idx="10">
                  <c:v>4940.7264699826255</c:v>
                </c:pt>
                <c:pt idx="11">
                  <c:v>4939.6033980029761</c:v>
                </c:pt>
                <c:pt idx="12">
                  <c:v>4938.4522913774235</c:v>
                </c:pt>
                <c:pt idx="13">
                  <c:v>4937.2747435443107</c:v>
                </c:pt>
                <c:pt idx="14">
                  <c:v>4936.0722695141703</c:v>
                </c:pt>
                <c:pt idx="15">
                  <c:v>4934.8463096742425</c:v>
                </c:pt>
                <c:pt idx="16">
                  <c:v>4933.5982334088221</c:v>
                </c:pt>
                <c:pt idx="17">
                  <c:v>4932.3293425443608</c:v>
                </c:pt>
                <c:pt idx="18">
                  <c:v>4931.0408746277899</c:v>
                </c:pt>
                <c:pt idx="19">
                  <c:v>4929.7340060461484</c:v>
                </c:pt>
                <c:pt idx="20">
                  <c:v>4928.4098549951796</c:v>
                </c:pt>
                <c:pt idx="21">
                  <c:v>4927.0694843042238</c:v>
                </c:pt>
                <c:pt idx="22">
                  <c:v>4925.7139041243445</c:v>
                </c:pt>
                <c:pt idx="23">
                  <c:v>4924.3440744863119</c:v>
                </c:pt>
                <c:pt idx="24">
                  <c:v>4922.9609077347523</c:v>
                </c:pt>
                <c:pt idx="25">
                  <c:v>4921.5652708444331</c:v>
                </c:pt>
                <c:pt idx="26">
                  <c:v>4920.1579876244105</c:v>
                </c:pt>
                <c:pt idx="27">
                  <c:v>4918.7398408154513</c:v>
                </c:pt>
                <c:pt idx="28">
                  <c:v>4917.3115740859021</c:v>
                </c:pt>
                <c:pt idx="29">
                  <c:v>4915.8738939309069</c:v>
                </c:pt>
                <c:pt idx="30">
                  <c:v>4914.4274714796775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60000"/>
        <c:axId val="168961920"/>
      </c:scatterChart>
      <c:valAx>
        <c:axId val="16896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961920"/>
        <c:crosses val="autoZero"/>
        <c:crossBetween val="midCat"/>
      </c:valAx>
      <c:valAx>
        <c:axId val="168961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fr-FR" sz="1400" b="1" i="0" baseline="0">
                    <a:effectLst/>
                  </a:rPr>
                  <a:t>Masse vecteur Pu (kg)</a:t>
                </a:r>
                <a:endParaRPr lang="fr-FR" sz="80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6000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9FBD4-3FD6-4301-AA87-14147F9DE92F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DDE76E-DDC7-414E-8AEC-25D08C1D46C3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7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80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en.Boulland@altra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ous-titre 2"/>
          <p:cNvSpPr txBox="1">
            <a:spLocks/>
          </p:cNvSpPr>
          <p:nvPr/>
        </p:nvSpPr>
        <p:spPr bwMode="auto">
          <a:xfrm>
            <a:off x="251520" y="1673860"/>
            <a:ext cx="2575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err="1" smtClean="0"/>
              <a:t>Altran</a:t>
            </a:r>
            <a:r>
              <a:rPr lang="en-US" sz="1200" dirty="0" smtClean="0"/>
              <a:t> </a:t>
            </a:r>
            <a:r>
              <a:rPr lang="en-US" sz="1200" dirty="0" err="1" smtClean="0"/>
              <a:t>EILiS</a:t>
            </a:r>
            <a:r>
              <a:rPr lang="en-US" sz="1200" dirty="0" smtClean="0"/>
              <a:t> / </a:t>
            </a:r>
            <a:r>
              <a:rPr lang="en-US" sz="1200" dirty="0" err="1" smtClean="0"/>
              <a:t>Altran</a:t>
            </a:r>
            <a:r>
              <a:rPr lang="en-US" sz="1200" dirty="0" smtClean="0"/>
              <a:t> Research</a:t>
            </a:r>
            <a:endParaRPr lang="en-US" sz="1200" dirty="0"/>
          </a:p>
        </p:txBody>
      </p:sp>
      <p:sp>
        <p:nvSpPr>
          <p:cNvPr id="7172" name="Sous-titre 2"/>
          <p:cNvSpPr txBox="1">
            <a:spLocks/>
          </p:cNvSpPr>
          <p:nvPr/>
        </p:nvSpPr>
        <p:spPr bwMode="auto">
          <a:xfrm>
            <a:off x="818989" y="5046589"/>
            <a:ext cx="1440160" cy="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Multiobjective</a:t>
            </a:r>
            <a:r>
              <a:rPr lang="fr-FR" sz="1200" dirty="0" smtClean="0"/>
              <a:t> </a:t>
            </a:r>
            <a:r>
              <a:rPr lang="fr-FR" sz="1200" dirty="0" err="1" smtClean="0"/>
              <a:t>Optimization</a:t>
            </a:r>
            <a:endParaRPr lang="fr-FR" sz="1200" dirty="0"/>
          </a:p>
        </p:txBody>
      </p:sp>
      <p:sp>
        <p:nvSpPr>
          <p:cNvPr id="7174" name="Espace réservé du texte 6"/>
          <p:cNvSpPr txBox="1">
            <a:spLocks/>
          </p:cNvSpPr>
          <p:nvPr/>
        </p:nvSpPr>
        <p:spPr bwMode="auto">
          <a:xfrm>
            <a:off x="4067175" y="3217862"/>
            <a:ext cx="4602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dirty="0" smtClean="0">
              <a:solidFill>
                <a:srgbClr val="737C82"/>
              </a:solidFill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300" dirty="0" smtClean="0">
                <a:latin typeface="Lucida Sans Unicode" pitchFamily="34" charset="0"/>
              </a:rPr>
              <a:t>Fabien BOULLAND</a:t>
            </a:r>
            <a:br>
              <a:rPr lang="en-US" sz="1300" dirty="0" smtClean="0">
                <a:latin typeface="Lucida Sans Unicode" pitchFamily="34" charset="0"/>
              </a:rPr>
            </a:br>
            <a:r>
              <a:rPr lang="en-US" sz="1000" dirty="0" smtClean="0">
                <a:latin typeface="Lucida Sans Unicode" pitchFamily="34" charset="0"/>
                <a:hlinkClick r:id="rId2"/>
              </a:rPr>
              <a:t>Fabien.Boulland@altran.com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000" dirty="0" smtClean="0">
                <a:latin typeface="Lucida Sans Unicode" pitchFamily="34" charset="0"/>
              </a:rPr>
              <a:t> 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3095B4"/>
                </a:solidFill>
                <a:latin typeface="Lucida Sans Unicode" pitchFamily="34" charset="0"/>
              </a:rPr>
              <a:t>31/07/2014</a:t>
            </a:r>
            <a:endParaRPr lang="en-US" dirty="0">
              <a:solidFill>
                <a:srgbClr val="3095B4"/>
              </a:solidFill>
              <a:latin typeface="Lucida Sans Unicode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3203848" y="4476789"/>
            <a:ext cx="1152128" cy="5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Nuclear</a:t>
            </a:r>
            <a:r>
              <a:rPr lang="fr-FR" sz="1200" dirty="0" smtClean="0"/>
              <a:t> </a:t>
            </a:r>
            <a:r>
              <a:rPr lang="fr-FR" sz="1200" dirty="0" err="1" smtClean="0"/>
              <a:t>Core</a:t>
            </a:r>
            <a:r>
              <a:rPr lang="fr-FR" sz="1200" dirty="0" smtClean="0"/>
              <a:t> Design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907705" y="764704"/>
            <a:ext cx="7056784" cy="1872208"/>
          </a:xfrm>
        </p:spPr>
        <p:txBody>
          <a:bodyPr/>
          <a:lstStyle/>
          <a:p>
            <a:pPr algn="r"/>
            <a:r>
              <a:rPr lang="fr-FR" sz="2800" dirty="0"/>
              <a:t>Contribution à l’étude d’un préconcept de SMR
Etude d’un modèle d’épuisement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8901" y="1315975"/>
            <a:ext cx="8229240" cy="1145160"/>
          </a:xfrm>
        </p:spPr>
        <p:txBody>
          <a:bodyPr/>
          <a:lstStyle/>
          <a:p>
            <a:r>
              <a:rPr lang="fr-FR" sz="1600" dirty="0" smtClean="0"/>
              <a:t>Enrichissement: </a:t>
            </a:r>
            <a:r>
              <a:rPr lang="fr-FR" sz="1600" b="1" dirty="0"/>
              <a:t>15,78</a:t>
            </a:r>
            <a:r>
              <a:rPr lang="fr-FR" sz="1600" dirty="0" smtClean="0"/>
              <a:t> %</a:t>
            </a:r>
            <a:endParaRPr lang="fr-FR" sz="1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3624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Application à un combustible SPX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637952" y="2302797"/>
            <a:ext cx="6088857" cy="361297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074" y="2541"/>
              <a:ext cx="2159" cy="59"/>
            </a:xfrm>
            <a:custGeom>
              <a:avLst/>
              <a:gdLst>
                <a:gd name="T0" fmla="*/ 0 w 10773"/>
                <a:gd name="T1" fmla="*/ 120 h 293"/>
                <a:gd name="T2" fmla="*/ 10722 w 10773"/>
                <a:gd name="T3" fmla="*/ 120 h 293"/>
                <a:gd name="T4" fmla="*/ 10722 w 10773"/>
                <a:gd name="T5" fmla="*/ 172 h 293"/>
                <a:gd name="T6" fmla="*/ 0 w 10773"/>
                <a:gd name="T7" fmla="*/ 172 h 293"/>
                <a:gd name="T8" fmla="*/ 0 w 10773"/>
                <a:gd name="T9" fmla="*/ 120 h 293"/>
                <a:gd name="T10" fmla="*/ 10535 w 10773"/>
                <a:gd name="T11" fmla="*/ 7 h 293"/>
                <a:gd name="T12" fmla="*/ 10773 w 10773"/>
                <a:gd name="T13" fmla="*/ 146 h 293"/>
                <a:gd name="T14" fmla="*/ 10535 w 10773"/>
                <a:gd name="T15" fmla="*/ 286 h 293"/>
                <a:gd name="T16" fmla="*/ 10499 w 10773"/>
                <a:gd name="T17" fmla="*/ 276 h 293"/>
                <a:gd name="T18" fmla="*/ 10509 w 10773"/>
                <a:gd name="T19" fmla="*/ 241 h 293"/>
                <a:gd name="T20" fmla="*/ 10709 w 10773"/>
                <a:gd name="T21" fmla="*/ 124 h 293"/>
                <a:gd name="T22" fmla="*/ 10709 w 10773"/>
                <a:gd name="T23" fmla="*/ 169 h 293"/>
                <a:gd name="T24" fmla="*/ 10509 w 10773"/>
                <a:gd name="T25" fmla="*/ 52 h 293"/>
                <a:gd name="T26" fmla="*/ 10499 w 10773"/>
                <a:gd name="T27" fmla="*/ 17 h 293"/>
                <a:gd name="T28" fmla="*/ 10535 w 10773"/>
                <a:gd name="T29" fmla="*/ 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73" h="293">
                  <a:moveTo>
                    <a:pt x="0" y="120"/>
                  </a:moveTo>
                  <a:lnTo>
                    <a:pt x="10722" y="120"/>
                  </a:lnTo>
                  <a:lnTo>
                    <a:pt x="10722" y="172"/>
                  </a:lnTo>
                  <a:lnTo>
                    <a:pt x="0" y="172"/>
                  </a:lnTo>
                  <a:lnTo>
                    <a:pt x="0" y="120"/>
                  </a:lnTo>
                  <a:close/>
                  <a:moveTo>
                    <a:pt x="10535" y="7"/>
                  </a:moveTo>
                  <a:lnTo>
                    <a:pt x="10773" y="146"/>
                  </a:lnTo>
                  <a:lnTo>
                    <a:pt x="10535" y="286"/>
                  </a:lnTo>
                  <a:cubicBezTo>
                    <a:pt x="10523" y="293"/>
                    <a:pt x="10507" y="289"/>
                    <a:pt x="10499" y="276"/>
                  </a:cubicBezTo>
                  <a:cubicBezTo>
                    <a:pt x="10492" y="264"/>
                    <a:pt x="10496" y="248"/>
                    <a:pt x="10509" y="241"/>
                  </a:cubicBezTo>
                  <a:lnTo>
                    <a:pt x="10709" y="124"/>
                  </a:lnTo>
                  <a:lnTo>
                    <a:pt x="10709" y="169"/>
                  </a:lnTo>
                  <a:lnTo>
                    <a:pt x="10509" y="52"/>
                  </a:lnTo>
                  <a:cubicBezTo>
                    <a:pt x="10496" y="45"/>
                    <a:pt x="10492" y="29"/>
                    <a:pt x="10499" y="17"/>
                  </a:cubicBezTo>
                  <a:cubicBezTo>
                    <a:pt x="10507" y="4"/>
                    <a:pt x="10523" y="0"/>
                    <a:pt x="1053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332656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7027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793770"/>
              </p:ext>
            </p:extLst>
          </p:nvPr>
        </p:nvGraphicFramePr>
        <p:xfrm>
          <a:off x="107504" y="1844824"/>
          <a:ext cx="432048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51179"/>
              </p:ext>
            </p:extLst>
          </p:nvPr>
        </p:nvGraphicFramePr>
        <p:xfrm>
          <a:off x="4355976" y="1844824"/>
          <a:ext cx="46440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5031" y="1988840"/>
                <a:ext cx="7992888" cy="408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 quantité d’U235 augmente au cours du temps car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 est produit par décroissance radioactive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du Pu239. En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effet le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Pu239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 un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émetteur alpha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donc il va spontanément émettre un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noyau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d’hélium selon la réaction:</a:t>
                </a:r>
              </a:p>
              <a:p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</m:t>
                        </m:r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i="1">
                        <a:latin typeface="Cambria Math"/>
                      </a:rPr>
                      <m:t>+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Cependant, il se transforme également en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Th231par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décroissance radioactive en émettant un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alpha selon la réaction: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Néanmoins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sa période de demi-vie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est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nettement supérieure à celle du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Pu239 (facteur 3000). C’est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pourquoi il y a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davantage création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l’U235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 de disparition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Pu239 est uniquement soumis à sa période de décroissance naturelle qui est de 24000 ans donc il va décroitre lentement en U235.</a:t>
                </a:r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1" y="1988840"/>
                <a:ext cx="7992888" cy="4083234"/>
              </a:xfrm>
              <a:prstGeom prst="rect">
                <a:avLst/>
              </a:prstGeom>
              <a:blipFill rotWithShape="1">
                <a:blip r:embed="rId2"/>
                <a:stretch>
                  <a:fillRect l="-381" t="-448" r="-610" b="-10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 title="Pu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430058"/>
              </p:ext>
            </p:extLst>
          </p:nvPr>
        </p:nvGraphicFramePr>
        <p:xfrm>
          <a:off x="4735307" y="1988840"/>
          <a:ext cx="442798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348880"/>
                <a:ext cx="4572000" cy="18530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 décroissance naturelle, la quantité de Pu238 diminue au cours du temps. Sa demi-vie est relativement courte (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87,7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ans), il disparaitra rapidement.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Il se transforme en U234 en émettant une particule alpha selon la réaction: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8880"/>
                <a:ext cx="4572000" cy="1853008"/>
              </a:xfrm>
              <a:prstGeom prst="rect">
                <a:avLst/>
              </a:prstGeom>
              <a:blipFill rotWithShape="1">
                <a:blip r:embed="rId3"/>
                <a:stretch>
                  <a:fillRect l="-267" t="-329" r="-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470233"/>
              </p:ext>
            </p:extLst>
          </p:nvPr>
        </p:nvGraphicFramePr>
        <p:xfrm>
          <a:off x="4427984" y="1988840"/>
          <a:ext cx="4716016" cy="336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 décroissance naturelle, la quantité de Pu240 diminue au cours du temps. Sa demi-vie est longue (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6561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ans), il disparaitra lentement.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Il se transforme en U236 en émettant une particule alpha selon la réaction: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6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  <a:blipFill rotWithShape="1">
                <a:blip r:embed="rId3"/>
                <a:stretch>
                  <a:fillRect l="-400" t="-329" r="-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50979"/>
              </p:ext>
            </p:extLst>
          </p:nvPr>
        </p:nvGraphicFramePr>
        <p:xfrm>
          <a:off x="4499993" y="1851518"/>
          <a:ext cx="4644007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 décroissance naturelle, la quantité de Pu240 diminue au cours du temps. Sa demi-vie est courte (14  ans), il disparaitra rapidement.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Il se transforme en Am241 en émettant une particule beta selon la réaction: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  <a:blipFill rotWithShape="1">
                <a:blip r:embed="rId3"/>
                <a:stretch>
                  <a:fillRect l="-267" t="-329" r="-2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42767"/>
              </p:ext>
            </p:extLst>
          </p:nvPr>
        </p:nvGraphicFramePr>
        <p:xfrm>
          <a:off x="4644009" y="1844824"/>
          <a:ext cx="449999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36066"/>
              </p:ext>
            </p:extLst>
          </p:nvPr>
        </p:nvGraphicFramePr>
        <p:xfrm>
          <a:off x="0" y="1844824"/>
          <a:ext cx="46278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23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582666" y="1331640"/>
                <a:ext cx="7920880" cy="493481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quantité d’U238 augmente au cours du temps  car il est produit par décroissance radioactive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 Pu242. En effet le Pu242 est un émetteur alpha donc il va spontanément émettre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noyau d’hélium selon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Cependant, il se transforme également en Th234 par décroissance naturelle en émettant une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particule alpha selon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3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𝑇h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Néanmoins, sa période de demi-vie est nettement supérieure à celle du Pu242 (facteur 1000).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C’est pourquoi il y a davantage création de l’U238 que de disparition.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 Pu242 est uniquement soumis à sa décroissance naturelle. Sa demi-vie est très longue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(300 000 ans), il disparaitra lentement en U238.</a:t>
                </a: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6" y="1331640"/>
                <a:ext cx="7920880" cy="4934812"/>
              </a:xfrm>
              <a:prstGeom prst="rect">
                <a:avLst/>
              </a:prstGeom>
              <a:blipFill rotWithShape="1"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22882"/>
              </p:ext>
            </p:extLst>
          </p:nvPr>
        </p:nvGraphicFramePr>
        <p:xfrm>
          <a:off x="3737290" y="1628800"/>
          <a:ext cx="5380633" cy="340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47468" y="1331640"/>
                <a:ext cx="6719404" cy="498482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quantité d’Am241 augmente au cours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 temps car il est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produit par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écroissance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naturelle du Pu241 qui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kumimoji="0" lang="fr-FR" sz="1400" b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écroit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 émettant une particule beta –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fr-FR" sz="1400" noProof="0" dirty="0" err="1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elon</a:t>
                </a: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Cependant, l’Am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241 décroit en Np237 en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émettant une </a:t>
                </a:r>
                <a:r>
                  <a:rPr lang="fr-FR" sz="1400" noProof="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articule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d’alpha selon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Comme la demi-vie du Pu241 est très courte comparativement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à l’Am241, il y a davantage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réation d’Am241 que de disparition.</a:t>
                </a: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" y="1331640"/>
                <a:ext cx="6719404" cy="4984826"/>
              </a:xfrm>
              <a:prstGeom prst="rect">
                <a:avLst/>
              </a:prstGeom>
              <a:blipFill rotWithShape="1">
                <a:blip r:embed="rId4"/>
                <a:stretch>
                  <a:fillRect l="-1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45491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51520" y="1268760"/>
            <a:ext cx="8568952" cy="1368152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l’exemple présenté, le vecteur Pu utilisé est celui de Superphénix.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constitué d’environ 15% de plutonium et 85% d’uranium naturel: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98000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sans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86263"/>
              </p:ext>
            </p:extLst>
          </p:nvPr>
        </p:nvGraphicFramePr>
        <p:xfrm>
          <a:off x="2501577" y="1557908"/>
          <a:ext cx="6642423" cy="4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8932" y="2604949"/>
            <a:ext cx="2513445" cy="155734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 sommant toutes les courbes,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noProof="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légère baisse </a:t>
            </a:r>
            <a:r>
              <a:rPr lang="fr-FR" sz="140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fr-FR" sz="1400" b="0" i="0" u="none" strike="noStrike" kern="1200" cap="none" spc="0" normalizeH="0" baseline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quantité du vecteur Pu est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sz="140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bservée a</a:t>
            </a:r>
            <a:r>
              <a:rPr lang="fr-FR" sz="1400" noProof="0" dirty="0" smtClean="0">
                <a:solidFill>
                  <a:srgbClr val="737C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cours des 30 ans 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fr-FR" sz="1400" b="0" i="0" u="none" strike="noStrike" kern="1200" cap="none" spc="0" normalizeH="0" baseline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refroidissement.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900976"/>
              </p:ext>
            </p:extLst>
          </p:nvPr>
        </p:nvGraphicFramePr>
        <p:xfrm>
          <a:off x="3131840" y="1556792"/>
          <a:ext cx="6012160" cy="409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21382" y="2132856"/>
                <a:ext cx="5441041" cy="40273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Soumis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à un flux de neutrons rapides,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quantité d’U235 diminue pendant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 phase d’irradiation. En effet, l’U235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absorber un neutron avec une plus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kumimoji="0" lang="fr-FR" sz="1400" b="0" i="0" u="none" strike="noStrike" kern="1200" cap="none" spc="0" normalizeH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rande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probabilité de fission que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 capture. Le noyau va donc se casser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kumimoji="0" lang="fr-FR" sz="1400" b="0" i="0" u="none" strike="noStrike" kern="1200" cap="none" spc="0" normalizeH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n deux fragments fils selon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exemple de</a:t>
                </a: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réaction:</a:t>
                </a:r>
                <a:endParaRPr kumimoji="0" lang="fr-FR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i="1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b="0" i="1" smtClean="0">
                            <a:latin typeface="Cambria Math"/>
                          </a:rPr>
                          <m:t>36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93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𝐾𝑟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b="0" i="1" smtClean="0">
                            <a:latin typeface="Cambria Math"/>
                          </a:rPr>
                          <m:t>56</m:t>
                        </m:r>
                      </m:sub>
                      <m:sup>
                        <m:r>
                          <a:rPr lang="fr-FR" sz="1600" b="0" i="1" smtClean="0">
                            <a:latin typeface="Cambria Math"/>
                          </a:rPr>
                          <m:t>140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𝐵𝑎</m:t>
                        </m:r>
                      </m:e>
                    </m:sPre>
                    <m:r>
                      <a:rPr lang="fr-FR" sz="1600" b="0" i="1" smtClean="0">
                        <a:latin typeface="Cambria Math"/>
                      </a:rPr>
                      <m:t>+3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 plus, la décroissance naturelle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 l’U235 est également prise en compte dans ce modèle d’épuisement.</a:t>
                </a: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" y="2132856"/>
                <a:ext cx="5441041" cy="4027321"/>
              </a:xfrm>
              <a:prstGeom prst="rect">
                <a:avLst/>
              </a:prstGeom>
              <a:blipFill rotWithShape="1">
                <a:blip r:embed="rId3"/>
                <a:stretch>
                  <a:fillRect l="-336" b="-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4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93342"/>
              </p:ext>
            </p:extLst>
          </p:nvPr>
        </p:nvGraphicFramePr>
        <p:xfrm>
          <a:off x="683568" y="1311424"/>
          <a:ext cx="7128792" cy="427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39552" y="1700808"/>
            <a:ext cx="184731" cy="4247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737C82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7544" y="1316713"/>
                <a:ext cx="8219256" cy="5383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Soumis à un flux de neutrons rapide, la quantité d’U238 diminue pendant la phase d’irradiation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En effet, il va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avoir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tendance à capturer un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neutron car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 section efficace de capture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plus élevée que celle de fission.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 va se transformer en U239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selon la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réaction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8</m:t>
                          </m:r>
                        </m:sup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a:rPr lang="fr-FR" sz="1600" i="1">
                          <a:latin typeface="Cambria Math"/>
                        </a:rPr>
                        <m:t>+</m:t>
                      </m:r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fr-FR" sz="1600" i="1">
                              <a:latin typeface="Cambria Math"/>
                            </a:rPr>
                            <m:t>𝑛</m:t>
                          </m:r>
                        </m:e>
                      </m:sPre>
                      <m:r>
                        <a:rPr lang="fr-FR" sz="1600" i="1" dirty="0">
                          <a:solidFill>
                            <a:srgbClr val="737C82"/>
                          </a:solidFill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→</m:t>
                      </m:r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</m:sPre>
                    </m:oMath>
                  </m:oMathPara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Cependant, on va négliger l’U239. En effet, sa demi-vie étant de 23 minutes, on va considérer qu’il n’a pas </a:t>
                </a:r>
              </a:p>
              <a:p>
                <a:pPr/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’impact sur notre modèle d’épuisement qui est d’une durée de 15 ans. L’U239 va donc décroître vers le NP239</a:t>
                </a:r>
              </a:p>
              <a:p>
                <a:pPr/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 émettant une particule beta selon la réaction:</a:t>
                </a:r>
              </a:p>
              <a:p>
                <a:pPr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92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fr-FR" sz="1600" i="1">
                              <a:latin typeface="Cambria Math"/>
                            </a:rPr>
                            <m:t>𝑈</m:t>
                          </m:r>
                        </m:e>
                      </m:sPre>
                      <m:r>
                        <a:rPr lang="fr-FR" sz="1600" i="1" dirty="0">
                          <a:solidFill>
                            <a:srgbClr val="737C82"/>
                          </a:solidFill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→</m:t>
                      </m:r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</m:t>
                          </m:r>
                          <m:r>
                            <a:rPr lang="fr-FR" sz="1600" i="1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𝑁𝑝</m:t>
                          </m:r>
                        </m:e>
                      </m:sPre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̌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ν</m:t>
                          </m:r>
                        </m:e>
                      </m:acc>
                    </m:oMath>
                  </m:oMathPara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Np239 a également une durée de vie très courte (2,3 jours). De ce fait, il ne va pas avoir d’impact sur le </a:t>
                </a:r>
              </a:p>
              <a:p>
                <a:pPr/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odèle d’épuisement. Il se désintègre en Pu239 en émettant une particule beta selon la réaction:</a:t>
                </a:r>
              </a:p>
              <a:p>
                <a:pPr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</m:t>
                          </m:r>
                          <m:r>
                            <a:rPr lang="fr-FR" sz="1600" i="1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𝑁𝑝</m:t>
                          </m:r>
                        </m:e>
                      </m:sPre>
                      <m:r>
                        <a:rPr lang="fr-FR" sz="1600" i="1" dirty="0">
                          <a:solidFill>
                            <a:srgbClr val="737C82"/>
                          </a:solidFill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→</m:t>
                      </m:r>
                      <m:sPre>
                        <m:sPrePr>
                          <m:ctrlPr>
                            <a:rPr lang="fr-FR" sz="1600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fr-FR" sz="1600" i="1">
                              <a:latin typeface="Cambria Math"/>
                            </a:rPr>
                            <m:t>9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fr-FR" sz="1600" i="1">
                              <a:latin typeface="Cambria Math"/>
                            </a:rPr>
                            <m:t>239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𝑃𝑢</m:t>
                          </m:r>
                        </m:e>
                      </m:sPre>
                      <m:r>
                        <a:rPr lang="fr-FR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fr-F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sz="1600" i="1">
                              <a:latin typeface="Cambria Math"/>
                            </a:rPr>
                            <m:t>−</m:t>
                          </m:r>
                        </m:sup>
                      </m:sSup>
                      <m:r>
                        <a:rPr lang="fr-FR" sz="1600" i="1">
                          <a:latin typeface="Cambria Math"/>
                        </a:rPr>
                        <m:t>+</m:t>
                      </m:r>
                      <m:acc>
                        <m:accPr>
                          <m:chr m:val="̌"/>
                          <m:ctrlPr>
                            <a:rPr lang="fr-FR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ν</m:t>
                          </m:r>
                        </m:e>
                      </m:acc>
                    </m:oMath>
                  </m:oMathPara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Cependant, la décroissance naturelle de l’U238 est également prise en compte dans ce modèle d’épuisement.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réaction finale est: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i="1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𝑛</m:t>
                        </m:r>
                      </m:e>
                    </m:sPre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Calibri" panose="020F0502020204030204" pitchFamily="34" charset="0"/>
                    <a:ea typeface="Cambria Math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sz="16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l-GR" sz="1600" i="1" smtClean="0">
                            <a:latin typeface="Cambria Math"/>
                          </a:rPr>
                          <m:t>β</m:t>
                        </m:r>
                      </m:e>
                    </m:groupCh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𝑁𝑝</m:t>
                        </m:r>
                      </m:e>
                    </m:sPre>
                    <m:groupChr>
                      <m:groupChrPr>
                        <m:chr m:val="→"/>
                        <m:vertJc m:val="bot"/>
                        <m:ctrlPr>
                          <a:rPr lang="fr-FR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l-GR" sz="1600" i="1">
                            <a:latin typeface="Cambria Math"/>
                          </a:rPr>
                          <m:t>β</m:t>
                        </m:r>
                      </m:e>
                    </m:groupChr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16713"/>
                <a:ext cx="8219256" cy="5383205"/>
              </a:xfrm>
              <a:prstGeom prst="rect">
                <a:avLst/>
              </a:prstGeom>
              <a:blipFill rotWithShape="1">
                <a:blip r:embed="rId2"/>
                <a:stretch>
                  <a:fillRect l="-223" t="-113" r="-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907920"/>
              </p:ext>
            </p:extLst>
          </p:nvPr>
        </p:nvGraphicFramePr>
        <p:xfrm>
          <a:off x="3239344" y="1700808"/>
          <a:ext cx="5904656" cy="37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7504" y="1802138"/>
                <a:ext cx="8248412" cy="578754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Soumis à un flux de neutrons rapides,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quantité de Pu239 diminue au cours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du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temps. En effet, 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 Pu239</a:t>
                </a: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 absorber un 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neutron pour soit 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ngendrer une réaction de fission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 une capture donnant le Pu240.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réaction de fission est la suivante: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2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2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200" i="1">
                            <a:latin typeface="Cambria Math"/>
                          </a:rPr>
                          <m:t>2</m:t>
                        </m:r>
                        <m:r>
                          <a:rPr lang="fr-FR" sz="1200" i="1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sz="12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+</m:t>
                    </m:r>
                    <m:r>
                      <a:rPr lang="fr-FR" sz="1200" b="0" i="1" smtClean="0">
                        <a:latin typeface="Cambria Math"/>
                      </a:rPr>
                      <m:t>𝑌</m:t>
                    </m:r>
                    <m:r>
                      <a:rPr lang="fr-FR" sz="1200" b="0" i="1" smtClean="0">
                        <a:latin typeface="Cambria Math"/>
                      </a:rPr>
                      <m:t>+</m:t>
                    </m:r>
                    <m:r>
                      <a:rPr lang="fr-FR" sz="1200" b="0" i="1" smtClean="0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réaction de capture est la suivante: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400" b="0" i="1" smtClean="0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plus, </a:t>
                </a: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décroissance naturelle 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 Pu239 ainsi que sa production à partir de l’U238 et du Pu238 par capture 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sont </a:t>
                </a: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également prise en compte 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dans </a:t>
                </a: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 modèle d’épuisement.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02138"/>
                <a:ext cx="8248412" cy="5787546"/>
              </a:xfrm>
              <a:prstGeom prst="rect">
                <a:avLst/>
              </a:prstGeom>
              <a:blipFill rotWithShape="1"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131561"/>
              </p:ext>
            </p:extLst>
          </p:nvPr>
        </p:nvGraphicFramePr>
        <p:xfrm>
          <a:off x="2987824" y="1628800"/>
          <a:ext cx="6145932" cy="37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84259" y="1772816"/>
                <a:ext cx="2921890" cy="484709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Soumis à un flux de neutrons rapides,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quantité de Pu240 augmente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kumimoji="0" lang="fr-FR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uis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finit par se stabiliser. En effet, il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 produit par absorption du Pu239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Selon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la réaction suivante:</a:t>
                </a: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</m:t>
                        </m:r>
                        <m:r>
                          <a:rPr lang="fr-FR" sz="14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Cependant, le Pu240  peut engendrer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Une réaction de capture selon la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</m:t>
                        </m:r>
                        <m:r>
                          <a:rPr lang="fr-FR" sz="14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9" y="1772816"/>
                <a:ext cx="2921890" cy="4847096"/>
              </a:xfrm>
              <a:prstGeom prst="rect">
                <a:avLst/>
              </a:prstGeom>
              <a:blipFill rotWithShape="1">
                <a:blip r:embed="rId3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459990"/>
              </p:ext>
            </p:extLst>
          </p:nvPr>
        </p:nvGraphicFramePr>
        <p:xfrm>
          <a:off x="3635896" y="1556792"/>
          <a:ext cx="552948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2184" y="1597383"/>
                <a:ext cx="3707425" cy="427193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Soumis à un flux de neutrons rapides,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quantité de Pu241 diminue puis stagne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 cours du temps. En effet, ayant une grande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fr-FR" sz="1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ection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efficace de fission et une petite demi-vie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(14ans)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le Pu241 va </a:t>
                </a:r>
                <a:r>
                  <a:rPr lang="fr-FR" sz="1400" noProof="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dirty="0" err="1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isparaître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rapidement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selon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2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2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200" i="1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2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+</m:t>
                    </m:r>
                    <m:r>
                      <a:rPr lang="fr-FR" sz="1200" i="1">
                        <a:latin typeface="Cambria Math"/>
                      </a:rPr>
                      <m:t>𝑌</m:t>
                    </m:r>
                    <m:r>
                      <a:rPr lang="fr-FR" sz="1200" i="1">
                        <a:latin typeface="Cambria Math"/>
                      </a:rPr>
                      <m:t>+</m:t>
                    </m:r>
                    <m:r>
                      <a:rPr lang="fr-FR" sz="12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noProof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outefois, il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 a une production du Pu241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û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à la capture du Pu240  qui va contrebalancer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 diminution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de Pu241</a:t>
                </a:r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selon la réaction: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kumimoji="0" lang="fr-FR" sz="1400" b="0" i="0" u="none" strike="noStrike" kern="1200" cap="none" spc="0" normalizeH="0" noProof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i="1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24</m:t>
                        </m:r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4" y="1597383"/>
                <a:ext cx="3707425" cy="4271939"/>
              </a:xfrm>
              <a:prstGeom prst="rect">
                <a:avLst/>
              </a:prstGeom>
              <a:blipFill rotWithShape="1">
                <a:blip r:embed="rId3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635798" cy="531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04024"/>
              </p:ext>
            </p:extLst>
          </p:nvPr>
        </p:nvGraphicFramePr>
        <p:xfrm>
          <a:off x="1043608" y="1556792"/>
          <a:ext cx="6840760" cy="42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3326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48554"/>
              </p:ext>
            </p:extLst>
          </p:nvPr>
        </p:nvGraphicFramePr>
        <p:xfrm>
          <a:off x="2987824" y="1988840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0" y="1772816"/>
                <a:ext cx="3192156" cy="458119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Soumis à un flux de neutrons rapide,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quantité de Pu238 diminue au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baseline="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Cours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du temps. En effet, il a une forte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Probabilité d’absorber un neutron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Pour soit fissionner ou le capturer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Pour se transformer en Pu239 selon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Les réactions respectives: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2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2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200" i="1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200" i="1">
                            <a:latin typeface="Cambria Math"/>
                          </a:rPr>
                          <m:t>𝑃𝑢</m:t>
                        </m:r>
                      </m:e>
                    </m:sPre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+</m:t>
                    </m:r>
                    <m:r>
                      <a:rPr lang="fr-FR" sz="1200" i="1">
                        <a:latin typeface="Cambria Math"/>
                      </a:rPr>
                      <m:t>𝑌</m:t>
                    </m:r>
                    <m:r>
                      <a:rPr lang="fr-FR" sz="1200" i="1">
                        <a:latin typeface="Cambria Math"/>
                      </a:rPr>
                      <m:t>+</m:t>
                    </m:r>
                    <m:r>
                      <a:rPr lang="fr-FR" sz="1200" i="1">
                        <a:latin typeface="Cambria Math"/>
                      </a:rPr>
                      <m:t>𝑘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+</m:t>
                    </m:r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𝑛</m:t>
                        </m:r>
                      </m:e>
                    </m:sPre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400" dirty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	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4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4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400" i="1">
                            <a:latin typeface="Cambria Math"/>
                          </a:rPr>
                          <m:t>2</m:t>
                        </m:r>
                        <m:r>
                          <a:rPr lang="fr-FR" sz="1400" b="0" i="1" smtClean="0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sz="14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endParaRPr lang="fr-FR" sz="1400" dirty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 est également soumis à sa période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smtClean="0">
                    <a:solidFill>
                      <a:srgbClr val="737C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Radioactive relativement courte (87 ans).</a:t>
                </a:r>
                <a:endParaRPr lang="fr-FR" sz="1400" dirty="0" smtClean="0">
                  <a:solidFill>
                    <a:srgbClr val="737C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3192156" cy="4581191"/>
              </a:xfrm>
              <a:prstGeom prst="rect">
                <a:avLst/>
              </a:prstGeom>
              <a:blipFill rotWithShape="1">
                <a:blip r:embed="rId3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endParaRPr lang="fr-FR" sz="1400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  <a:blipFill rotWithShape="1">
                <a:blip r:embed="rId3"/>
                <a:stretch>
                  <a:fillRect l="-143" t="-96809" b="-80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-182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278"/>
              </p:ext>
            </p:extLst>
          </p:nvPr>
        </p:nvGraphicFramePr>
        <p:xfrm>
          <a:off x="1619672" y="1700808"/>
          <a:ext cx="5693279" cy="383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Composition du vecteur Pu au bout de 15 ans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3260"/>
              </p:ext>
            </p:extLst>
          </p:nvPr>
        </p:nvGraphicFramePr>
        <p:xfrm>
          <a:off x="971600" y="1052736"/>
          <a:ext cx="691276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6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898" y="162880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la suite de l’étude, il s’agit de: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un «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modèle approché »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de prédiction du vecteur Pu à la fin d’un épuisement de type : irradiation + refroidissement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Comparer à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code étalon sur quelques cas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typiques d’intérêt (cas de référence SPX et cas sélectionné vis-à-vis des performances obtenues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Exploiter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modèle approché pour répondre à cette question 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Quels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vecteurs Pu peut on obtenir en moins de 15 ans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817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58041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ultiplier 2"/>
          <p:cNvSpPr/>
          <p:nvPr/>
        </p:nvSpPr>
        <p:spPr>
          <a:xfrm>
            <a:off x="6351720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5292081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-31576" y="2242994"/>
            <a:ext cx="3531736" cy="155734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Dans notre travail, nous ne 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onsidérerons que ce schéma ci</a:t>
            </a:r>
            <a:endParaRPr lang="fr-FR" sz="1400" dirty="0" smtClean="0">
              <a:solidFill>
                <a:srgbClr val="737C82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en ne prenant pas compte des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différents radio-isotopes issus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des autres chaînes de désintégrations.</a:t>
            </a:r>
          </a:p>
        </p:txBody>
      </p:sp>
    </p:spTree>
    <p:extLst>
      <p:ext uri="{BB962C8B-B14F-4D97-AF65-F5344CB8AC3E}">
        <p14:creationId xmlns:p14="http://schemas.microsoft.com/office/powerpoint/2010/main" val="126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texte 4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L’évolution des noyaux du vecteur Pu dans un modèle d’épuisement naturel ne prend pas en compte 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 sections efficaces et le flux neutronique ce qui simplifie l’équation de Bateman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Voici l’équation de Bateman simplifiée pour chaque isotope:</a:t>
                </a:r>
              </a:p>
              <a:p>
                <a:pPr algn="l"/>
                <a:endParaRPr lang="fr-FR" sz="1400" dirty="0" smtClean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242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95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𝐴𝑚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240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r>
                      <a:rPr lang="fr-FR" sz="1600" i="1" smtClean="0">
                        <a:latin typeface="Cambria Math"/>
                      </a:rPr>
                      <m:t>	</m:t>
                    </m:r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235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e>
                      <m:sub/>
                    </m:sSub>
                  </m:oMath>
                </a14:m>
                <a:endParaRPr lang="fr-FR" sz="1400" dirty="0"/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Espace réservé du text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  <a:blipFill rotWithShape="1">
                <a:blip r:embed="rId2"/>
                <a:stretch>
                  <a:fillRect l="-152" t="-61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8519"/>
            <a:ext cx="8229240" cy="1145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Equation de Bateman avec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239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240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Pre>
                            <m:sPre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94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</m:e>
                          </m:sPre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𝐴𝑚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235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-6110" r="16901" b="-683"/>
          <a:stretch/>
        </p:blipFill>
        <p:spPr bwMode="auto">
          <a:xfrm>
            <a:off x="5589282" y="2564904"/>
            <a:ext cx="3447214" cy="33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</p:spPr>
            <p:txBody>
              <a:bodyPr/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est le pas d’itération.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C5851-FB90-405D-A6D1-A044D983A88B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33544</TotalTime>
  <Words>2662</Words>
  <Application>Microsoft Office PowerPoint</Application>
  <PresentationFormat>Affichage à l'écran (4:3)</PresentationFormat>
  <Paragraphs>352</Paragraphs>
  <Slides>33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5" baseType="lpstr">
      <vt:lpstr>02_PRESENTATION_FR_Exemple</vt:lpstr>
      <vt:lpstr>1_Conception personnalisée</vt:lpstr>
      <vt:lpstr>Contribution à l’étude d’un préconcept de SMR
Etude d’un modèle d’épuisement </vt:lpstr>
      <vt:lpstr>Les isotopes du vecteur Pu</vt:lpstr>
      <vt:lpstr>L’équation de Bateman</vt:lpstr>
      <vt:lpstr>Présentation PowerPoint</vt:lpstr>
      <vt:lpstr>Présentation PowerPoint</vt:lpstr>
      <vt:lpstr>Présentation PowerPoint</vt:lpstr>
      <vt:lpstr>L’équation de Bateman sans flux</vt:lpstr>
      <vt:lpstr>Equation de Bateman avec flux</vt:lpstr>
      <vt:lpstr>Méthode de résolution</vt:lpstr>
      <vt:lpstr>Présentation PowerPoint</vt:lpstr>
      <vt:lpstr>Présentation PowerPoint</vt:lpstr>
      <vt:lpstr>Modèle d’épuisement sans flux</vt:lpstr>
      <vt:lpstr>Modèle d’épuisement sans flux</vt:lpstr>
      <vt:lpstr>Présentation PowerPoint</vt:lpstr>
      <vt:lpstr>Présentation PowerPoint</vt:lpstr>
      <vt:lpstr>Présentation PowerPoint</vt:lpstr>
      <vt:lpstr>Présentation PowerPoint</vt:lpstr>
      <vt:lpstr>Modèle d’épuisement sans flux</vt:lpstr>
      <vt:lpstr>Présentation PowerPoint</vt:lpstr>
      <vt:lpstr>Modèle d’épuisement sans flux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d’épuisement avec flux</vt:lpstr>
      <vt:lpstr>Modèle d’épuisement avec flux</vt:lpstr>
      <vt:lpstr>Modèle d’épuisement avec flux</vt:lpstr>
      <vt:lpstr>Modèle d’épuisement avec flux</vt:lpstr>
      <vt:lpstr>Composition du vecteur Pu au bout de 15 ans</vt:lpstr>
      <vt:lpstr>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229</cp:revision>
  <cp:lastPrinted>2012-02-29T15:32:40Z</cp:lastPrinted>
  <dcterms:created xsi:type="dcterms:W3CDTF">2013-02-01T09:55:50Z</dcterms:created>
  <dcterms:modified xsi:type="dcterms:W3CDTF">2014-08-05T15:51:32Z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