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  <p:sldMasterId id="2147483652" r:id="rId5"/>
    <p:sldMasterId id="2147483687" r:id="rId6"/>
  </p:sldMasterIdLst>
  <p:notesMasterIdLst>
    <p:notesMasterId r:id="rId31"/>
  </p:notesMasterIdLst>
  <p:handoutMasterIdLst>
    <p:handoutMasterId r:id="rId32"/>
  </p:handoutMasterIdLst>
  <p:sldIdLst>
    <p:sldId id="335" r:id="rId7"/>
    <p:sldId id="337" r:id="rId8"/>
    <p:sldId id="338" r:id="rId9"/>
    <p:sldId id="278" r:id="rId10"/>
    <p:sldId id="280" r:id="rId11"/>
    <p:sldId id="282" r:id="rId12"/>
    <p:sldId id="283" r:id="rId13"/>
    <p:sldId id="284" r:id="rId14"/>
    <p:sldId id="318" r:id="rId15"/>
    <p:sldId id="317" r:id="rId16"/>
    <p:sldId id="336" r:id="rId17"/>
    <p:sldId id="319" r:id="rId18"/>
    <p:sldId id="328" r:id="rId19"/>
    <p:sldId id="327" r:id="rId20"/>
    <p:sldId id="326" r:id="rId21"/>
    <p:sldId id="325" r:id="rId22"/>
    <p:sldId id="329" r:id="rId23"/>
    <p:sldId id="330" r:id="rId24"/>
    <p:sldId id="331" r:id="rId25"/>
    <p:sldId id="285" r:id="rId26"/>
    <p:sldId id="324" r:id="rId27"/>
    <p:sldId id="332" r:id="rId28"/>
    <p:sldId id="333" r:id="rId29"/>
    <p:sldId id="339" r:id="rId30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ed Limaiem" initials="ILI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C82"/>
    <a:srgbClr val="5C7F92"/>
    <a:srgbClr val="31B363"/>
    <a:srgbClr val="3095B4"/>
    <a:srgbClr val="ADDBE9"/>
    <a:srgbClr val="595959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84317" autoAdjust="0"/>
  </p:normalViewPr>
  <p:slideViewPr>
    <p:cSldViewPr snapToObjects="1">
      <p:cViewPr>
        <p:scale>
          <a:sx n="75" d="100"/>
          <a:sy n="75" d="100"/>
        </p:scale>
        <p:origin x="-147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F95B6-8B2B-4D5B-A7F7-3369F7185B7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1EB5C0-C805-4A5C-B771-57076EFEF647}">
      <dgm:prSet phldrT="[Texte]"/>
      <dgm:spPr/>
      <dgm:t>
        <a:bodyPr/>
        <a:lstStyle/>
        <a:p>
          <a:r>
            <a:rPr lang="fr-FR" dirty="0" smtClean="0"/>
            <a:t>ALTRAN</a:t>
          </a:r>
        </a:p>
        <a:p>
          <a:r>
            <a:rPr lang="fr-FR" dirty="0" err="1" smtClean="0"/>
            <a:t>EILiS</a:t>
          </a:r>
          <a:endParaRPr lang="fr-FR" dirty="0"/>
        </a:p>
      </dgm:t>
    </dgm:pt>
    <dgm:pt modelId="{DEC92ECA-B136-4B87-9500-0D35B405652E}" type="parTrans" cxnId="{48BFBDB3-3E7C-4656-887A-945220C97226}">
      <dgm:prSet/>
      <dgm:spPr/>
      <dgm:t>
        <a:bodyPr/>
        <a:lstStyle/>
        <a:p>
          <a:endParaRPr lang="fr-FR"/>
        </a:p>
      </dgm:t>
    </dgm:pt>
    <dgm:pt modelId="{E88A4E80-3D22-4366-B185-4D590CF7F0A7}" type="sibTrans" cxnId="{48BFBDB3-3E7C-4656-887A-945220C97226}">
      <dgm:prSet/>
      <dgm:spPr/>
      <dgm:t>
        <a:bodyPr/>
        <a:lstStyle/>
        <a:p>
          <a:endParaRPr lang="fr-FR"/>
        </a:p>
      </dgm:t>
    </dgm:pt>
    <dgm:pt modelId="{9DCD9F01-2960-49D6-9CDD-0204753A3FDB}">
      <dgm:prSet phldrT="[Texte]"/>
      <dgm:spPr/>
      <dgm:t>
        <a:bodyPr/>
        <a:lstStyle/>
        <a:p>
          <a:r>
            <a:rPr lang="fr-FR" dirty="0" smtClean="0"/>
            <a:t>AREVA</a:t>
          </a:r>
          <a:endParaRPr lang="fr-FR" dirty="0"/>
        </a:p>
      </dgm:t>
    </dgm:pt>
    <dgm:pt modelId="{6FAA5D96-1CBF-4681-9FE4-51506F08E45B}" type="sibTrans" cxnId="{635AB46B-34A5-4AF4-AFBC-9A52FAACEA8E}">
      <dgm:prSet/>
      <dgm:spPr/>
      <dgm:t>
        <a:bodyPr/>
        <a:lstStyle/>
        <a:p>
          <a:endParaRPr lang="fr-FR"/>
        </a:p>
      </dgm:t>
    </dgm:pt>
    <dgm:pt modelId="{19D49E7C-B967-4410-B4DF-2AB44D99DB06}" type="parTrans" cxnId="{635AB46B-34A5-4AF4-AFBC-9A52FAACEA8E}">
      <dgm:prSet/>
      <dgm:spPr/>
      <dgm:t>
        <a:bodyPr/>
        <a:lstStyle/>
        <a:p>
          <a:endParaRPr lang="fr-FR"/>
        </a:p>
      </dgm:t>
    </dgm:pt>
    <dgm:pt modelId="{A9E17D1E-9FA6-4612-91A7-8CABECDEE0FA}" type="pres">
      <dgm:prSet presAssocID="{5EFF95B6-8B2B-4D5B-A7F7-3369F7185B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922E7B-BE0D-4BCD-815D-BF2188CA078E}" type="pres">
      <dgm:prSet presAssocID="{0E1EB5C0-C805-4A5C-B771-57076EFEF647}" presName="arrow" presStyleLbl="node1" presStyleIdx="0" presStyleCnt="2" custScaleX="100131" custScaleY="10013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1DAE0B-6933-4CEA-89C5-225503D93086}" type="pres">
      <dgm:prSet presAssocID="{9DCD9F01-2960-49D6-9CDD-0204753A3FDB}" presName="arrow" presStyleLbl="node1" presStyleIdx="1" presStyleCnt="2" custScaleY="100031" custRadScaleRad="186831" custRadScaleInc="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5AB46B-34A5-4AF4-AFBC-9A52FAACEA8E}" srcId="{5EFF95B6-8B2B-4D5B-A7F7-3369F7185B74}" destId="{9DCD9F01-2960-49D6-9CDD-0204753A3FDB}" srcOrd="1" destOrd="0" parTransId="{19D49E7C-B967-4410-B4DF-2AB44D99DB06}" sibTransId="{6FAA5D96-1CBF-4681-9FE4-51506F08E45B}"/>
    <dgm:cxn modelId="{D37AB69B-5475-446F-828F-0F118FD81AFD}" type="presOf" srcId="{9DCD9F01-2960-49D6-9CDD-0204753A3FDB}" destId="{C61DAE0B-6933-4CEA-89C5-225503D93086}" srcOrd="0" destOrd="0" presId="urn:microsoft.com/office/officeart/2005/8/layout/arrow5"/>
    <dgm:cxn modelId="{FA01E6C3-FDD3-4B1D-9A84-F9C92C7758CC}" type="presOf" srcId="{0E1EB5C0-C805-4A5C-B771-57076EFEF647}" destId="{B7922E7B-BE0D-4BCD-815D-BF2188CA078E}" srcOrd="0" destOrd="0" presId="urn:microsoft.com/office/officeart/2005/8/layout/arrow5"/>
    <dgm:cxn modelId="{48BFBDB3-3E7C-4656-887A-945220C97226}" srcId="{5EFF95B6-8B2B-4D5B-A7F7-3369F7185B74}" destId="{0E1EB5C0-C805-4A5C-B771-57076EFEF647}" srcOrd="0" destOrd="0" parTransId="{DEC92ECA-B136-4B87-9500-0D35B405652E}" sibTransId="{E88A4E80-3D22-4366-B185-4D590CF7F0A7}"/>
    <dgm:cxn modelId="{99F2C1E3-E244-44FC-98CF-D5806F403470}" type="presOf" srcId="{5EFF95B6-8B2B-4D5B-A7F7-3369F7185B74}" destId="{A9E17D1E-9FA6-4612-91A7-8CABECDEE0FA}" srcOrd="0" destOrd="0" presId="urn:microsoft.com/office/officeart/2005/8/layout/arrow5"/>
    <dgm:cxn modelId="{5ED5A07C-5929-43FB-B803-A4BF4C4D1BDE}" type="presParOf" srcId="{A9E17D1E-9FA6-4612-91A7-8CABECDEE0FA}" destId="{B7922E7B-BE0D-4BCD-815D-BF2188CA078E}" srcOrd="0" destOrd="0" presId="urn:microsoft.com/office/officeart/2005/8/layout/arrow5"/>
    <dgm:cxn modelId="{0943C84C-381B-489A-B137-CCA99DE59E52}" type="presParOf" srcId="{A9E17D1E-9FA6-4612-91A7-8CABECDEE0FA}" destId="{C61DAE0B-6933-4CEA-89C5-225503D9308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22E7B-BE0D-4BCD-815D-BF2188CA078E}">
      <dsp:nvSpPr>
        <dsp:cNvPr id="0" name=""/>
        <dsp:cNvSpPr/>
      </dsp:nvSpPr>
      <dsp:spPr>
        <a:xfrm rot="16200000">
          <a:off x="690" y="982"/>
          <a:ext cx="1525978" cy="152597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ALTRAN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EILiS</a:t>
          </a:r>
          <a:endParaRPr lang="fr-FR" sz="1300" kern="1200" dirty="0"/>
        </a:p>
      </dsp:txBody>
      <dsp:txXfrm rot="5400000">
        <a:off x="691" y="382475"/>
        <a:ext cx="1258932" cy="762989"/>
      </dsp:txXfrm>
    </dsp:sp>
    <dsp:sp modelId="{C61DAE0B-6933-4CEA-89C5-225503D93086}">
      <dsp:nvSpPr>
        <dsp:cNvPr id="0" name=""/>
        <dsp:cNvSpPr/>
      </dsp:nvSpPr>
      <dsp:spPr>
        <a:xfrm rot="5400000">
          <a:off x="3012285" y="3725"/>
          <a:ext cx="1523981" cy="15244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AREVA</a:t>
          </a:r>
          <a:endParaRPr lang="fr-FR" sz="1300" kern="1200" dirty="0"/>
        </a:p>
      </dsp:txBody>
      <dsp:txXfrm rot="-5400000">
        <a:off x="3278746" y="384957"/>
        <a:ext cx="1257757" cy="761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3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Utilisation d’une série de </a:t>
            </a:r>
            <a:r>
              <a:rPr lang="fr-FR" dirty="0" err="1" smtClean="0"/>
              <a:t>taylor</a:t>
            </a:r>
            <a:r>
              <a:rPr lang="fr-FR" dirty="0" smtClean="0"/>
              <a:t> d’ordre 5, résolution sous forme d’une matrice pour simplifier la méthode.</a:t>
            </a:r>
            <a:r>
              <a:rPr lang="fr-FR" baseline="0" dirty="0" smtClean="0"/>
              <a:t> Également une méthode itérative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1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J’explique le modèle retenu RK1 car il a de meilleurs</a:t>
            </a:r>
            <a:r>
              <a:rPr lang="fr-FR" baseline="0" dirty="0" smtClean="0"/>
              <a:t> critères (robustesse, simplicité, précision)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5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9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94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5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97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4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présente brièvement l’entreprise</a:t>
            </a:r>
            <a:r>
              <a:rPr lang="fr-FR" baseline="0" dirty="0" smtClean="0"/>
              <a:t> ALTRAN, la division </a:t>
            </a:r>
            <a:r>
              <a:rPr lang="fr-FR" baseline="0" dirty="0" err="1" smtClean="0"/>
              <a:t>eilis</a:t>
            </a:r>
            <a:r>
              <a:rPr lang="fr-FR" baseline="0" dirty="0" smtClean="0"/>
              <a:t> et le plateau qui effectue diverses études pour son client, AREVA. </a:t>
            </a:r>
            <a:r>
              <a:rPr lang="fr-FR" baseline="0" dirty="0" smtClean="0"/>
              <a:t>(30sec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 du combustible SPX, décris la surgénération, la simulation avec ce combustible car on simule dans les mêmes conditions qu’un RNR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2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Compare</a:t>
            </a:r>
            <a:r>
              <a:rPr lang="fr-FR" baseline="0" dirty="0" smtClean="0"/>
              <a:t> le modèle du SPX avec un combustible de REP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1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Analyse rapidement les courbes</a:t>
            </a:r>
            <a:r>
              <a:rPr lang="fr-FR" baseline="0" dirty="0" smtClean="0"/>
              <a:t> de 3 noyaux pour le SPX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8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Analyse rapidement les courbes</a:t>
            </a:r>
            <a:r>
              <a:rPr lang="fr-FR" baseline="0" dirty="0" smtClean="0"/>
              <a:t> de 3 noyaux pour le REP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conclus en disant que l’objectif de</a:t>
            </a:r>
            <a:r>
              <a:rPr lang="fr-FR" baseline="0" dirty="0" smtClean="0"/>
              <a:t> contrôler la composition du combustible est atteint</a:t>
            </a:r>
          </a:p>
          <a:p>
            <a:r>
              <a:rPr lang="fr-FR" baseline="0" dirty="0" smtClean="0"/>
              <a:t>Préciser les perspectives de l’étude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Conclusion générale de l’année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9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Fais office d’introduction</a:t>
            </a:r>
          </a:p>
          <a:p>
            <a:r>
              <a:rPr lang="fr-FR" dirty="0" smtClean="0"/>
              <a:t>-Je présente les objectifs d’ALTRAN</a:t>
            </a:r>
            <a:r>
              <a:rPr lang="fr-FR" baseline="0" dirty="0" smtClean="0"/>
              <a:t> dans ses études de R&amp;D à propos de la préconception de SMR -&gt; Objectif de cette étude. </a:t>
            </a:r>
          </a:p>
          <a:p>
            <a:r>
              <a:rPr lang="fr-FR" baseline="0" dirty="0" smtClean="0"/>
              <a:t>-Je décris brièvement les démarches utilisées: </a:t>
            </a:r>
            <a:r>
              <a:rPr lang="fr-FR" baseline="0" dirty="0" err="1" smtClean="0"/>
              <a:t>eq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bateman</a:t>
            </a:r>
            <a:r>
              <a:rPr lang="fr-FR" baseline="0" dirty="0" smtClean="0"/>
              <a:t>, les différents modèles, garder le modèle le plus fiable et robuste</a:t>
            </a:r>
          </a:p>
          <a:p>
            <a:r>
              <a:rPr lang="fr-FR" baseline="0" dirty="0" smtClean="0"/>
              <a:t>-Je finis par les résultats par l’exploitation des courbes et l’analyse des </a:t>
            </a:r>
            <a:r>
              <a:rPr lang="fr-FR" baseline="0" dirty="0" smtClean="0"/>
              <a:t>tâches (1min30)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décris l’</a:t>
            </a:r>
            <a:r>
              <a:rPr lang="fr-FR" dirty="0" err="1" smtClean="0"/>
              <a:t>eq</a:t>
            </a:r>
            <a:r>
              <a:rPr lang="fr-FR" dirty="0" smtClean="0"/>
              <a:t> de Bateman</a:t>
            </a:r>
            <a:r>
              <a:rPr lang="fr-FR" baseline="0" dirty="0" smtClean="0"/>
              <a:t> termes de gauche (apparition) termes de droite (disparition)</a:t>
            </a:r>
          </a:p>
          <a:p>
            <a:r>
              <a:rPr lang="fr-FR" baseline="0" dirty="0" smtClean="0"/>
              <a:t>Je précise que le rendement est négligé</a:t>
            </a:r>
          </a:p>
          <a:p>
            <a:r>
              <a:rPr lang="fr-FR" baseline="0" dirty="0" smtClean="0"/>
              <a:t>Je parle très brièvement des termes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cadre de cette étude, on considère ce schéma simplifié des noyaux lourds (issus de la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de JJ </a:t>
            </a:r>
            <a:r>
              <a:rPr lang="fr-FR" baseline="0" dirty="0" err="1" smtClean="0"/>
              <a:t>Igremeau</a:t>
            </a:r>
            <a:r>
              <a:rPr lang="fr-FR" baseline="0" dirty="0" smtClean="0"/>
              <a:t>), les autres noyaux n’ont pas d’impact au regard de leur durée de vie et de leur concentration.</a:t>
            </a:r>
          </a:p>
          <a:p>
            <a:r>
              <a:rPr lang="fr-FR" baseline="0" dirty="0" smtClean="0"/>
              <a:t>Je décris le cas particulier du Pu238 issus de l’U235 et de l’Am241.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1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Simplification</a:t>
            </a:r>
            <a:r>
              <a:rPr lang="fr-FR" baseline="0" dirty="0" smtClean="0"/>
              <a:t> de l’</a:t>
            </a:r>
            <a:r>
              <a:rPr lang="fr-FR" baseline="0" dirty="0" err="1" smtClean="0"/>
              <a:t>eq</a:t>
            </a:r>
            <a:r>
              <a:rPr lang="fr-FR" baseline="0" dirty="0" smtClean="0"/>
              <a:t> de Bateman. Suppression du flux et des sections </a:t>
            </a:r>
            <a:r>
              <a:rPr lang="fr-FR" baseline="0" dirty="0" err="1" smtClean="0"/>
              <a:t>effiaces</a:t>
            </a:r>
            <a:r>
              <a:rPr lang="fr-FR" baseline="0" dirty="0" smtClean="0"/>
              <a:t>. Je précise les 3 noyaux Am, 238U, 235U qui ont des termes en plus.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Eq</a:t>
            </a:r>
            <a:r>
              <a:rPr lang="fr-FR" dirty="0" smtClean="0"/>
              <a:t> de </a:t>
            </a:r>
            <a:r>
              <a:rPr lang="fr-FR" dirty="0" err="1" smtClean="0"/>
              <a:t>bateman</a:t>
            </a:r>
            <a:r>
              <a:rPr lang="fr-FR" dirty="0" smtClean="0"/>
              <a:t> avec flux et section efficaces</a:t>
            </a:r>
            <a:r>
              <a:rPr lang="fr-FR" baseline="0" dirty="0" smtClean="0"/>
              <a:t> d’abs. Je précise quelque noyaux significatifs comme le Pu238, Pu239 Pu242. Aide du schéma pour aider à expliquer.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8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</a:t>
            </a:r>
            <a:r>
              <a:rPr lang="fr-FR" baseline="0" dirty="0" smtClean="0"/>
              <a:t> de résolution RK1, je décris brièvement marche la méthode avec un pas d’itération en utilisant le calcul d’avant.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exacte, problème à valeur propre, résolue par un</a:t>
            </a:r>
            <a:r>
              <a:rPr lang="fr-FR" baseline="0" dirty="0" smtClean="0"/>
              <a:t> </a:t>
            </a:r>
            <a:r>
              <a:rPr lang="fr-FR" dirty="0" smtClean="0"/>
              <a:t>système</a:t>
            </a:r>
            <a:r>
              <a:rPr lang="fr-FR" baseline="0" dirty="0" smtClean="0"/>
              <a:t> d’équation sous forme d’une matrice; simplification de la matrice car manque de robustesse (pas toujours diagonalisable) par la suppression de la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de Pu238 par Am241,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U235 par Pu239, U238 par Pu242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9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08/09/2014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emf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2.emf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3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1.jpg"/><Relationship Id="rId5" Type="http://schemas.openxmlformats.org/officeDocument/2006/relationships/diagramData" Target="../diagrams/data1.xml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48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85800" y="1835478"/>
            <a:ext cx="7772400" cy="87344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 smtClean="0"/>
              <a:t>Modèles d’épuisement pour l’optimisation du combustible d’un petit réacteur à neutrons rapides fonctionnant sans rechargement</a:t>
            </a:r>
            <a:endParaRPr lang="fr-FR" sz="2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772400" cy="2376264"/>
          </a:xfrm>
        </p:spPr>
        <p:txBody>
          <a:bodyPr>
            <a:normAutofit/>
          </a:bodyPr>
          <a:lstStyle/>
          <a:p>
            <a:pPr algn="ctr"/>
            <a:r>
              <a:rPr lang="fr-FR" sz="1200" dirty="0" smtClean="0"/>
              <a:t>Soutenance présentée par Fabien </a:t>
            </a:r>
            <a:r>
              <a:rPr lang="fr-FR" sz="1200" dirty="0" err="1" smtClean="0"/>
              <a:t>Boulland</a:t>
            </a:r>
            <a:r>
              <a:rPr lang="fr-FR" sz="1200" dirty="0" smtClean="0"/>
              <a:t> le 08/09/2014</a:t>
            </a:r>
          </a:p>
          <a:p>
            <a:pPr algn="ctr"/>
            <a:r>
              <a:rPr lang="fr-FR" sz="1200" dirty="0" smtClean="0"/>
              <a:t>Réalisé dans l’entreprise ALTRAN Technologies</a:t>
            </a:r>
          </a:p>
          <a:p>
            <a:pPr algn="ctr"/>
            <a:r>
              <a:rPr lang="fr-FR" sz="1200" dirty="0" smtClean="0"/>
              <a:t>Année universitaire: 2013-2014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Ordre 5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−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/>
                            </a:rPr>
                            <m:t>0≤</m:t>
                          </m:r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  <m:r>
                            <a:rPr lang="fr-FR" i="1">
                              <a:latin typeface="Cambria Math"/>
                            </a:rPr>
                            <m:t>≤</m:t>
                          </m:r>
                          <m:r>
                            <a:rPr lang="fr-FR" i="1"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683568" y="1834951"/>
            <a:ext cx="524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Calcul de l’évolution des concentrations à l’ordre 5 par une série de Taylor: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/>
                            </a:rPr>
                            <m:t>1≤</m:t>
                          </m:r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  <m:r>
                            <a:rPr lang="fr-FR" i="1">
                              <a:latin typeface="Cambria Math"/>
                            </a:rPr>
                            <m:t>≤</m:t>
                          </m:r>
                          <m:r>
                            <a:rPr lang="fr-FR" i="1"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83568" y="3866564"/>
            <a:ext cx="6532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 l’aide d’une matrice M, un calcul itératif permet de connaître les concentrations des noyaux:</a:t>
            </a:r>
            <a:endParaRPr lang="fr-FR" sz="12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2296220" y="5844728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 compléter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 retenu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2453"/>
              </p:ext>
            </p:extLst>
          </p:nvPr>
        </p:nvGraphicFramePr>
        <p:xfrm>
          <a:off x="1038893" y="1628800"/>
          <a:ext cx="6768752" cy="278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690"/>
                <a:gridCol w="1612164"/>
                <a:gridCol w="1235618"/>
                <a:gridCol w="1152128"/>
                <a:gridCol w="1368152"/>
              </a:tblGrid>
              <a:tr h="6253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Appréciation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Explicite-RK1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Explicite-05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Exact Simplifié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7040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Minimisation du nombre de calculs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Dénombrement des </a:t>
                      </a:r>
                      <a:r>
                        <a:rPr lang="fr-FR" sz="1200" dirty="0" smtClean="0">
                          <a:effectLst/>
                        </a:rPr>
                        <a:t>opérations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Robustesse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--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Simplicité de mise en œuvre 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Qualitative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0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Précision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4058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Pu238 </a:t>
            </a: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2928" y="2492896"/>
                <a:ext cx="3384376" cy="111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8" y="2492896"/>
                <a:ext cx="3384376" cy="1117935"/>
              </a:xfrm>
              <a:prstGeom prst="rect">
                <a:avLst/>
              </a:prstGeom>
              <a:blipFill rotWithShape="1">
                <a:blip r:embed="rId6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3544" y="3933056"/>
                <a:ext cx="2348720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(87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3933056"/>
                <a:ext cx="2348720" cy="510845"/>
              </a:xfrm>
              <a:prstGeom prst="rect">
                <a:avLst/>
              </a:prstGeom>
              <a:blipFill rotWithShape="1">
                <a:blip r:embed="rId7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Production de Pu238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6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42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𝐶𝑚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	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fr-FR" sz="1400" dirty="0"/>
                      <m:t> 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blipFill rotWithShape="1">
                <a:blip r:embed="rId8"/>
                <a:stretch>
                  <a:fillRect t="-690" b="-16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Pu239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760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i="1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  <a:blipFill rotWithShape="1">
                <a:blip r:embed="rId6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(24000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  <a:blipFill rotWithShape="1">
                <a:blip r:embed="rId7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197" y="4076701"/>
                <a:ext cx="2858347" cy="82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du Pu239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7" y="4076701"/>
                <a:ext cx="2858347" cy="822854"/>
              </a:xfrm>
              <a:prstGeom prst="rect">
                <a:avLst/>
              </a:prstGeom>
              <a:blipFill rotWithShape="1">
                <a:blip r:embed="rId8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Pu240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858144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2220" y="4288261"/>
                <a:ext cx="1824410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20" y="4288261"/>
                <a:ext cx="1824410" cy="627801"/>
              </a:xfrm>
              <a:prstGeom prst="rect">
                <a:avLst/>
              </a:prstGeom>
              <a:blipFill rotWithShape="1">
                <a:blip r:embed="rId6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  <a:blipFill rotWithShape="1">
                <a:blip r:embed="rId7"/>
                <a:stretch>
                  <a:fillRect t="-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3528" y="3541241"/>
                <a:ext cx="2518638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(6500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41241"/>
                <a:ext cx="2518638" cy="510845"/>
              </a:xfrm>
              <a:prstGeom prst="rect">
                <a:avLst/>
              </a:prstGeom>
              <a:blipFill rotWithShape="1">
                <a:blip r:embed="rId8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620688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Pu241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4" y="1946959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  <a:blipFill rotWithShape="1">
                <a:blip r:embed="rId6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520" y="3579637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(14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9637"/>
                <a:ext cx="2401298" cy="512513"/>
              </a:xfrm>
              <a:prstGeom prst="rect">
                <a:avLst/>
              </a:prstGeom>
              <a:blipFill rotWithShape="1">
                <a:blip r:embed="rId7"/>
                <a:stretch>
                  <a:fillRect t="-1190" r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6588" y="4524406"/>
                <a:ext cx="205639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Pu241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8" y="4524406"/>
                <a:ext cx="2056397" cy="510845"/>
              </a:xfrm>
              <a:prstGeom prst="rect">
                <a:avLst/>
              </a:prstGeom>
              <a:blipFill rotWithShape="1">
                <a:blip r:embed="rId8"/>
                <a:stretch>
                  <a:fillRect l="-297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79" y="49898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Pu242 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5748655" cy="293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  <a:blipFill rotWithShape="1">
                <a:blip r:embed="rId6"/>
                <a:stretch>
                  <a:fillRect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6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243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  <a:blipFill rotWithShape="1">
                <a:blip r:embed="rId7"/>
                <a:stretch>
                  <a:fillRect l="-279"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9656" y="4426412"/>
                <a:ext cx="2056397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Pu242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4426412"/>
                <a:ext cx="2056397" cy="514756"/>
              </a:xfrm>
              <a:prstGeom prst="rect">
                <a:avLst/>
              </a:prstGeom>
              <a:blipFill rotWithShape="1">
                <a:blip r:embed="rId8"/>
                <a:stretch>
                  <a:fillRect l="-297" t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0191" y="3645024"/>
                <a:ext cx="268855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(375000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3645024"/>
                <a:ext cx="2688557" cy="510845"/>
              </a:xfrm>
              <a:prstGeom prst="rect">
                <a:avLst/>
              </a:prstGeom>
              <a:blipFill rotWithShape="1">
                <a:blip r:embed="rId9"/>
                <a:stretch>
                  <a:fillRect l="-227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0" y="548680"/>
            <a:ext cx="8696784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l’Am241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40" y="1999018"/>
            <a:ext cx="5328592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  <a:blipFill rotWithShape="1">
                <a:blip r:embed="rId6"/>
                <a:stretch>
                  <a:fillRect l="-251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(85%) </a:t>
                </a:r>
                <a:r>
                  <a:rPr lang="fr-FR" sz="1400" dirty="0"/>
                  <a:t>+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  <m:r>
                          <a:rPr lang="fr-FR" sz="14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(15%)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  <a:blipFill rotWithShape="1">
                <a:blip r:embed="rId7"/>
                <a:stretch>
                  <a:fillRect l="-133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2890" y="3478627"/>
                <a:ext cx="2433680" cy="53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(430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0" y="3478627"/>
                <a:ext cx="2433680" cy="537776"/>
              </a:xfrm>
              <a:prstGeom prst="rect">
                <a:avLst/>
              </a:prstGeom>
              <a:blipFill rotWithShape="1">
                <a:blip r:embed="rId8"/>
                <a:stretch>
                  <a:fillRect l="-251" t="-11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2736" y="4321299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fr-FR" sz="1200" dirty="0" smtClean="0"/>
                  <a:t>Production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6" y="4321299"/>
                <a:ext cx="2401298" cy="512513"/>
              </a:xfrm>
              <a:prstGeom prst="rect">
                <a:avLst/>
              </a:prstGeom>
              <a:blipFill rotWithShape="1">
                <a:blip r:embed="rId9"/>
                <a:stretch>
                  <a:fillRect l="-254" t="-1190" r="-68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45071" y="53404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l’U235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4" y="194237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  <a:blipFill rotWithShape="1">
                <a:blip r:embed="rId6"/>
                <a:stretch>
                  <a:fillRect l="-257" t="-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769" y="3472819"/>
                <a:ext cx="2978701" cy="51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(700 M d’années)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" y="3472819"/>
                <a:ext cx="2978701" cy="516552"/>
              </a:xfrm>
              <a:prstGeom prst="rect">
                <a:avLst/>
              </a:prstGeom>
              <a:blipFill rotWithShape="1">
                <a:blip r:embed="rId7"/>
                <a:stretch>
                  <a:fillRect l="-205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7504" y="4251716"/>
                <a:ext cx="2091020" cy="632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Production d’U235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51716"/>
                <a:ext cx="2091020" cy="632609"/>
              </a:xfrm>
              <a:prstGeom prst="rect">
                <a:avLst/>
              </a:prstGeom>
              <a:blipFill rotWithShape="1">
                <a:blip r:embed="rId8"/>
                <a:stretch>
                  <a:fillRect l="-292" t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l’U238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4867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endParaRPr lang="fr-FR" sz="1200" dirty="0" smtClean="0"/>
              </a:p>
              <a:p>
                <a:pPr>
                  <a:spcBef>
                    <a:spcPts val="0"/>
                  </a:spcBef>
                </a:pPr>
                <a:r>
                  <a:rPr lang="fr-FR" sz="1200" dirty="0" smtClean="0"/>
                  <a:t>Capture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238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→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m:rPr>
                          <m:nor/>
                        </m:rPr>
                        <a:rPr lang="fr-FR" sz="1400" dirty="0"/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93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𝑁𝑝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94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𝑃𝑢</m:t>
                          </m:r>
                        </m:e>
                      </m:sPre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  <a:blipFill rotWithShape="1">
                <a:blip r:embed="rId6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512" y="3645024"/>
                <a:ext cx="4572000" cy="6083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Décroissance naturelle (4 Mds d’années)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45024"/>
                <a:ext cx="4572000" cy="608372"/>
              </a:xfrm>
              <a:prstGeom prst="rect">
                <a:avLst/>
              </a:prstGeom>
              <a:blipFill rotWithShape="1">
                <a:blip r:embed="rId7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917" y="69269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ALTRAN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EILiS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74516524"/>
              </p:ext>
            </p:extLst>
          </p:nvPr>
        </p:nvGraphicFramePr>
        <p:xfrm>
          <a:off x="2483768" y="2563867"/>
          <a:ext cx="4536504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69" y="3230618"/>
            <a:ext cx="1440160" cy="8611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4" y="2324602"/>
            <a:ext cx="1473496" cy="19646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324602"/>
            <a:ext cx="1931715" cy="181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359519" y="4725144"/>
            <a:ext cx="146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Quelques chiffres: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63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288901" y="1813736"/>
            <a:ext cx="3419003" cy="180694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fr-FR" sz="4400" b="1" dirty="0" smtClean="0"/>
              <a:t>Caractéristiques:</a:t>
            </a:r>
          </a:p>
          <a:p>
            <a:endParaRPr lang="fr-FR" sz="4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Surgénérateur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Enrichissement en Pu: 15,78%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Puissance thermique nominale: 3000 </a:t>
            </a:r>
            <a:r>
              <a:rPr lang="fr-FR" sz="4400" dirty="0" err="1" smtClean="0"/>
              <a:t>Mwe</a:t>
            </a:r>
            <a:endParaRPr lang="fr-FR" sz="4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Taux de disponibilité: 75%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Masse de Pu dans le cœur: 5 tonnes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Fraction volumique de combustible </a:t>
            </a:r>
          </a:p>
          <a:p>
            <a:pPr marL="109728" indent="0">
              <a:buNone/>
            </a:pPr>
            <a:r>
              <a:rPr lang="fr-FR" sz="4400" dirty="0" smtClean="0"/>
              <a:t>dans la pastille: 81%</a:t>
            </a:r>
          </a:p>
          <a:p>
            <a:endParaRPr lang="fr-FR" sz="1200" dirty="0"/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333424" y="47667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 à un combustible SPX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046069" y="1906773"/>
            <a:ext cx="4361009" cy="2630647"/>
            <a:chOff x="2913162" y="2208788"/>
            <a:chExt cx="4361009" cy="2630647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4287850" y="4557412"/>
              <a:ext cx="1048189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e 36"/>
            <p:cNvGrpSpPr/>
            <p:nvPr/>
          </p:nvGrpSpPr>
          <p:grpSpPr>
            <a:xfrm>
              <a:off x="2913162" y="2208788"/>
              <a:ext cx="4361009" cy="2630647"/>
              <a:chOff x="2878392" y="2225750"/>
              <a:chExt cx="4361009" cy="2630647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2878392" y="2225750"/>
                <a:ext cx="4293674" cy="2630647"/>
                <a:chOff x="2878392" y="2225750"/>
                <a:chExt cx="4293674" cy="2630647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2878392" y="2225750"/>
                  <a:ext cx="4293674" cy="2630647"/>
                  <a:chOff x="2878392" y="2225750"/>
                  <a:chExt cx="4293674" cy="2630647"/>
                </a:xfrm>
              </p:grpSpPr>
              <p:grpSp>
                <p:nvGrpSpPr>
                  <p:cNvPr id="5" name="Groupe 4"/>
                  <p:cNvGrpSpPr/>
                  <p:nvPr/>
                </p:nvGrpSpPr>
                <p:grpSpPr>
                  <a:xfrm>
                    <a:off x="2878392" y="2225750"/>
                    <a:ext cx="4293674" cy="2630647"/>
                    <a:chOff x="2878392" y="2225750"/>
                    <a:chExt cx="4293674" cy="2630647"/>
                  </a:xfrm>
                </p:grpSpPr>
                <p:sp>
                  <p:nvSpPr>
                    <p:cNvPr id="4" name="Hexagone 3"/>
                    <p:cNvSpPr/>
                    <p:nvPr/>
                  </p:nvSpPr>
                  <p:spPr>
                    <a:xfrm>
                      <a:off x="3818486" y="2724988"/>
                      <a:ext cx="1917375" cy="1702946"/>
                    </a:xfrm>
                    <a:prstGeom prst="hex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00"/>
                    </a:p>
                  </p:txBody>
                </p:sp>
                <p:grpSp>
                  <p:nvGrpSpPr>
                    <p:cNvPr id="2" name="Groupe 1"/>
                    <p:cNvGrpSpPr/>
                    <p:nvPr/>
                  </p:nvGrpSpPr>
                  <p:grpSpPr>
                    <a:xfrm>
                      <a:off x="2878392" y="2225750"/>
                      <a:ext cx="4293674" cy="2630647"/>
                      <a:chOff x="2683298" y="2195462"/>
                      <a:chExt cx="4293674" cy="2630647"/>
                    </a:xfrm>
                  </p:grpSpPr>
                  <p:grpSp>
                    <p:nvGrpSpPr>
                      <p:cNvPr id="6" name="Group 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2683298" y="2195462"/>
                        <a:ext cx="4293674" cy="2630647"/>
                        <a:chOff x="839" y="968"/>
                        <a:chExt cx="5063" cy="3102"/>
                      </a:xfrm>
                    </p:grpSpPr>
                    <p:sp>
                      <p:nvSpPr>
                        <p:cNvPr id="7" name="AutoShape 3"/>
                        <p:cNvSpPr>
                          <a:spLocks noChangeAspect="1" noChangeArrowheads="1" noTextEdit="1"/>
                        </p:cNvSpPr>
                        <p:nvPr/>
                      </p:nvSpPr>
                      <p:spPr bwMode="auto">
                        <a:xfrm>
                          <a:off x="839" y="968"/>
                          <a:ext cx="4677" cy="2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0" name="Oval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2" y="1719"/>
                          <a:ext cx="1704" cy="1703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1" name="Freeform 8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215" y="1712"/>
                          <a:ext cx="1718" cy="1717"/>
                        </a:xfrm>
                        <a:custGeom>
                          <a:avLst/>
                          <a:gdLst>
                            <a:gd name="T0" fmla="*/ 18 w 1718"/>
                            <a:gd name="T1" fmla="*/ 686 h 1717"/>
                            <a:gd name="T2" fmla="*/ 85 w 1718"/>
                            <a:gd name="T3" fmla="*/ 487 h 1717"/>
                            <a:gd name="T4" fmla="*/ 196 w 1718"/>
                            <a:gd name="T5" fmla="*/ 313 h 1717"/>
                            <a:gd name="T6" fmla="*/ 345 w 1718"/>
                            <a:gd name="T7" fmla="*/ 171 h 1717"/>
                            <a:gd name="T8" fmla="*/ 525 w 1718"/>
                            <a:gd name="T9" fmla="*/ 68 h 1717"/>
                            <a:gd name="T10" fmla="*/ 728 w 1718"/>
                            <a:gd name="T11" fmla="*/ 10 h 1717"/>
                            <a:gd name="T12" fmla="*/ 947 w 1718"/>
                            <a:gd name="T13" fmla="*/ 5 h 1717"/>
                            <a:gd name="T14" fmla="*/ 1154 w 1718"/>
                            <a:gd name="T15" fmla="*/ 52 h 1717"/>
                            <a:gd name="T16" fmla="*/ 1339 w 1718"/>
                            <a:gd name="T17" fmla="*/ 147 h 1717"/>
                            <a:gd name="T18" fmla="*/ 1495 w 1718"/>
                            <a:gd name="T19" fmla="*/ 282 h 1717"/>
                            <a:gd name="T20" fmla="*/ 1614 w 1718"/>
                            <a:gd name="T21" fmla="*/ 449 h 1717"/>
                            <a:gd name="T22" fmla="*/ 1691 w 1718"/>
                            <a:gd name="T23" fmla="*/ 644 h 1717"/>
                            <a:gd name="T24" fmla="*/ 1718 w 1718"/>
                            <a:gd name="T25" fmla="*/ 858 h 1717"/>
                            <a:gd name="T26" fmla="*/ 1691 w 1718"/>
                            <a:gd name="T27" fmla="*/ 1073 h 1717"/>
                            <a:gd name="T28" fmla="*/ 1615 w 1718"/>
                            <a:gd name="T29" fmla="*/ 1268 h 1717"/>
                            <a:gd name="T30" fmla="*/ 1495 w 1718"/>
                            <a:gd name="T31" fmla="*/ 1436 h 1717"/>
                            <a:gd name="T32" fmla="*/ 1340 w 1718"/>
                            <a:gd name="T33" fmla="*/ 1570 h 1717"/>
                            <a:gd name="T34" fmla="*/ 1155 w 1718"/>
                            <a:gd name="T35" fmla="*/ 1665 h 1717"/>
                            <a:gd name="T36" fmla="*/ 947 w 1718"/>
                            <a:gd name="T37" fmla="*/ 1712 h 1717"/>
                            <a:gd name="T38" fmla="*/ 729 w 1718"/>
                            <a:gd name="T39" fmla="*/ 1707 h 1717"/>
                            <a:gd name="T40" fmla="*/ 525 w 1718"/>
                            <a:gd name="T41" fmla="*/ 1649 h 1717"/>
                            <a:gd name="T42" fmla="*/ 345 w 1718"/>
                            <a:gd name="T43" fmla="*/ 1546 h 1717"/>
                            <a:gd name="T44" fmla="*/ 196 w 1718"/>
                            <a:gd name="T45" fmla="*/ 1405 h 1717"/>
                            <a:gd name="T46" fmla="*/ 85 w 1718"/>
                            <a:gd name="T47" fmla="*/ 1231 h 1717"/>
                            <a:gd name="T48" fmla="*/ 18 w 1718"/>
                            <a:gd name="T49" fmla="*/ 1032 h 1717"/>
                            <a:gd name="T50" fmla="*/ 15 w 1718"/>
                            <a:gd name="T51" fmla="*/ 902 h 1717"/>
                            <a:gd name="T52" fmla="*/ 52 w 1718"/>
                            <a:gd name="T53" fmla="*/ 1110 h 1717"/>
                            <a:gd name="T54" fmla="*/ 136 w 1718"/>
                            <a:gd name="T55" fmla="*/ 1296 h 1717"/>
                            <a:gd name="T56" fmla="*/ 261 w 1718"/>
                            <a:gd name="T57" fmla="*/ 1456 h 1717"/>
                            <a:gd name="T58" fmla="*/ 421 w 1718"/>
                            <a:gd name="T59" fmla="*/ 1581 h 1717"/>
                            <a:gd name="T60" fmla="*/ 608 w 1718"/>
                            <a:gd name="T61" fmla="*/ 1665 h 1717"/>
                            <a:gd name="T62" fmla="*/ 816 w 1718"/>
                            <a:gd name="T63" fmla="*/ 1702 h 1717"/>
                            <a:gd name="T64" fmla="*/ 1029 w 1718"/>
                            <a:gd name="T65" fmla="*/ 1686 h 1717"/>
                            <a:gd name="T66" fmla="*/ 1225 w 1718"/>
                            <a:gd name="T67" fmla="*/ 1620 h 1717"/>
                            <a:gd name="T68" fmla="*/ 1397 w 1718"/>
                            <a:gd name="T69" fmla="*/ 1510 h 1717"/>
                            <a:gd name="T70" fmla="*/ 1537 w 1718"/>
                            <a:gd name="T71" fmla="*/ 1364 h 1717"/>
                            <a:gd name="T72" fmla="*/ 1638 w 1718"/>
                            <a:gd name="T73" fmla="*/ 1188 h 1717"/>
                            <a:gd name="T74" fmla="*/ 1695 w 1718"/>
                            <a:gd name="T75" fmla="*/ 987 h 1717"/>
                            <a:gd name="T76" fmla="*/ 1700 w 1718"/>
                            <a:gd name="T77" fmla="*/ 772 h 1717"/>
                            <a:gd name="T78" fmla="*/ 1653 w 1718"/>
                            <a:gd name="T79" fmla="*/ 568 h 1717"/>
                            <a:gd name="T80" fmla="*/ 1560 w 1718"/>
                            <a:gd name="T81" fmla="*/ 387 h 1717"/>
                            <a:gd name="T82" fmla="*/ 1428 w 1718"/>
                            <a:gd name="T83" fmla="*/ 234 h 1717"/>
                            <a:gd name="T84" fmla="*/ 1262 w 1718"/>
                            <a:gd name="T85" fmla="*/ 116 h 1717"/>
                            <a:gd name="T86" fmla="*/ 1071 w 1718"/>
                            <a:gd name="T87" fmla="*/ 41 h 1717"/>
                            <a:gd name="T88" fmla="*/ 859 w 1718"/>
                            <a:gd name="T89" fmla="*/ 14 h 1717"/>
                            <a:gd name="T90" fmla="*/ 648 w 1718"/>
                            <a:gd name="T91" fmla="*/ 41 h 1717"/>
                            <a:gd name="T92" fmla="*/ 456 w 1718"/>
                            <a:gd name="T93" fmla="*/ 116 h 1717"/>
                            <a:gd name="T94" fmla="*/ 291 w 1718"/>
                            <a:gd name="T95" fmla="*/ 233 h 1717"/>
                            <a:gd name="T96" fmla="*/ 158 w 1718"/>
                            <a:gd name="T97" fmla="*/ 386 h 1717"/>
                            <a:gd name="T98" fmla="*/ 65 w 1718"/>
                            <a:gd name="T99" fmla="*/ 568 h 1717"/>
                            <a:gd name="T100" fmla="*/ 18 w 1718"/>
                            <a:gd name="T101" fmla="*/ 772 h 17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</a:cxnLst>
                          <a:rect l="0" t="0" r="r" b="b"/>
                          <a:pathLst>
                            <a:path w="1718" h="1717">
                              <a:moveTo>
                                <a:pt x="0" y="859"/>
                              </a:moveTo>
                              <a:lnTo>
                                <a:pt x="1" y="815"/>
                              </a:lnTo>
                              <a:lnTo>
                                <a:pt x="5" y="771"/>
                              </a:lnTo>
                              <a:lnTo>
                                <a:pt x="10" y="728"/>
                              </a:lnTo>
                              <a:lnTo>
                                <a:pt x="18" y="686"/>
                              </a:lnTo>
                              <a:lnTo>
                                <a:pt x="27" y="644"/>
                              </a:lnTo>
                              <a:lnTo>
                                <a:pt x="39" y="604"/>
                              </a:lnTo>
                              <a:lnTo>
                                <a:pt x="52" y="564"/>
                              </a:lnTo>
                              <a:lnTo>
                                <a:pt x="68" y="525"/>
                              </a:lnTo>
                              <a:lnTo>
                                <a:pt x="85" y="487"/>
                              </a:lnTo>
                              <a:lnTo>
                                <a:pt x="104" y="450"/>
                              </a:lnTo>
                              <a:lnTo>
                                <a:pt x="124" y="414"/>
                              </a:lnTo>
                              <a:lnTo>
                                <a:pt x="147" y="379"/>
                              </a:lnTo>
                              <a:lnTo>
                                <a:pt x="171" y="345"/>
                              </a:lnTo>
                              <a:lnTo>
                                <a:pt x="196" y="313"/>
                              </a:lnTo>
                              <a:lnTo>
                                <a:pt x="223" y="282"/>
                              </a:lnTo>
                              <a:lnTo>
                                <a:pt x="252" y="252"/>
                              </a:lnTo>
                              <a:lnTo>
                                <a:pt x="281" y="223"/>
                              </a:lnTo>
                              <a:lnTo>
                                <a:pt x="313" y="197"/>
                              </a:lnTo>
                              <a:lnTo>
                                <a:pt x="345" y="171"/>
                              </a:lnTo>
                              <a:lnTo>
                                <a:pt x="379" y="147"/>
                              </a:lnTo>
                              <a:lnTo>
                                <a:pt x="414" y="125"/>
                              </a:lnTo>
                              <a:lnTo>
                                <a:pt x="450" y="104"/>
                              </a:lnTo>
                              <a:lnTo>
                                <a:pt x="487" y="85"/>
                              </a:lnTo>
                              <a:lnTo>
                                <a:pt x="525" y="68"/>
                              </a:lnTo>
                              <a:lnTo>
                                <a:pt x="564" y="53"/>
                              </a:lnTo>
                              <a:lnTo>
                                <a:pt x="604" y="39"/>
                              </a:lnTo>
                              <a:lnTo>
                                <a:pt x="644" y="28"/>
                              </a:lnTo>
                              <a:lnTo>
                                <a:pt x="686" y="18"/>
                              </a:lnTo>
                              <a:lnTo>
                                <a:pt x="728" y="10"/>
                              </a:lnTo>
                              <a:lnTo>
                                <a:pt x="771" y="5"/>
                              </a:lnTo>
                              <a:lnTo>
                                <a:pt x="815" y="2"/>
                              </a:lnTo>
                              <a:lnTo>
                                <a:pt x="859" y="0"/>
                              </a:lnTo>
                              <a:lnTo>
                                <a:pt x="903" y="2"/>
                              </a:lnTo>
                              <a:lnTo>
                                <a:pt x="947" y="5"/>
                              </a:lnTo>
                              <a:lnTo>
                                <a:pt x="990" y="10"/>
                              </a:lnTo>
                              <a:lnTo>
                                <a:pt x="1032" y="18"/>
                              </a:lnTo>
                              <a:lnTo>
                                <a:pt x="1074" y="27"/>
                              </a:lnTo>
                              <a:lnTo>
                                <a:pt x="1114" y="39"/>
                              </a:lnTo>
                              <a:lnTo>
                                <a:pt x="1154" y="52"/>
                              </a:lnTo>
                              <a:lnTo>
                                <a:pt x="1193" y="68"/>
                              </a:lnTo>
                              <a:lnTo>
                                <a:pt x="1231" y="85"/>
                              </a:lnTo>
                              <a:lnTo>
                                <a:pt x="1268" y="104"/>
                              </a:lnTo>
                              <a:lnTo>
                                <a:pt x="1304" y="125"/>
                              </a:lnTo>
                              <a:lnTo>
                                <a:pt x="1339" y="147"/>
                              </a:lnTo>
                              <a:lnTo>
                                <a:pt x="1373" y="171"/>
                              </a:lnTo>
                              <a:lnTo>
                                <a:pt x="1405" y="196"/>
                              </a:lnTo>
                              <a:lnTo>
                                <a:pt x="1437" y="223"/>
                              </a:lnTo>
                              <a:lnTo>
                                <a:pt x="1467" y="252"/>
                              </a:lnTo>
                              <a:lnTo>
                                <a:pt x="1495" y="282"/>
                              </a:lnTo>
                              <a:lnTo>
                                <a:pt x="1522" y="313"/>
                              </a:lnTo>
                              <a:lnTo>
                                <a:pt x="1547" y="345"/>
                              </a:lnTo>
                              <a:lnTo>
                                <a:pt x="1571" y="379"/>
                              </a:lnTo>
                              <a:lnTo>
                                <a:pt x="1594" y="413"/>
                              </a:lnTo>
                              <a:lnTo>
                                <a:pt x="1614" y="449"/>
                              </a:lnTo>
                              <a:lnTo>
                                <a:pt x="1633" y="486"/>
                              </a:lnTo>
                              <a:lnTo>
                                <a:pt x="1651" y="524"/>
                              </a:lnTo>
                              <a:lnTo>
                                <a:pt x="1666" y="563"/>
                              </a:lnTo>
                              <a:lnTo>
                                <a:pt x="1679" y="603"/>
                              </a:lnTo>
                              <a:lnTo>
                                <a:pt x="1691" y="644"/>
                              </a:lnTo>
                              <a:lnTo>
                                <a:pt x="1701" y="685"/>
                              </a:lnTo>
                              <a:lnTo>
                                <a:pt x="1708" y="728"/>
                              </a:lnTo>
                              <a:lnTo>
                                <a:pt x="1714" y="771"/>
                              </a:lnTo>
                              <a:lnTo>
                                <a:pt x="1717" y="814"/>
                              </a:lnTo>
                              <a:lnTo>
                                <a:pt x="1718" y="858"/>
                              </a:lnTo>
                              <a:lnTo>
                                <a:pt x="1717" y="903"/>
                              </a:lnTo>
                              <a:lnTo>
                                <a:pt x="1714" y="946"/>
                              </a:lnTo>
                              <a:lnTo>
                                <a:pt x="1708" y="989"/>
                              </a:lnTo>
                              <a:lnTo>
                                <a:pt x="1701" y="1031"/>
                              </a:lnTo>
                              <a:lnTo>
                                <a:pt x="1691" y="1073"/>
                              </a:lnTo>
                              <a:lnTo>
                                <a:pt x="1680" y="1114"/>
                              </a:lnTo>
                              <a:lnTo>
                                <a:pt x="1666" y="1154"/>
                              </a:lnTo>
                              <a:lnTo>
                                <a:pt x="1651" y="1193"/>
                              </a:lnTo>
                              <a:lnTo>
                                <a:pt x="1634" y="1231"/>
                              </a:lnTo>
                              <a:lnTo>
                                <a:pt x="1615" y="1268"/>
                              </a:lnTo>
                              <a:lnTo>
                                <a:pt x="1594" y="1303"/>
                              </a:lnTo>
                              <a:lnTo>
                                <a:pt x="1572" y="1338"/>
                              </a:lnTo>
                              <a:lnTo>
                                <a:pt x="1548" y="1372"/>
                              </a:lnTo>
                              <a:lnTo>
                                <a:pt x="1522" y="1404"/>
                              </a:lnTo>
                              <a:lnTo>
                                <a:pt x="1495" y="1436"/>
                              </a:lnTo>
                              <a:lnTo>
                                <a:pt x="1467" y="1465"/>
                              </a:lnTo>
                              <a:lnTo>
                                <a:pt x="1437" y="1494"/>
                              </a:lnTo>
                              <a:lnTo>
                                <a:pt x="1406" y="1521"/>
                              </a:lnTo>
                              <a:lnTo>
                                <a:pt x="1373" y="1546"/>
                              </a:lnTo>
                              <a:lnTo>
                                <a:pt x="1340" y="1570"/>
                              </a:lnTo>
                              <a:lnTo>
                                <a:pt x="1305" y="1593"/>
                              </a:lnTo>
                              <a:lnTo>
                                <a:pt x="1269" y="1613"/>
                              </a:lnTo>
                              <a:lnTo>
                                <a:pt x="1232" y="1632"/>
                              </a:lnTo>
                              <a:lnTo>
                                <a:pt x="1194" y="1649"/>
                              </a:lnTo>
                              <a:lnTo>
                                <a:pt x="1155" y="1665"/>
                              </a:lnTo>
                              <a:lnTo>
                                <a:pt x="1115" y="1678"/>
                              </a:lnTo>
                              <a:lnTo>
                                <a:pt x="1074" y="1690"/>
                              </a:lnTo>
                              <a:lnTo>
                                <a:pt x="1032" y="1699"/>
                              </a:lnTo>
                              <a:lnTo>
                                <a:pt x="990" y="1707"/>
                              </a:lnTo>
                              <a:lnTo>
                                <a:pt x="947" y="1712"/>
                              </a:lnTo>
                              <a:lnTo>
                                <a:pt x="904" y="1716"/>
                              </a:lnTo>
                              <a:lnTo>
                                <a:pt x="859" y="1717"/>
                              </a:lnTo>
                              <a:lnTo>
                                <a:pt x="815" y="1716"/>
                              </a:lnTo>
                              <a:lnTo>
                                <a:pt x="772" y="1712"/>
                              </a:lnTo>
                              <a:lnTo>
                                <a:pt x="729" y="1707"/>
                              </a:lnTo>
                              <a:lnTo>
                                <a:pt x="686" y="1699"/>
                              </a:lnTo>
                              <a:lnTo>
                                <a:pt x="645" y="1690"/>
                              </a:lnTo>
                              <a:lnTo>
                                <a:pt x="604" y="1678"/>
                              </a:lnTo>
                              <a:lnTo>
                                <a:pt x="564" y="1665"/>
                              </a:lnTo>
                              <a:lnTo>
                                <a:pt x="525" y="1649"/>
                              </a:lnTo>
                              <a:lnTo>
                                <a:pt x="487" y="1632"/>
                              </a:lnTo>
                              <a:lnTo>
                                <a:pt x="450" y="1613"/>
                              </a:lnTo>
                              <a:lnTo>
                                <a:pt x="414" y="1593"/>
                              </a:lnTo>
                              <a:lnTo>
                                <a:pt x="379" y="1570"/>
                              </a:lnTo>
                              <a:lnTo>
                                <a:pt x="345" y="1546"/>
                              </a:lnTo>
                              <a:lnTo>
                                <a:pt x="313" y="1521"/>
                              </a:lnTo>
                              <a:lnTo>
                                <a:pt x="282" y="1494"/>
                              </a:lnTo>
                              <a:lnTo>
                                <a:pt x="252" y="1466"/>
                              </a:lnTo>
                              <a:lnTo>
                                <a:pt x="223" y="1436"/>
                              </a:lnTo>
                              <a:lnTo>
                                <a:pt x="196" y="1405"/>
                              </a:lnTo>
                              <a:lnTo>
                                <a:pt x="171" y="1372"/>
                              </a:lnTo>
                              <a:lnTo>
                                <a:pt x="147" y="1339"/>
                              </a:lnTo>
                              <a:lnTo>
                                <a:pt x="125" y="1304"/>
                              </a:lnTo>
                              <a:lnTo>
                                <a:pt x="104" y="1268"/>
                              </a:lnTo>
                              <a:lnTo>
                                <a:pt x="85" y="1231"/>
                              </a:lnTo>
                              <a:lnTo>
                                <a:pt x="68" y="1193"/>
                              </a:lnTo>
                              <a:lnTo>
                                <a:pt x="52" y="1154"/>
                              </a:lnTo>
                              <a:lnTo>
                                <a:pt x="39" y="1114"/>
                              </a:lnTo>
                              <a:lnTo>
                                <a:pt x="27" y="1073"/>
                              </a:lnTo>
                              <a:lnTo>
                                <a:pt x="18" y="1032"/>
                              </a:lnTo>
                              <a:lnTo>
                                <a:pt x="10" y="989"/>
                              </a:lnTo>
                              <a:lnTo>
                                <a:pt x="5" y="947"/>
                              </a:lnTo>
                              <a:lnTo>
                                <a:pt x="1" y="903"/>
                              </a:lnTo>
                              <a:lnTo>
                                <a:pt x="0" y="859"/>
                              </a:lnTo>
                              <a:close/>
                              <a:moveTo>
                                <a:pt x="15" y="902"/>
                              </a:moveTo>
                              <a:lnTo>
                                <a:pt x="18" y="945"/>
                              </a:lnTo>
                              <a:lnTo>
                                <a:pt x="23" y="987"/>
                              </a:lnTo>
                              <a:lnTo>
                                <a:pt x="31" y="1029"/>
                              </a:lnTo>
                              <a:lnTo>
                                <a:pt x="40" y="1070"/>
                              </a:lnTo>
                              <a:lnTo>
                                <a:pt x="52" y="1110"/>
                              </a:lnTo>
                              <a:lnTo>
                                <a:pt x="65" y="1149"/>
                              </a:lnTo>
                              <a:lnTo>
                                <a:pt x="80" y="1187"/>
                              </a:lnTo>
                              <a:lnTo>
                                <a:pt x="97" y="1225"/>
                              </a:lnTo>
                              <a:lnTo>
                                <a:pt x="116" y="1261"/>
                              </a:lnTo>
                              <a:lnTo>
                                <a:pt x="136" y="1296"/>
                              </a:lnTo>
                              <a:lnTo>
                                <a:pt x="158" y="1331"/>
                              </a:lnTo>
                              <a:lnTo>
                                <a:pt x="182" y="1364"/>
                              </a:lnTo>
                              <a:lnTo>
                                <a:pt x="207" y="1396"/>
                              </a:lnTo>
                              <a:lnTo>
                                <a:pt x="233" y="1426"/>
                              </a:lnTo>
                              <a:lnTo>
                                <a:pt x="261" y="1456"/>
                              </a:lnTo>
                              <a:lnTo>
                                <a:pt x="291" y="1484"/>
                              </a:lnTo>
                              <a:lnTo>
                                <a:pt x="321" y="1510"/>
                              </a:lnTo>
                              <a:lnTo>
                                <a:pt x="353" y="1535"/>
                              </a:lnTo>
                              <a:lnTo>
                                <a:pt x="386" y="1559"/>
                              </a:lnTo>
                              <a:lnTo>
                                <a:pt x="421" y="1581"/>
                              </a:lnTo>
                              <a:lnTo>
                                <a:pt x="456" y="1601"/>
                              </a:lnTo>
                              <a:lnTo>
                                <a:pt x="492" y="1620"/>
                              </a:lnTo>
                              <a:lnTo>
                                <a:pt x="530" y="1637"/>
                              </a:lnTo>
                              <a:lnTo>
                                <a:pt x="568" y="1652"/>
                              </a:lnTo>
                              <a:lnTo>
                                <a:pt x="608" y="1665"/>
                              </a:lnTo>
                              <a:lnTo>
                                <a:pt x="648" y="1677"/>
                              </a:lnTo>
                              <a:lnTo>
                                <a:pt x="689" y="1686"/>
                              </a:lnTo>
                              <a:lnTo>
                                <a:pt x="730" y="1693"/>
                              </a:lnTo>
                              <a:lnTo>
                                <a:pt x="773" y="1699"/>
                              </a:lnTo>
                              <a:lnTo>
                                <a:pt x="816" y="1702"/>
                              </a:lnTo>
                              <a:lnTo>
                                <a:pt x="859" y="1703"/>
                              </a:lnTo>
                              <a:lnTo>
                                <a:pt x="903" y="1702"/>
                              </a:lnTo>
                              <a:lnTo>
                                <a:pt x="945" y="1699"/>
                              </a:lnTo>
                              <a:lnTo>
                                <a:pt x="988" y="1694"/>
                              </a:lnTo>
                              <a:lnTo>
                                <a:pt x="1029" y="1686"/>
                              </a:lnTo>
                              <a:lnTo>
                                <a:pt x="1070" y="1677"/>
                              </a:lnTo>
                              <a:lnTo>
                                <a:pt x="1110" y="1665"/>
                              </a:lnTo>
                              <a:lnTo>
                                <a:pt x="1150" y="1652"/>
                              </a:lnTo>
                              <a:lnTo>
                                <a:pt x="1188" y="1637"/>
                              </a:lnTo>
                              <a:lnTo>
                                <a:pt x="1225" y="1620"/>
                              </a:lnTo>
                              <a:lnTo>
                                <a:pt x="1262" y="1601"/>
                              </a:lnTo>
                              <a:lnTo>
                                <a:pt x="1297" y="1581"/>
                              </a:lnTo>
                              <a:lnTo>
                                <a:pt x="1332" y="1559"/>
                              </a:lnTo>
                              <a:lnTo>
                                <a:pt x="1365" y="1535"/>
                              </a:lnTo>
                              <a:lnTo>
                                <a:pt x="1397" y="1510"/>
                              </a:lnTo>
                              <a:lnTo>
                                <a:pt x="1428" y="1484"/>
                              </a:lnTo>
                              <a:lnTo>
                                <a:pt x="1457" y="1456"/>
                              </a:lnTo>
                              <a:lnTo>
                                <a:pt x="1485" y="1427"/>
                              </a:lnTo>
                              <a:lnTo>
                                <a:pt x="1511" y="1396"/>
                              </a:lnTo>
                              <a:lnTo>
                                <a:pt x="1537" y="1364"/>
                              </a:lnTo>
                              <a:lnTo>
                                <a:pt x="1560" y="1331"/>
                              </a:lnTo>
                              <a:lnTo>
                                <a:pt x="1582" y="1297"/>
                              </a:lnTo>
                              <a:lnTo>
                                <a:pt x="1602" y="1261"/>
                              </a:lnTo>
                              <a:lnTo>
                                <a:pt x="1621" y="1225"/>
                              </a:lnTo>
                              <a:lnTo>
                                <a:pt x="1638" y="1188"/>
                              </a:lnTo>
                              <a:lnTo>
                                <a:pt x="1653" y="1149"/>
                              </a:lnTo>
                              <a:lnTo>
                                <a:pt x="1667" y="1110"/>
                              </a:lnTo>
                              <a:lnTo>
                                <a:pt x="1678" y="1070"/>
                              </a:lnTo>
                              <a:lnTo>
                                <a:pt x="1687" y="1029"/>
                              </a:lnTo>
                              <a:lnTo>
                                <a:pt x="1695" y="987"/>
                              </a:lnTo>
                              <a:lnTo>
                                <a:pt x="1700" y="945"/>
                              </a:lnTo>
                              <a:lnTo>
                                <a:pt x="1703" y="902"/>
                              </a:lnTo>
                              <a:lnTo>
                                <a:pt x="1705" y="859"/>
                              </a:lnTo>
                              <a:lnTo>
                                <a:pt x="1704" y="815"/>
                              </a:lnTo>
                              <a:lnTo>
                                <a:pt x="1700" y="772"/>
                              </a:lnTo>
                              <a:lnTo>
                                <a:pt x="1695" y="730"/>
                              </a:lnTo>
                              <a:lnTo>
                                <a:pt x="1687" y="689"/>
                              </a:lnTo>
                              <a:lnTo>
                                <a:pt x="1678" y="648"/>
                              </a:lnTo>
                              <a:lnTo>
                                <a:pt x="1667" y="608"/>
                              </a:lnTo>
                              <a:lnTo>
                                <a:pt x="1653" y="568"/>
                              </a:lnTo>
                              <a:lnTo>
                                <a:pt x="1638" y="530"/>
                              </a:lnTo>
                              <a:lnTo>
                                <a:pt x="1621" y="493"/>
                              </a:lnTo>
                              <a:lnTo>
                                <a:pt x="1603" y="456"/>
                              </a:lnTo>
                              <a:lnTo>
                                <a:pt x="1582" y="421"/>
                              </a:lnTo>
                              <a:lnTo>
                                <a:pt x="1560" y="387"/>
                              </a:lnTo>
                              <a:lnTo>
                                <a:pt x="1537" y="353"/>
                              </a:lnTo>
                              <a:lnTo>
                                <a:pt x="1512" y="321"/>
                              </a:lnTo>
                              <a:lnTo>
                                <a:pt x="1485" y="291"/>
                              </a:lnTo>
                              <a:lnTo>
                                <a:pt x="1457" y="262"/>
                              </a:lnTo>
                              <a:lnTo>
                                <a:pt x="1428" y="234"/>
                              </a:lnTo>
                              <a:lnTo>
                                <a:pt x="1397" y="207"/>
                              </a:lnTo>
                              <a:lnTo>
                                <a:pt x="1365" y="182"/>
                              </a:lnTo>
                              <a:lnTo>
                                <a:pt x="1332" y="158"/>
                              </a:lnTo>
                              <a:lnTo>
                                <a:pt x="1298" y="136"/>
                              </a:lnTo>
                              <a:lnTo>
                                <a:pt x="1262" y="116"/>
                              </a:lnTo>
                              <a:lnTo>
                                <a:pt x="1226" y="97"/>
                              </a:lnTo>
                              <a:lnTo>
                                <a:pt x="1188" y="81"/>
                              </a:lnTo>
                              <a:lnTo>
                                <a:pt x="1150" y="65"/>
                              </a:lnTo>
                              <a:lnTo>
                                <a:pt x="1111" y="52"/>
                              </a:lnTo>
                              <a:lnTo>
                                <a:pt x="1071" y="41"/>
                              </a:lnTo>
                              <a:lnTo>
                                <a:pt x="1030" y="31"/>
                              </a:lnTo>
                              <a:lnTo>
                                <a:pt x="988" y="24"/>
                              </a:lnTo>
                              <a:lnTo>
                                <a:pt x="946" y="18"/>
                              </a:lnTo>
                              <a:lnTo>
                                <a:pt x="903" y="15"/>
                              </a:lnTo>
                              <a:lnTo>
                                <a:pt x="859" y="14"/>
                              </a:lnTo>
                              <a:lnTo>
                                <a:pt x="816" y="15"/>
                              </a:lnTo>
                              <a:lnTo>
                                <a:pt x="773" y="18"/>
                              </a:lnTo>
                              <a:lnTo>
                                <a:pt x="731" y="24"/>
                              </a:lnTo>
                              <a:lnTo>
                                <a:pt x="689" y="31"/>
                              </a:lnTo>
                              <a:lnTo>
                                <a:pt x="648" y="41"/>
                              </a:lnTo>
                              <a:lnTo>
                                <a:pt x="608" y="52"/>
                              </a:lnTo>
                              <a:lnTo>
                                <a:pt x="569" y="65"/>
                              </a:lnTo>
                              <a:lnTo>
                                <a:pt x="530" y="80"/>
                              </a:lnTo>
                              <a:lnTo>
                                <a:pt x="493" y="97"/>
                              </a:lnTo>
                              <a:lnTo>
                                <a:pt x="456" y="116"/>
                              </a:lnTo>
                              <a:lnTo>
                                <a:pt x="421" y="136"/>
                              </a:lnTo>
                              <a:lnTo>
                                <a:pt x="387" y="158"/>
                              </a:lnTo>
                              <a:lnTo>
                                <a:pt x="353" y="182"/>
                              </a:lnTo>
                              <a:lnTo>
                                <a:pt x="321" y="207"/>
                              </a:lnTo>
                              <a:lnTo>
                                <a:pt x="291" y="233"/>
                              </a:lnTo>
                              <a:lnTo>
                                <a:pt x="262" y="261"/>
                              </a:lnTo>
                              <a:lnTo>
                                <a:pt x="234" y="291"/>
                              </a:lnTo>
                              <a:lnTo>
                                <a:pt x="207" y="321"/>
                              </a:lnTo>
                              <a:lnTo>
                                <a:pt x="182" y="353"/>
                              </a:lnTo>
                              <a:lnTo>
                                <a:pt x="158" y="386"/>
                              </a:lnTo>
                              <a:lnTo>
                                <a:pt x="136" y="421"/>
                              </a:lnTo>
                              <a:lnTo>
                                <a:pt x="116" y="456"/>
                              </a:lnTo>
                              <a:lnTo>
                                <a:pt x="97" y="492"/>
                              </a:lnTo>
                              <a:lnTo>
                                <a:pt x="80" y="530"/>
                              </a:lnTo>
                              <a:lnTo>
                                <a:pt x="65" y="568"/>
                              </a:lnTo>
                              <a:lnTo>
                                <a:pt x="52" y="607"/>
                              </a:lnTo>
                              <a:lnTo>
                                <a:pt x="40" y="647"/>
                              </a:lnTo>
                              <a:lnTo>
                                <a:pt x="31" y="688"/>
                              </a:lnTo>
                              <a:lnTo>
                                <a:pt x="24" y="730"/>
                              </a:lnTo>
                              <a:lnTo>
                                <a:pt x="18" y="772"/>
                              </a:lnTo>
                              <a:lnTo>
                                <a:pt x="15" y="815"/>
                              </a:lnTo>
                              <a:lnTo>
                                <a:pt x="14" y="858"/>
                              </a:lnTo>
                              <a:lnTo>
                                <a:pt x="15" y="9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2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3" name="Freeform 10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4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5" name="Freeform 12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7" name="Freeform 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03" y="2077"/>
                          <a:ext cx="698" cy="495"/>
                        </a:xfrm>
                        <a:custGeom>
                          <a:avLst/>
                          <a:gdLst>
                            <a:gd name="T0" fmla="*/ 695 w 698"/>
                            <a:gd name="T1" fmla="*/ 0 h 495"/>
                            <a:gd name="T2" fmla="*/ 0 w 698"/>
                            <a:gd name="T3" fmla="*/ 492 h 495"/>
                            <a:gd name="T4" fmla="*/ 2 w 698"/>
                            <a:gd name="T5" fmla="*/ 495 h 495"/>
                            <a:gd name="T6" fmla="*/ 698 w 698"/>
                            <a:gd name="T7" fmla="*/ 3 h 495"/>
                            <a:gd name="T8" fmla="*/ 695 w 698"/>
                            <a:gd name="T9" fmla="*/ 0 h 49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98" h="495">
                              <a:moveTo>
                                <a:pt x="695" y="0"/>
                              </a:moveTo>
                              <a:lnTo>
                                <a:pt x="0" y="492"/>
                              </a:lnTo>
                              <a:lnTo>
                                <a:pt x="2" y="495"/>
                              </a:lnTo>
                              <a:lnTo>
                                <a:pt x="698" y="3"/>
                              </a:lnTo>
                              <a:lnTo>
                                <a:pt x="69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8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99" y="2075"/>
                          <a:ext cx="554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9" name="Freeform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7" y="2568"/>
                          <a:ext cx="484" cy="345"/>
                        </a:xfrm>
                        <a:custGeom>
                          <a:avLst/>
                          <a:gdLst>
                            <a:gd name="T0" fmla="*/ 481 w 484"/>
                            <a:gd name="T1" fmla="*/ 345 h 345"/>
                            <a:gd name="T2" fmla="*/ 0 w 484"/>
                            <a:gd name="T3" fmla="*/ 4 h 345"/>
                            <a:gd name="T4" fmla="*/ 2 w 484"/>
                            <a:gd name="T5" fmla="*/ 0 h 345"/>
                            <a:gd name="T6" fmla="*/ 484 w 484"/>
                            <a:gd name="T7" fmla="*/ 341 h 345"/>
                            <a:gd name="T8" fmla="*/ 481 w 484"/>
                            <a:gd name="T9" fmla="*/ 345 h 3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84" h="345">
                              <a:moveTo>
                                <a:pt x="481" y="345"/>
                              </a:moveTo>
                              <a:lnTo>
                                <a:pt x="0" y="4"/>
                              </a:lnTo>
                              <a:lnTo>
                                <a:pt x="2" y="0"/>
                              </a:lnTo>
                              <a:lnTo>
                                <a:pt x="484" y="341"/>
                              </a:lnTo>
                              <a:lnTo>
                                <a:pt x="481" y="3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0" name="Rectangl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01" y="2907"/>
                          <a:ext cx="549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1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0" y="1949"/>
                          <a:ext cx="8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0,3685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3" y="2771"/>
                          <a:ext cx="94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0,42926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3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3852"/>
                          <a:ext cx="58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0,56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5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0" y="1023"/>
                          <a:ext cx="56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Pastille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92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7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79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9" name="Rectangle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0" y="1016"/>
                          <a:ext cx="42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Gaine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0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33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1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20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5" name="Rectangl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0" y="1489"/>
                          <a:ext cx="59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Sodium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6" name="Rectangl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13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7" name="Rectangle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0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38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88934" y="3347737"/>
                        <a:ext cx="378659" cy="385901"/>
                      </a:xfrm>
                      <a:prstGeom prst="ellips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  <p:sp>
                    <p:nvSpPr>
                      <p:cNvPr id="39" name="Freeform 13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67263" y="3517829"/>
                        <a:ext cx="973504" cy="45719"/>
                      </a:xfrm>
                      <a:custGeom>
                        <a:avLst/>
                        <a:gdLst>
                          <a:gd name="T0" fmla="*/ 0 w 10773"/>
                          <a:gd name="T1" fmla="*/ 120 h 293"/>
                          <a:gd name="T2" fmla="*/ 10722 w 10773"/>
                          <a:gd name="T3" fmla="*/ 120 h 293"/>
                          <a:gd name="T4" fmla="*/ 10722 w 10773"/>
                          <a:gd name="T5" fmla="*/ 172 h 293"/>
                          <a:gd name="T6" fmla="*/ 0 w 10773"/>
                          <a:gd name="T7" fmla="*/ 172 h 293"/>
                          <a:gd name="T8" fmla="*/ 0 w 10773"/>
                          <a:gd name="T9" fmla="*/ 120 h 293"/>
                          <a:gd name="T10" fmla="*/ 10535 w 10773"/>
                          <a:gd name="T11" fmla="*/ 7 h 293"/>
                          <a:gd name="T12" fmla="*/ 10773 w 10773"/>
                          <a:gd name="T13" fmla="*/ 146 h 293"/>
                          <a:gd name="T14" fmla="*/ 10535 w 10773"/>
                          <a:gd name="T15" fmla="*/ 286 h 293"/>
                          <a:gd name="T16" fmla="*/ 10499 w 10773"/>
                          <a:gd name="T17" fmla="*/ 276 h 293"/>
                          <a:gd name="T18" fmla="*/ 10509 w 10773"/>
                          <a:gd name="T19" fmla="*/ 241 h 293"/>
                          <a:gd name="T20" fmla="*/ 10709 w 10773"/>
                          <a:gd name="T21" fmla="*/ 124 h 293"/>
                          <a:gd name="T22" fmla="*/ 10709 w 10773"/>
                          <a:gd name="T23" fmla="*/ 169 h 293"/>
                          <a:gd name="T24" fmla="*/ 10509 w 10773"/>
                          <a:gd name="T25" fmla="*/ 52 h 293"/>
                          <a:gd name="T26" fmla="*/ 10499 w 10773"/>
                          <a:gd name="T27" fmla="*/ 17 h 293"/>
                          <a:gd name="T28" fmla="*/ 10535 w 10773"/>
                          <a:gd name="T29" fmla="*/ 7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0773" h="293">
                            <a:moveTo>
                              <a:pt x="0" y="120"/>
                            </a:moveTo>
                            <a:lnTo>
                              <a:pt x="10722" y="120"/>
                            </a:lnTo>
                            <a:lnTo>
                              <a:pt x="10722" y="172"/>
                            </a:lnTo>
                            <a:lnTo>
                              <a:pt x="0" y="172"/>
                            </a:lnTo>
                            <a:lnTo>
                              <a:pt x="0" y="120"/>
                            </a:lnTo>
                            <a:close/>
                            <a:moveTo>
                              <a:pt x="10535" y="7"/>
                            </a:moveTo>
                            <a:lnTo>
                              <a:pt x="10773" y="146"/>
                            </a:lnTo>
                            <a:lnTo>
                              <a:pt x="10535" y="286"/>
                            </a:lnTo>
                            <a:cubicBezTo>
                              <a:pt x="10523" y="293"/>
                              <a:pt x="10507" y="289"/>
                              <a:pt x="10499" y="276"/>
                            </a:cubicBezTo>
                            <a:cubicBezTo>
                              <a:pt x="10492" y="264"/>
                              <a:pt x="10496" y="248"/>
                              <a:pt x="10509" y="241"/>
                            </a:cubicBezTo>
                            <a:lnTo>
                              <a:pt x="10709" y="124"/>
                            </a:lnTo>
                            <a:lnTo>
                              <a:pt x="10709" y="169"/>
                            </a:lnTo>
                            <a:lnTo>
                              <a:pt x="10509" y="52"/>
                            </a:lnTo>
                            <a:cubicBezTo>
                              <a:pt x="10496" y="45"/>
                              <a:pt x="10492" y="29"/>
                              <a:pt x="10499" y="17"/>
                            </a:cubicBezTo>
                            <a:cubicBezTo>
                              <a:pt x="10507" y="4"/>
                              <a:pt x="10523" y="0"/>
                              <a:pt x="10535" y="7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</p:grpSp>
              </p:grpSp>
              <p:sp>
                <p:nvSpPr>
                  <p:cNvPr id="41" name="Freeform 14"/>
                  <p:cNvSpPr>
                    <a:spLocks/>
                  </p:cNvSpPr>
                  <p:nvPr/>
                </p:nvSpPr>
                <p:spPr bwMode="auto">
                  <a:xfrm>
                    <a:off x="4945821" y="2733731"/>
                    <a:ext cx="1100997" cy="837245"/>
                  </a:xfrm>
                  <a:custGeom>
                    <a:avLst/>
                    <a:gdLst>
                      <a:gd name="T0" fmla="*/ 695 w 698"/>
                      <a:gd name="T1" fmla="*/ 0 h 495"/>
                      <a:gd name="T2" fmla="*/ 0 w 698"/>
                      <a:gd name="T3" fmla="*/ 492 h 495"/>
                      <a:gd name="T4" fmla="*/ 2 w 698"/>
                      <a:gd name="T5" fmla="*/ 495 h 495"/>
                      <a:gd name="T6" fmla="*/ 698 w 698"/>
                      <a:gd name="T7" fmla="*/ 3 h 495"/>
                      <a:gd name="T8" fmla="*/ 695 w 698"/>
                      <a:gd name="T9" fmla="*/ 0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8" h="495">
                        <a:moveTo>
                          <a:pt x="695" y="0"/>
                        </a:moveTo>
                        <a:lnTo>
                          <a:pt x="0" y="492"/>
                        </a:lnTo>
                        <a:lnTo>
                          <a:pt x="2" y="495"/>
                        </a:lnTo>
                        <a:lnTo>
                          <a:pt x="698" y="3"/>
                        </a:lnTo>
                        <a:lnTo>
                          <a:pt x="69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 sz="1200"/>
                  </a:p>
                </p:txBody>
              </p:sp>
            </p:grpSp>
            <p:sp>
              <p:nvSpPr>
                <p:cNvPr id="45" name="Rectangle 15"/>
                <p:cNvSpPr>
                  <a:spLocks noChangeArrowheads="1"/>
                </p:cNvSpPr>
                <p:nvPr/>
              </p:nvSpPr>
              <p:spPr bwMode="auto">
                <a:xfrm>
                  <a:off x="6043421" y="2738027"/>
                  <a:ext cx="469819" cy="4240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1200"/>
                </a:p>
              </p:txBody>
            </p:sp>
          </p:grp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6513240" y="2598965"/>
                <a:ext cx="72616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 0,0921 cm</a:t>
                </a:r>
                <a:endPara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</p:grpSp>
      <p:cxnSp>
        <p:nvCxnSpPr>
          <p:cNvPr id="48" name="Connecteur droit avec flèche 47"/>
          <p:cNvCxnSpPr>
            <a:stCxn id="29" idx="2"/>
          </p:cNvCxnSpPr>
          <p:nvPr/>
        </p:nvCxnSpPr>
        <p:spPr>
          <a:xfrm>
            <a:off x="5390652" y="2132354"/>
            <a:ext cx="271242" cy="60635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344158" y="2537721"/>
            <a:ext cx="874763" cy="464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6160257" y="2207831"/>
            <a:ext cx="701336" cy="7946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Tableau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2307"/>
              </p:ext>
            </p:extLst>
          </p:nvPr>
        </p:nvGraphicFramePr>
        <p:xfrm>
          <a:off x="463539" y="3933056"/>
          <a:ext cx="4318000" cy="181416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09900"/>
                <a:gridCol w="1308100"/>
              </a:tblGrid>
              <a:tr h="2901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 </a:t>
                      </a:r>
                      <a:r>
                        <a:rPr lang="fr-FR" sz="1100" b="1" u="none" strike="noStrike" dirty="0" smtClean="0">
                          <a:effectLst/>
                        </a:rPr>
                        <a:t>Noyaux lourds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%</a:t>
                      </a:r>
                      <a:r>
                        <a:rPr lang="fr-FR" sz="1100" b="1" u="none" strike="noStrike" dirty="0" err="1">
                          <a:effectLst/>
                        </a:rPr>
                        <a:t>wt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69,08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23,04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4,82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1,64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Am241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U235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U238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99,48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4" name="Espace réservé du numéro de diapositive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17351" y="764704"/>
            <a:ext cx="7091941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Composition du vecteur Pu dans un SPX et REP au bout de 10 ans</a:t>
            </a:r>
          </a:p>
        </p:txBody>
      </p:sp>
      <p:pic>
        <p:nvPicPr>
          <p:cNvPr id="8" name="Image 7" descr="D:\Users\Nomade\Desktop\vecteur Pu S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700808"/>
            <a:ext cx="4572508" cy="384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:\Users\Nomade\Desktop\vecteur Pu REP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98" y="1726318"/>
            <a:ext cx="4499992" cy="383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059832" y="5764614"/>
            <a:ext cx="54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Petite phrase de comparaison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6170" y="332656"/>
            <a:ext cx="4399666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SPX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293916" y="3805952"/>
            <a:ext cx="3895688" cy="2791400"/>
            <a:chOff x="-19183" y="0"/>
            <a:chExt cx="5922778" cy="6179072"/>
          </a:xfrm>
        </p:grpSpPr>
        <p:grpSp>
          <p:nvGrpSpPr>
            <p:cNvPr id="30" name="Groupe 29"/>
            <p:cNvGrpSpPr/>
            <p:nvPr/>
          </p:nvGrpSpPr>
          <p:grpSpPr>
            <a:xfrm>
              <a:off x="-19183" y="0"/>
              <a:ext cx="5922778" cy="6179072"/>
              <a:chOff x="-19183" y="0"/>
              <a:chExt cx="5922778" cy="6179072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0" y="0"/>
                <a:ext cx="5903595" cy="6179072"/>
                <a:chOff x="0" y="0"/>
                <a:chExt cx="5950800" cy="6484853"/>
              </a:xfrm>
            </p:grpSpPr>
            <p:grpSp>
              <p:nvGrpSpPr>
                <p:cNvPr id="36" name="Groupe 35"/>
                <p:cNvGrpSpPr/>
                <p:nvPr/>
              </p:nvGrpSpPr>
              <p:grpSpPr>
                <a:xfrm>
                  <a:off x="0" y="0"/>
                  <a:ext cx="5950800" cy="6484853"/>
                  <a:chOff x="0" y="0"/>
                  <a:chExt cx="5950800" cy="6484853"/>
                </a:xfrm>
              </p:grpSpPr>
              <p:pic>
                <p:nvPicPr>
                  <p:cNvPr id="38" name="Image 37" descr="D:\Users\Nomade\AppData\Local\Temp\7zE9641.tmp\F1_F2.png"/>
                  <p:cNvPicPr/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5950800" cy="622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" name="ZoneTexte 4"/>
                  <p:cNvSpPr txBox="1"/>
                  <p:nvPr/>
                </p:nvSpPr>
                <p:spPr>
                  <a:xfrm>
                    <a:off x="2735783" y="5957999"/>
                    <a:ext cx="1483641" cy="526854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900" kern="1200" dirty="0">
                        <a:solidFill>
                          <a:srgbClr val="000000"/>
                        </a:solidFill>
                        <a:effectLst/>
                        <a:ea typeface="Times New Roman"/>
                        <a:cs typeface="Times New Roman"/>
                      </a:rPr>
                      <a:t>N(Pu241)/N(Pu)</a:t>
                    </a:r>
                    <a:endParaRPr lang="fr-FR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37" name="Multiplier 36"/>
                <p:cNvSpPr/>
                <p:nvPr/>
              </p:nvSpPr>
              <p:spPr>
                <a:xfrm>
                  <a:off x="5190186" y="4719623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35" name="ZoneTexte 3"/>
              <p:cNvSpPr txBox="1"/>
              <p:nvPr/>
            </p:nvSpPr>
            <p:spPr>
              <a:xfrm>
                <a:off x="-19183" y="1552691"/>
                <a:ext cx="189866" cy="273137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31" name="Flèche droite 30"/>
            <p:cNvSpPr/>
            <p:nvPr/>
          </p:nvSpPr>
          <p:spPr>
            <a:xfrm rot="15883770">
              <a:off x="4359243" y="2738674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2" name="Flèche droite 31"/>
            <p:cNvSpPr/>
            <p:nvPr/>
          </p:nvSpPr>
          <p:spPr>
            <a:xfrm rot="10800000">
              <a:off x="2897109" y="430039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13424303">
              <a:off x="3331675" y="3051018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004049" y="1018559"/>
            <a:ext cx="3967207" cy="2787393"/>
            <a:chOff x="-203801" y="0"/>
            <a:chExt cx="5998019" cy="6215760"/>
          </a:xfrm>
        </p:grpSpPr>
        <p:grpSp>
          <p:nvGrpSpPr>
            <p:cNvPr id="41" name="Groupe 40"/>
            <p:cNvGrpSpPr/>
            <p:nvPr/>
          </p:nvGrpSpPr>
          <p:grpSpPr>
            <a:xfrm>
              <a:off x="0" y="0"/>
              <a:ext cx="5794218" cy="6215760"/>
              <a:chOff x="0" y="0"/>
              <a:chExt cx="5794218" cy="621576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0" y="0"/>
                <a:ext cx="5794218" cy="5857592"/>
                <a:chOff x="0" y="0"/>
                <a:chExt cx="5794218" cy="5857592"/>
              </a:xfrm>
            </p:grpSpPr>
            <p:pic>
              <p:nvPicPr>
                <p:cNvPr id="45" name="Picture 2" descr="D:\users\Nomade\Documents\projects\physor-smr-fbo\Fabien\Tâches SPX\F0_F2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794218" cy="5857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Multiplier 45"/>
                <p:cNvSpPr/>
                <p:nvPr/>
              </p:nvSpPr>
              <p:spPr>
                <a:xfrm>
                  <a:off x="5006566" y="1176951"/>
                  <a:ext cx="250276" cy="246000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47" name="Flèche droite 46"/>
                <p:cNvSpPr/>
                <p:nvPr/>
              </p:nvSpPr>
              <p:spPr>
                <a:xfrm rot="10800000">
                  <a:off x="2761307" y="823866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8" name="Flèche droite 47"/>
                <p:cNvSpPr/>
                <p:nvPr/>
              </p:nvSpPr>
              <p:spPr>
                <a:xfrm rot="5080707">
                  <a:off x="4218915" y="2408222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9" name="Flèche droite 48"/>
                <p:cNvSpPr/>
                <p:nvPr/>
              </p:nvSpPr>
              <p:spPr>
                <a:xfrm rot="8873159">
                  <a:off x="2833735" y="1892175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44" name="ZoneTexte 4"/>
              <p:cNvSpPr txBox="1"/>
              <p:nvPr/>
            </p:nvSpPr>
            <p:spPr>
              <a:xfrm>
                <a:off x="2544024" y="5730843"/>
                <a:ext cx="1606929" cy="48491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42" name="ZoneTexte 3"/>
            <p:cNvSpPr txBox="1"/>
            <p:nvPr/>
          </p:nvSpPr>
          <p:spPr>
            <a:xfrm>
              <a:off x="-203801" y="1662882"/>
              <a:ext cx="465971" cy="243396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179512" y="992747"/>
            <a:ext cx="4010092" cy="2813205"/>
            <a:chOff x="-175517" y="0"/>
            <a:chExt cx="6126102" cy="6351459"/>
          </a:xfrm>
        </p:grpSpPr>
        <p:grpSp>
          <p:nvGrpSpPr>
            <p:cNvPr id="51" name="Groupe 50"/>
            <p:cNvGrpSpPr/>
            <p:nvPr/>
          </p:nvGrpSpPr>
          <p:grpSpPr>
            <a:xfrm>
              <a:off x="-175517" y="0"/>
              <a:ext cx="6126102" cy="5950587"/>
              <a:chOff x="-175517" y="0"/>
              <a:chExt cx="6126102" cy="5950587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0" y="0"/>
                <a:ext cx="5950585" cy="5950587"/>
                <a:chOff x="0" y="0"/>
                <a:chExt cx="5950800" cy="5950800"/>
              </a:xfrm>
            </p:grpSpPr>
            <p:pic>
              <p:nvPicPr>
                <p:cNvPr id="56" name="Picture 2" descr="D:\users\Nomade\Documents\projects\physor-smr-fbo\Fabien\Tâches SPX\F0_F1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950800" cy="5950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Multiplier 56"/>
                <p:cNvSpPr/>
                <p:nvPr/>
              </p:nvSpPr>
              <p:spPr>
                <a:xfrm>
                  <a:off x="1125498" y="103006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55" name="ZoneTexte 3"/>
              <p:cNvSpPr txBox="1"/>
              <p:nvPr/>
            </p:nvSpPr>
            <p:spPr>
              <a:xfrm>
                <a:off x="-175517" y="1882261"/>
                <a:ext cx="365553" cy="218350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52" name="Flèche droite 51"/>
            <p:cNvSpPr/>
            <p:nvPr/>
          </p:nvSpPr>
          <p:spPr>
            <a:xfrm rot="2107600">
              <a:off x="1079500" y="2044701"/>
              <a:ext cx="2087246" cy="35941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" name="ZoneTexte 4"/>
            <p:cNvSpPr txBox="1"/>
            <p:nvPr/>
          </p:nvSpPr>
          <p:spPr>
            <a:xfrm>
              <a:off x="2781300" y="5816598"/>
              <a:ext cx="1633620" cy="53486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1860"/>
              </p:ext>
            </p:extLst>
          </p:nvPr>
        </p:nvGraphicFramePr>
        <p:xfrm>
          <a:off x="5125295" y="4123800"/>
          <a:ext cx="193410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53"/>
                <a:gridCol w="96705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69,08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23,04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9" name="Imag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0142" y="332656"/>
            <a:ext cx="4411722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REP</a:t>
            </a:r>
          </a:p>
        </p:txBody>
      </p:sp>
      <p:grpSp>
        <p:nvGrpSpPr>
          <p:cNvPr id="58" name="Groupe 57"/>
          <p:cNvGrpSpPr/>
          <p:nvPr/>
        </p:nvGrpSpPr>
        <p:grpSpPr>
          <a:xfrm>
            <a:off x="4932515" y="1054758"/>
            <a:ext cx="3895200" cy="2785071"/>
            <a:chOff x="0" y="0"/>
            <a:chExt cx="6122034" cy="6309294"/>
          </a:xfrm>
        </p:grpSpPr>
        <p:grpSp>
          <p:nvGrpSpPr>
            <p:cNvPr id="59" name="Groupe 58"/>
            <p:cNvGrpSpPr/>
            <p:nvPr/>
          </p:nvGrpSpPr>
          <p:grpSpPr>
            <a:xfrm>
              <a:off x="0" y="0"/>
              <a:ext cx="6122034" cy="6309294"/>
              <a:chOff x="0" y="0"/>
              <a:chExt cx="6122034" cy="6309294"/>
            </a:xfrm>
          </p:grpSpPr>
          <p:grpSp>
            <p:nvGrpSpPr>
              <p:cNvPr id="63" name="Groupe 62"/>
              <p:cNvGrpSpPr/>
              <p:nvPr/>
            </p:nvGrpSpPr>
            <p:grpSpPr>
              <a:xfrm>
                <a:off x="38100" y="0"/>
                <a:ext cx="6083934" cy="5947629"/>
                <a:chOff x="1" y="0"/>
                <a:chExt cx="6083999" cy="5948545"/>
              </a:xfrm>
            </p:grpSpPr>
            <p:pic>
              <p:nvPicPr>
                <p:cNvPr id="66" name="Picture 2" descr="D:\users\Nomade\Downloads\F0_F2 (1)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" y="0"/>
                  <a:ext cx="6083999" cy="5948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Multiplier 66"/>
                <p:cNvSpPr/>
                <p:nvPr/>
              </p:nvSpPr>
              <p:spPr>
                <a:xfrm>
                  <a:off x="5790556" y="3170977"/>
                  <a:ext cx="256540" cy="260985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ZoneTexte 3"/>
              <p:cNvSpPr txBox="1"/>
              <p:nvPr/>
            </p:nvSpPr>
            <p:spPr>
              <a:xfrm>
                <a:off x="0" y="1867209"/>
                <a:ext cx="350415" cy="2009523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ZoneTexte 4"/>
              <p:cNvSpPr txBox="1"/>
              <p:nvPr/>
            </p:nvSpPr>
            <p:spPr>
              <a:xfrm>
                <a:off x="2563915" y="5838422"/>
                <a:ext cx="1882552" cy="47087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0" name="Flèche droite 59"/>
            <p:cNvSpPr/>
            <p:nvPr/>
          </p:nvSpPr>
          <p:spPr>
            <a:xfrm rot="12561884">
              <a:off x="3784600" y="23241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Flèche droite 60"/>
            <p:cNvSpPr/>
            <p:nvPr/>
          </p:nvSpPr>
          <p:spPr>
            <a:xfrm rot="8761935">
              <a:off x="3987800" y="40894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lèche droite 61"/>
            <p:cNvSpPr/>
            <p:nvPr/>
          </p:nvSpPr>
          <p:spPr>
            <a:xfrm rot="10800000">
              <a:off x="3505200" y="3162300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279328" y="3835058"/>
            <a:ext cx="3935388" cy="2762294"/>
            <a:chOff x="-61656" y="0"/>
            <a:chExt cx="6037641" cy="6206916"/>
          </a:xfrm>
        </p:grpSpPr>
        <p:grpSp>
          <p:nvGrpSpPr>
            <p:cNvPr id="69" name="Groupe 68"/>
            <p:cNvGrpSpPr/>
            <p:nvPr/>
          </p:nvGrpSpPr>
          <p:grpSpPr>
            <a:xfrm>
              <a:off x="25400" y="0"/>
              <a:ext cx="5950585" cy="5942965"/>
              <a:chOff x="0" y="0"/>
              <a:chExt cx="5950585" cy="5942965"/>
            </a:xfrm>
          </p:grpSpPr>
          <p:grpSp>
            <p:nvGrpSpPr>
              <p:cNvPr id="72" name="Groupe 71"/>
              <p:cNvGrpSpPr/>
              <p:nvPr/>
            </p:nvGrpSpPr>
            <p:grpSpPr>
              <a:xfrm>
                <a:off x="0" y="0"/>
                <a:ext cx="5950585" cy="5942965"/>
                <a:chOff x="0" y="0"/>
                <a:chExt cx="6858000" cy="6858000"/>
              </a:xfrm>
            </p:grpSpPr>
            <p:pic>
              <p:nvPicPr>
                <p:cNvPr id="75" name="Picture 2" descr="D:\users\Nomade\Documents\projects\physor-smr-fbo\Fabien\Tâches REP 43000\F1_F2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58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Multiplier 75"/>
                <p:cNvSpPr/>
                <p:nvPr/>
              </p:nvSpPr>
              <p:spPr>
                <a:xfrm>
                  <a:off x="6498512" y="535972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73" name="Flèche droite 72"/>
              <p:cNvSpPr/>
              <p:nvPr/>
            </p:nvSpPr>
            <p:spPr>
              <a:xfrm rot="10800000">
                <a:off x="3568700" y="49149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Flèche droite 73"/>
              <p:cNvSpPr/>
              <p:nvPr/>
            </p:nvSpPr>
            <p:spPr>
              <a:xfrm rot="14158575">
                <a:off x="3987800" y="33147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0" name="ZoneTexte 3"/>
            <p:cNvSpPr txBox="1"/>
            <p:nvPr/>
          </p:nvSpPr>
          <p:spPr>
            <a:xfrm>
              <a:off x="-61656" y="1814590"/>
              <a:ext cx="251520" cy="23892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ZoneTexte 4"/>
            <p:cNvSpPr txBox="1"/>
            <p:nvPr/>
          </p:nvSpPr>
          <p:spPr>
            <a:xfrm>
              <a:off x="2626189" y="5778500"/>
              <a:ext cx="1467508" cy="4284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N(Pu241)/N(Pu)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79328" y="1054758"/>
            <a:ext cx="3935388" cy="2780300"/>
            <a:chOff x="-61957" y="0"/>
            <a:chExt cx="6067148" cy="6128857"/>
          </a:xfrm>
        </p:grpSpPr>
        <p:grpSp>
          <p:nvGrpSpPr>
            <p:cNvPr id="78" name="Groupe 77"/>
            <p:cNvGrpSpPr/>
            <p:nvPr/>
          </p:nvGrpSpPr>
          <p:grpSpPr>
            <a:xfrm>
              <a:off x="101600" y="0"/>
              <a:ext cx="5903591" cy="6128857"/>
              <a:chOff x="0" y="0"/>
              <a:chExt cx="5903591" cy="6128857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0" y="0"/>
                <a:ext cx="5903591" cy="5781675"/>
                <a:chOff x="0" y="0"/>
                <a:chExt cx="6840000" cy="6840000"/>
              </a:xfrm>
            </p:grpSpPr>
            <p:pic>
              <p:nvPicPr>
                <p:cNvPr id="84" name="Picture 2" descr="D:\users\Nomade\Documents\projects\physor-smr-fbo\Fabien\Tâches REP 43000\F0_F1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40000" cy="68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Multiplier 84"/>
                <p:cNvSpPr/>
                <p:nvPr/>
              </p:nvSpPr>
              <p:spPr>
                <a:xfrm>
                  <a:off x="1338266" y="3698740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81" name="Flèche droite 80"/>
              <p:cNvSpPr/>
              <p:nvPr/>
            </p:nvSpPr>
            <p:spPr>
              <a:xfrm rot="1544752">
                <a:off x="1358900" y="37846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2" name="Flèche droite 81"/>
              <p:cNvSpPr/>
              <p:nvPr/>
            </p:nvSpPr>
            <p:spPr>
              <a:xfrm rot="15356754">
                <a:off x="-101600" y="1879600"/>
                <a:ext cx="2087245" cy="372247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3" name="ZoneTexte 4"/>
              <p:cNvSpPr txBox="1"/>
              <p:nvPr/>
            </p:nvSpPr>
            <p:spPr>
              <a:xfrm>
                <a:off x="2730501" y="5664201"/>
                <a:ext cx="1699118" cy="46465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79" name="ZoneTexte 3"/>
            <p:cNvSpPr txBox="1"/>
            <p:nvPr/>
          </p:nvSpPr>
          <p:spPr>
            <a:xfrm>
              <a:off x="-61957" y="1624953"/>
              <a:ext cx="327114" cy="1948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5968"/>
              </p:ext>
            </p:extLst>
          </p:nvPr>
        </p:nvGraphicFramePr>
        <p:xfrm>
          <a:off x="5103728" y="4178845"/>
          <a:ext cx="20648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49"/>
                <a:gridCol w="1032449"/>
              </a:tblGrid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52,5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24,1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14,7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31840" y="1052736"/>
            <a:ext cx="301313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 smtClean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Conclusion et perspectives</a:t>
            </a:r>
            <a:endParaRPr lang="fr-FR" sz="2000" b="1" dirty="0">
              <a:solidFill>
                <a:srgbClr val="5C7F9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669752" y="1923078"/>
            <a:ext cx="6445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Objectif atteint: Possibilité de contrôler la concentration des noyaux lourds par transmutation.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669752" y="2636912"/>
            <a:ext cx="577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Perspectives de l’étude: Optimiser l’épuisement  du cœur selon plusieurs critères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Perte de réactivité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Durée totale du processus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Complexité du processus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96857" y="4581128"/>
            <a:ext cx="48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Perspective personnelle et conclusion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786" y="50033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Présentation de l’activité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669876" y="164333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Objectif fixé: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Etudier la faisabilité d’un contrôle de la population des noyaux lourds du combustible par épuisement naturel et par irradiation en réacteur.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Démarches utilisées: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Simuler de nombreuses évolutions de la composition du combustible sur de longues périodes avec diverses caractéristiques d’irradiation et de refroidissement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Résolution de l’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quation de Bateman.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Développer plusieurs modèles d’épuisement performant et précis.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Retenir le modèle le plus 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fiable.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Résultats obtenus: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Exploitation des courbes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Analyse physique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502726" y="4940782"/>
            <a:ext cx="1182542" cy="795563"/>
            <a:chOff x="0" y="0"/>
            <a:chExt cx="5794218" cy="5857592"/>
          </a:xfrm>
        </p:grpSpPr>
        <p:pic>
          <p:nvPicPr>
            <p:cNvPr id="17" name="Picture 2" descr="D:\users\Nomade\Documents\projects\physor-smr-fbo\Fabien\Tâches SPX\F0_F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4218" cy="58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Multiplier 17"/>
            <p:cNvSpPr/>
            <p:nvPr/>
          </p:nvSpPr>
          <p:spPr>
            <a:xfrm>
              <a:off x="5006566" y="1176951"/>
              <a:ext cx="250276" cy="246000"/>
            </a:xfrm>
            <a:prstGeom prst="mathMultiply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000">
                  <a:effectLst/>
                  <a:latin typeface="Arial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9" name="Flèche droite 18"/>
            <p:cNvSpPr/>
            <p:nvPr/>
          </p:nvSpPr>
          <p:spPr>
            <a:xfrm rot="10800000">
              <a:off x="2761307" y="82386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Flèche droite 19"/>
            <p:cNvSpPr/>
            <p:nvPr/>
          </p:nvSpPr>
          <p:spPr>
            <a:xfrm rot="5080707">
              <a:off x="4218915" y="2408222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Flèche droite 20"/>
            <p:cNvSpPr/>
            <p:nvPr/>
          </p:nvSpPr>
          <p:spPr>
            <a:xfrm rot="8873159">
              <a:off x="2833735" y="1892175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5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𝑐𝑜𝑛𝑐𝑒𝑛𝑡𝑟𝑎𝑡𝑖𝑜𝑛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𝑒𝑓𝑓𝑖𝑐𝑎𝑐𝑒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𝑎𝑐𝑡𝑖𝑜𝑛𝑠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𝑐𝑜𝑛𝑑𝑢𝑖𝑠𝑎𝑛𝑡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𝑝𝑎𝑟𝑡𝑖𝑟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𝑟𝑒𝑛𝑑𝑒𝑚𝑒𝑛𝑡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𝑓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𝑞𝑢𝑖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𝑎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𝑎𝑏𝑠𝑜𝑟𝑝𝑡𝑖𝑜𝑛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𝜑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𝑓𝑙𝑢𝑥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𝑛𝑒𝑢𝑡𝑟𝑜𝑛𝑖𝑞𝑢𝑒</m:t>
                    </m:r>
                  </m:oMath>
                </a14:m>
                <a:endParaRPr lang="fr-FR" sz="1200" dirty="0"/>
              </a:p>
              <a:p>
                <a:endParaRPr lang="fr-FR" sz="12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51520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 defTabSz="457200" fontAlgn="base">
              <a:spcAft>
                <a:spcPct val="0"/>
              </a:spcAft>
            </a:pP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52" y="4956511"/>
            <a:ext cx="744091" cy="9448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54430" y="5901388"/>
            <a:ext cx="972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Harry Bateman</a:t>
            </a:r>
          </a:p>
        </p:txBody>
      </p:sp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L’évolution simplifiée des noyaux lourds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42502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548854" y="1539033"/>
            <a:ext cx="5759450" cy="4293235"/>
            <a:chOff x="3589867" y="1340768"/>
            <a:chExt cx="5759450" cy="4293235"/>
          </a:xfrm>
        </p:grpSpPr>
        <p:pic>
          <p:nvPicPr>
            <p:cNvPr id="24" name="Picture 2"/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25" name="Groupe 24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32" name="Connecteur en angle 31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28" name="Connecteur droit avec flèche 27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idx="1"/>
          </p:nvPr>
        </p:nvSpPr>
        <p:spPr>
          <a:xfrm>
            <a:off x="225252" y="1497131"/>
            <a:ext cx="8046360" cy="163232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L’évolution des noyaux du vecteur Pu dans un modèle d’épuisement naturel ne prend pas en compte </a:t>
            </a:r>
          </a:p>
          <a:p>
            <a:pPr marL="109728" indent="0">
              <a:buNone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sections efficaces et le flux neutronique ce qui simplifie l’équation de Bateman:</a:t>
            </a:r>
            <a:endParaRPr lang="fr-FR" sz="1200" dirty="0"/>
          </a:p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Voici l’équation de Bateman simplifiée pour chaque isotope:</a:t>
            </a:r>
          </a:p>
          <a:p>
            <a:pPr algn="l"/>
            <a:endParaRPr lang="fr-FR" sz="1200" dirty="0" smtClean="0"/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/>
          </a:p>
          <a:p>
            <a:endParaRPr lang="fr-F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95026" y="498984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de Bateman sans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i="1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49" r="-100000" b="-3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149" b="-321839"/>
                          </a:stretch>
                        </a:blipFill>
                      </a:tcPr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9796" r="-10000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9796" b="-185714"/>
                          </a:stretch>
                        </a:blipFill>
                      </a:tcPr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97872" r="-100000" b="-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97872" b="-93617"/>
                          </a:stretch>
                        </a:blipFill>
                      </a:tcPr>
                    </a:tc>
                  </a:tr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21839" r="-10000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321839" b="-11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  <a:blipFill rotWithShape="1">
                <a:blip r:embed="rId3"/>
                <a:stretch>
                  <a:fillRect t="-90698" b="-108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+0.71 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+0.136 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b="-456303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167606" b="-664789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71429" b="-574286"/>
                          </a:stretch>
                        </a:blipFill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366197" b="-466197"/>
                          </a:stretch>
                        </a:blipFill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78151" b="-178151"/>
                          </a:stretch>
                        </a:blipFill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642857" b="-202857"/>
                          </a:stretch>
                        </a:blipFill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732394" b="-100000"/>
                          </a:stretch>
                        </a:blipFill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8323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e 9"/>
          <p:cNvGrpSpPr/>
          <p:nvPr/>
        </p:nvGrpSpPr>
        <p:grpSpPr>
          <a:xfrm>
            <a:off x="5455728" y="2521656"/>
            <a:ext cx="3600933" cy="3203358"/>
            <a:chOff x="3589867" y="1340768"/>
            <a:chExt cx="5759450" cy="4293235"/>
          </a:xfrm>
        </p:grpSpPr>
        <p:pic>
          <p:nvPicPr>
            <p:cNvPr id="11" name="Picture 2"/>
            <p:cNvPicPr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12" name="Groupe 11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19" name="Connecteur en angle 18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2" name="Titre 1"/>
          <p:cNvSpPr txBox="1">
            <a:spLocks/>
          </p:cNvSpPr>
          <p:nvPr/>
        </p:nvSpPr>
        <p:spPr>
          <a:xfrm>
            <a:off x="4572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Equation de Bateman avec flux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3" y="152400"/>
            <a:ext cx="2070740" cy="7632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numérique qui utilise le principe d’itération appelée Runge Kutta (ordre 1): 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200" dirty="0" smtClean="0"/>
              </a:p>
              <a:p>
                <a:pPr marL="0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h est le pas d’itération.</a:t>
                </a:r>
              </a:p>
              <a:p>
                <a:pPr marL="0" indent="0">
                  <a:buNone/>
                </a:pPr>
                <a:r>
                  <a:rPr lang="fr-FR" sz="1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263" y="498984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Méthode de résolution: 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Runge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Kutta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 1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43930" y="3677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Méthode exacte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347864" y="595694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Matrice d’évolution simplifiée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0.71 </m:t>
                                </m:r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0.136 </m:t>
                                </m:r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071" t="-119048" r="-714961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119048" r="-151899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697500" t="-119048" r="-100000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071" t="-215625" r="-7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215625" r="-6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04202" t="-215625" r="-840" b="-757813"/>
                          </a:stretch>
                        </a:blipFill>
                      </a:tcPr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320635" r="-614961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231250" t="-320635" r="-510156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231250" t="-420635" r="-510156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420635" r="-414173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512500" r="-414173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0469" t="-512500" r="-310938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512500" r="-151899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622222" r="-414173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622222" r="-151899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710938" r="-61496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697500" t="-710938" r="-1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0469" t="-823810" r="-310938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04202" t="-823810" r="-840" b="-16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Multiplier 14"/>
          <p:cNvSpPr/>
          <p:nvPr/>
        </p:nvSpPr>
        <p:spPr>
          <a:xfrm>
            <a:off x="2411760" y="5170883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6" name="Multiplier 15"/>
          <p:cNvSpPr/>
          <p:nvPr/>
        </p:nvSpPr>
        <p:spPr>
          <a:xfrm>
            <a:off x="4716016" y="5524820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580112" y="2833514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857043" y="1876182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 compléter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7C5851-FB90-405D-A6D1-A044D983A88B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40589</TotalTime>
  <Words>3759</Words>
  <Application>Microsoft Office PowerPoint</Application>
  <PresentationFormat>Affichage à l'écran (4:3)</PresentationFormat>
  <Paragraphs>471</Paragraphs>
  <Slides>24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02_PRESENTATION_FR_Exemple</vt:lpstr>
      <vt:lpstr>1_Conception personnalisée</vt:lpstr>
      <vt:lpstr>Rotonde</vt:lpstr>
      <vt:lpstr>Modèles d’épuisement pour l’optimisation du combustible d’un petit réacteur à neutrons rapides fonctionnant sans rechargement</vt:lpstr>
      <vt:lpstr>ALTRAN EILiS</vt:lpstr>
      <vt:lpstr>Présentation de l’activité</vt:lpstr>
      <vt:lpstr>L’équation de Bateman</vt:lpstr>
      <vt:lpstr>Présentation PowerPoint</vt:lpstr>
      <vt:lpstr>L’équation de Bateman sans flux</vt:lpstr>
      <vt:lpstr>Présentation PowerPoint</vt:lpstr>
      <vt:lpstr>Méthode de résolution: Runge Kutta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319</cp:revision>
  <cp:lastPrinted>2012-02-29T15:32:40Z</cp:lastPrinted>
  <dcterms:created xsi:type="dcterms:W3CDTF">2013-02-01T09:55:50Z</dcterms:created>
  <dcterms:modified xsi:type="dcterms:W3CDTF">2014-09-05T11:00:12Z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