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</p:sldMasterIdLst>
  <p:notesMasterIdLst>
    <p:notesMasterId r:id="rId30"/>
  </p:notesMasterIdLst>
  <p:handoutMasterIdLst>
    <p:handoutMasterId r:id="rId31"/>
  </p:handoutMasterIdLst>
  <p:sldIdLst>
    <p:sldId id="25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318" r:id="rId14"/>
    <p:sldId id="317" r:id="rId15"/>
    <p:sldId id="319" r:id="rId16"/>
    <p:sldId id="328" r:id="rId17"/>
    <p:sldId id="327" r:id="rId18"/>
    <p:sldId id="326" r:id="rId19"/>
    <p:sldId id="325" r:id="rId20"/>
    <p:sldId id="329" r:id="rId21"/>
    <p:sldId id="330" r:id="rId22"/>
    <p:sldId id="331" r:id="rId23"/>
    <p:sldId id="285" r:id="rId24"/>
    <p:sldId id="286" r:id="rId25"/>
    <p:sldId id="324" r:id="rId26"/>
    <p:sldId id="332" r:id="rId27"/>
    <p:sldId id="333" r:id="rId28"/>
    <p:sldId id="304" r:id="rId29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C82"/>
    <a:srgbClr val="5C7F92"/>
    <a:srgbClr val="31B363"/>
    <a:srgbClr val="3095B4"/>
    <a:srgbClr val="ADDBE9"/>
    <a:srgbClr val="000000"/>
    <a:srgbClr val="595959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 autoAdjust="0"/>
    <p:restoredTop sz="99424" autoAdjust="0"/>
  </p:normalViewPr>
  <p:slideViewPr>
    <p:cSldViewPr snapToObjects="1">
      <p:cViewPr varScale="1">
        <p:scale>
          <a:sx n="92" d="100"/>
          <a:sy n="92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9FBD4-3FD6-4301-AA87-14147F9DE92F}" type="datetimeFigureOut">
              <a:rPr lang="fr-FR"/>
              <a:pPr>
                <a:defRPr/>
              </a:pPr>
              <a:t>01/09/2014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DDE76E-DDC7-414E-8AEC-25D08C1D46C3}" type="datetimeFigureOut">
              <a:rPr lang="fr-FR"/>
              <a:pPr>
                <a:defRPr/>
              </a:pPr>
              <a:t>01/09/2014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ien.Boulland@altran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ous-titre 2"/>
          <p:cNvSpPr txBox="1">
            <a:spLocks/>
          </p:cNvSpPr>
          <p:nvPr/>
        </p:nvSpPr>
        <p:spPr bwMode="auto">
          <a:xfrm>
            <a:off x="251520" y="1673860"/>
            <a:ext cx="257509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err="1" smtClean="0"/>
              <a:t>Altran</a:t>
            </a:r>
            <a:r>
              <a:rPr lang="en-US" sz="1200" dirty="0" smtClean="0"/>
              <a:t> </a:t>
            </a:r>
            <a:r>
              <a:rPr lang="en-US" sz="1200" dirty="0" err="1" smtClean="0"/>
              <a:t>EILiS</a:t>
            </a:r>
            <a:r>
              <a:rPr lang="en-US" sz="1200" dirty="0" smtClean="0"/>
              <a:t> / </a:t>
            </a:r>
            <a:r>
              <a:rPr lang="en-US" sz="1200" dirty="0" err="1" smtClean="0"/>
              <a:t>Altran</a:t>
            </a:r>
            <a:r>
              <a:rPr lang="en-US" sz="1200" dirty="0" smtClean="0"/>
              <a:t> Research</a:t>
            </a:r>
            <a:endParaRPr lang="en-US" sz="1200" dirty="0"/>
          </a:p>
        </p:txBody>
      </p:sp>
      <p:sp>
        <p:nvSpPr>
          <p:cNvPr id="7172" name="Sous-titre 2"/>
          <p:cNvSpPr txBox="1">
            <a:spLocks/>
          </p:cNvSpPr>
          <p:nvPr/>
        </p:nvSpPr>
        <p:spPr bwMode="auto">
          <a:xfrm>
            <a:off x="818989" y="5046589"/>
            <a:ext cx="1440160" cy="6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Multiobjective</a:t>
            </a:r>
            <a:r>
              <a:rPr lang="fr-FR" sz="1200" dirty="0" smtClean="0"/>
              <a:t> </a:t>
            </a:r>
            <a:r>
              <a:rPr lang="fr-FR" sz="1200" dirty="0" err="1" smtClean="0"/>
              <a:t>Optimization</a:t>
            </a:r>
            <a:endParaRPr lang="fr-FR" sz="1200" dirty="0"/>
          </a:p>
        </p:txBody>
      </p:sp>
      <p:sp>
        <p:nvSpPr>
          <p:cNvPr id="7174" name="Espace réservé du texte 6"/>
          <p:cNvSpPr txBox="1">
            <a:spLocks/>
          </p:cNvSpPr>
          <p:nvPr/>
        </p:nvSpPr>
        <p:spPr bwMode="auto">
          <a:xfrm>
            <a:off x="4067175" y="3217862"/>
            <a:ext cx="46021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dirty="0" smtClean="0">
              <a:solidFill>
                <a:srgbClr val="737C82"/>
              </a:solidFill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300" dirty="0" smtClean="0">
                <a:latin typeface="Lucida Sans Unicode" pitchFamily="34" charset="0"/>
              </a:rPr>
              <a:t>Fabien BOULLAND</a:t>
            </a:r>
            <a:br>
              <a:rPr lang="en-US" sz="1300" dirty="0" smtClean="0">
                <a:latin typeface="Lucida Sans Unicode" pitchFamily="34" charset="0"/>
              </a:rPr>
            </a:br>
            <a:r>
              <a:rPr lang="en-US" sz="1000" dirty="0" smtClean="0">
                <a:latin typeface="Lucida Sans Unicode" pitchFamily="34" charset="0"/>
                <a:hlinkClick r:id="rId2"/>
              </a:rPr>
              <a:t>Fabien.Boulland@altran.com</a:t>
            </a:r>
            <a:endParaRPr lang="en-US" sz="10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000" dirty="0" smtClean="0">
                <a:latin typeface="Lucida Sans Unicode" pitchFamily="34" charset="0"/>
              </a:rPr>
              <a:t> 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3095B4"/>
                </a:solidFill>
                <a:latin typeface="Lucida Sans Unicode" pitchFamily="34" charset="0"/>
              </a:rPr>
              <a:t>31/07/2014</a:t>
            </a:r>
            <a:endParaRPr lang="en-US" dirty="0">
              <a:solidFill>
                <a:srgbClr val="3095B4"/>
              </a:solidFill>
              <a:latin typeface="Lucida Sans Unicode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 bwMode="auto">
          <a:xfrm>
            <a:off x="3203848" y="4476789"/>
            <a:ext cx="1152128" cy="5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Nuclear</a:t>
            </a:r>
            <a:r>
              <a:rPr lang="fr-FR" sz="1200" dirty="0" smtClean="0"/>
              <a:t> </a:t>
            </a:r>
            <a:r>
              <a:rPr lang="fr-FR" sz="1200" dirty="0" err="1" smtClean="0"/>
              <a:t>Core</a:t>
            </a:r>
            <a:r>
              <a:rPr lang="fr-FR" sz="1200" dirty="0" smtClean="0"/>
              <a:t> Design</a:t>
            </a:r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907705" y="764704"/>
            <a:ext cx="7056784" cy="1872208"/>
          </a:xfrm>
        </p:spPr>
        <p:txBody>
          <a:bodyPr/>
          <a:lstStyle/>
          <a:p>
            <a:pPr algn="r"/>
            <a:r>
              <a:rPr lang="fr-FR" sz="2800" dirty="0"/>
              <a:t>Contribution à l’étude d’un préconcept de SMR
Etude d’un modèle d’épuisement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résolution: Ordre 5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Pu238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9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Pu239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Pu240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Pu241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Pu242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72" y="1962467"/>
            <a:ext cx="5748655" cy="293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0" y="116632"/>
            <a:ext cx="8696784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l’Am241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l’U235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l’U238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8901" y="1315975"/>
            <a:ext cx="8229240" cy="1145160"/>
          </a:xfrm>
        </p:spPr>
        <p:txBody>
          <a:bodyPr/>
          <a:lstStyle/>
          <a:p>
            <a:r>
              <a:rPr lang="fr-FR" sz="1600" dirty="0" smtClean="0"/>
              <a:t>Enrichissement: </a:t>
            </a:r>
            <a:r>
              <a:rPr lang="fr-FR" sz="1600" b="1" dirty="0"/>
              <a:t>15,78</a:t>
            </a:r>
            <a:r>
              <a:rPr lang="fr-FR" sz="1600" dirty="0" smtClean="0"/>
              <a:t> %</a:t>
            </a:r>
            <a:endParaRPr lang="fr-FR" sz="1600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637952" y="2302797"/>
            <a:ext cx="6088857" cy="3612970"/>
            <a:chOff x="839" y="968"/>
            <a:chExt cx="4739" cy="281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968"/>
              <a:ext cx="4677" cy="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20" y="1458"/>
              <a:ext cx="1944" cy="2224"/>
            </a:xfrm>
            <a:custGeom>
              <a:avLst/>
              <a:gdLst>
                <a:gd name="T0" fmla="*/ 3 w 1944"/>
                <a:gd name="T1" fmla="*/ 625 h 2224"/>
                <a:gd name="T2" fmla="*/ 841 w 1944"/>
                <a:gd name="T3" fmla="*/ 0 h 2224"/>
                <a:gd name="T4" fmla="*/ 1944 w 1944"/>
                <a:gd name="T5" fmla="*/ 554 h 2224"/>
                <a:gd name="T6" fmla="*/ 1942 w 1944"/>
                <a:gd name="T7" fmla="*/ 1599 h 2224"/>
                <a:gd name="T8" fmla="*/ 1103 w 1944"/>
                <a:gd name="T9" fmla="*/ 2224 h 2224"/>
                <a:gd name="T10" fmla="*/ 0 w 1944"/>
                <a:gd name="T11" fmla="*/ 1670 h 2224"/>
                <a:gd name="T12" fmla="*/ 3 w 1944"/>
                <a:gd name="T13" fmla="*/ 625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4" h="2224">
                  <a:moveTo>
                    <a:pt x="3" y="625"/>
                  </a:moveTo>
                  <a:lnTo>
                    <a:pt x="841" y="0"/>
                  </a:lnTo>
                  <a:lnTo>
                    <a:pt x="1944" y="554"/>
                  </a:lnTo>
                  <a:lnTo>
                    <a:pt x="1942" y="1599"/>
                  </a:lnTo>
                  <a:lnTo>
                    <a:pt x="1103" y="2224"/>
                  </a:lnTo>
                  <a:lnTo>
                    <a:pt x="0" y="1670"/>
                  </a:lnTo>
                  <a:lnTo>
                    <a:pt x="3" y="62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13" y="1451"/>
              <a:ext cx="1958" cy="2238"/>
            </a:xfrm>
            <a:custGeom>
              <a:avLst/>
              <a:gdLst>
                <a:gd name="T0" fmla="*/ 12 w 9765"/>
                <a:gd name="T1" fmla="*/ 3157 h 11179"/>
                <a:gd name="T2" fmla="*/ 25 w 9765"/>
                <a:gd name="T3" fmla="*/ 3130 h 11179"/>
                <a:gd name="T4" fmla="*/ 4207 w 9765"/>
                <a:gd name="T5" fmla="*/ 9 h 11179"/>
                <a:gd name="T6" fmla="*/ 4242 w 9765"/>
                <a:gd name="T7" fmla="*/ 6 h 11179"/>
                <a:gd name="T8" fmla="*/ 9747 w 9765"/>
                <a:gd name="T9" fmla="*/ 2774 h 11179"/>
                <a:gd name="T10" fmla="*/ 9765 w 9765"/>
                <a:gd name="T11" fmla="*/ 2803 h 11179"/>
                <a:gd name="T12" fmla="*/ 9753 w 9765"/>
                <a:gd name="T13" fmla="*/ 8022 h 11179"/>
                <a:gd name="T14" fmla="*/ 9740 w 9765"/>
                <a:gd name="T15" fmla="*/ 8049 h 11179"/>
                <a:gd name="T16" fmla="*/ 5558 w 9765"/>
                <a:gd name="T17" fmla="*/ 11170 h 11179"/>
                <a:gd name="T18" fmla="*/ 5523 w 9765"/>
                <a:gd name="T19" fmla="*/ 11173 h 11179"/>
                <a:gd name="T20" fmla="*/ 18 w 9765"/>
                <a:gd name="T21" fmla="*/ 8405 h 11179"/>
                <a:gd name="T22" fmla="*/ 0 w 9765"/>
                <a:gd name="T23" fmla="*/ 8375 h 11179"/>
                <a:gd name="T24" fmla="*/ 12 w 9765"/>
                <a:gd name="T25" fmla="*/ 3157 h 11179"/>
                <a:gd name="T26" fmla="*/ 67 w 9765"/>
                <a:gd name="T27" fmla="*/ 8376 h 11179"/>
                <a:gd name="T28" fmla="*/ 48 w 9765"/>
                <a:gd name="T29" fmla="*/ 8346 h 11179"/>
                <a:gd name="T30" fmla="*/ 5553 w 9765"/>
                <a:gd name="T31" fmla="*/ 11114 h 11179"/>
                <a:gd name="T32" fmla="*/ 5518 w 9765"/>
                <a:gd name="T33" fmla="*/ 11117 h 11179"/>
                <a:gd name="T34" fmla="*/ 9700 w 9765"/>
                <a:gd name="T35" fmla="*/ 7995 h 11179"/>
                <a:gd name="T36" fmla="*/ 9687 w 9765"/>
                <a:gd name="T37" fmla="*/ 8022 h 11179"/>
                <a:gd name="T38" fmla="*/ 9698 w 9765"/>
                <a:gd name="T39" fmla="*/ 2803 h 11179"/>
                <a:gd name="T40" fmla="*/ 9717 w 9765"/>
                <a:gd name="T41" fmla="*/ 2833 h 11179"/>
                <a:gd name="T42" fmla="*/ 4212 w 9765"/>
                <a:gd name="T43" fmla="*/ 65 h 11179"/>
                <a:gd name="T44" fmla="*/ 4247 w 9765"/>
                <a:gd name="T45" fmla="*/ 62 h 11179"/>
                <a:gd name="T46" fmla="*/ 65 w 9765"/>
                <a:gd name="T47" fmla="*/ 3184 h 11179"/>
                <a:gd name="T48" fmla="*/ 79 w 9765"/>
                <a:gd name="T49" fmla="*/ 3157 h 11179"/>
                <a:gd name="T50" fmla="*/ 67 w 9765"/>
                <a:gd name="T51" fmla="*/ 8376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65" h="11179">
                  <a:moveTo>
                    <a:pt x="12" y="3157"/>
                  </a:moveTo>
                  <a:cubicBezTo>
                    <a:pt x="12" y="3146"/>
                    <a:pt x="17" y="3137"/>
                    <a:pt x="25" y="3130"/>
                  </a:cubicBezTo>
                  <a:lnTo>
                    <a:pt x="4207" y="9"/>
                  </a:lnTo>
                  <a:cubicBezTo>
                    <a:pt x="4218" y="1"/>
                    <a:pt x="4231" y="0"/>
                    <a:pt x="4242" y="6"/>
                  </a:cubicBezTo>
                  <a:lnTo>
                    <a:pt x="9747" y="2774"/>
                  </a:lnTo>
                  <a:cubicBezTo>
                    <a:pt x="9758" y="2779"/>
                    <a:pt x="9765" y="2791"/>
                    <a:pt x="9765" y="2803"/>
                  </a:cubicBezTo>
                  <a:lnTo>
                    <a:pt x="9753" y="8022"/>
                  </a:lnTo>
                  <a:cubicBezTo>
                    <a:pt x="9753" y="8033"/>
                    <a:pt x="9748" y="8042"/>
                    <a:pt x="9740" y="8049"/>
                  </a:cubicBezTo>
                  <a:lnTo>
                    <a:pt x="5558" y="11170"/>
                  </a:lnTo>
                  <a:cubicBezTo>
                    <a:pt x="5548" y="11178"/>
                    <a:pt x="5534" y="11179"/>
                    <a:pt x="5523" y="11173"/>
                  </a:cubicBezTo>
                  <a:lnTo>
                    <a:pt x="18" y="8405"/>
                  </a:lnTo>
                  <a:cubicBezTo>
                    <a:pt x="7" y="8400"/>
                    <a:pt x="0" y="8388"/>
                    <a:pt x="0" y="8375"/>
                  </a:cubicBezTo>
                  <a:lnTo>
                    <a:pt x="12" y="3157"/>
                  </a:lnTo>
                  <a:close/>
                  <a:moveTo>
                    <a:pt x="67" y="8376"/>
                  </a:moveTo>
                  <a:lnTo>
                    <a:pt x="48" y="8346"/>
                  </a:lnTo>
                  <a:lnTo>
                    <a:pt x="5553" y="11114"/>
                  </a:lnTo>
                  <a:lnTo>
                    <a:pt x="5518" y="11117"/>
                  </a:lnTo>
                  <a:lnTo>
                    <a:pt x="9700" y="7995"/>
                  </a:lnTo>
                  <a:lnTo>
                    <a:pt x="9687" y="8022"/>
                  </a:lnTo>
                  <a:lnTo>
                    <a:pt x="9698" y="2803"/>
                  </a:lnTo>
                  <a:lnTo>
                    <a:pt x="9717" y="2833"/>
                  </a:lnTo>
                  <a:lnTo>
                    <a:pt x="4212" y="65"/>
                  </a:lnTo>
                  <a:lnTo>
                    <a:pt x="4247" y="62"/>
                  </a:lnTo>
                  <a:lnTo>
                    <a:pt x="65" y="3184"/>
                  </a:lnTo>
                  <a:lnTo>
                    <a:pt x="79" y="3157"/>
                  </a:lnTo>
                  <a:lnTo>
                    <a:pt x="67" y="8376"/>
                  </a:lnTo>
                  <a:close/>
                </a:path>
              </a:pathLst>
            </a:custGeom>
            <a:solidFill>
              <a:srgbClr val="385D8A"/>
            </a:solidFill>
            <a:ln w="0" cap="flat">
              <a:solidFill>
                <a:srgbClr val="385D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2" y="1719"/>
              <a:ext cx="1704" cy="1703"/>
            </a:xfrm>
            <a:prstGeom prst="ellipse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215" y="1712"/>
              <a:ext cx="1718" cy="1717"/>
            </a:xfrm>
            <a:custGeom>
              <a:avLst/>
              <a:gdLst>
                <a:gd name="T0" fmla="*/ 18 w 1718"/>
                <a:gd name="T1" fmla="*/ 686 h 1717"/>
                <a:gd name="T2" fmla="*/ 85 w 1718"/>
                <a:gd name="T3" fmla="*/ 487 h 1717"/>
                <a:gd name="T4" fmla="*/ 196 w 1718"/>
                <a:gd name="T5" fmla="*/ 313 h 1717"/>
                <a:gd name="T6" fmla="*/ 345 w 1718"/>
                <a:gd name="T7" fmla="*/ 171 h 1717"/>
                <a:gd name="T8" fmla="*/ 525 w 1718"/>
                <a:gd name="T9" fmla="*/ 68 h 1717"/>
                <a:gd name="T10" fmla="*/ 728 w 1718"/>
                <a:gd name="T11" fmla="*/ 10 h 1717"/>
                <a:gd name="T12" fmla="*/ 947 w 1718"/>
                <a:gd name="T13" fmla="*/ 5 h 1717"/>
                <a:gd name="T14" fmla="*/ 1154 w 1718"/>
                <a:gd name="T15" fmla="*/ 52 h 1717"/>
                <a:gd name="T16" fmla="*/ 1339 w 1718"/>
                <a:gd name="T17" fmla="*/ 147 h 1717"/>
                <a:gd name="T18" fmla="*/ 1495 w 1718"/>
                <a:gd name="T19" fmla="*/ 282 h 1717"/>
                <a:gd name="T20" fmla="*/ 1614 w 1718"/>
                <a:gd name="T21" fmla="*/ 449 h 1717"/>
                <a:gd name="T22" fmla="*/ 1691 w 1718"/>
                <a:gd name="T23" fmla="*/ 644 h 1717"/>
                <a:gd name="T24" fmla="*/ 1718 w 1718"/>
                <a:gd name="T25" fmla="*/ 858 h 1717"/>
                <a:gd name="T26" fmla="*/ 1691 w 1718"/>
                <a:gd name="T27" fmla="*/ 1073 h 1717"/>
                <a:gd name="T28" fmla="*/ 1615 w 1718"/>
                <a:gd name="T29" fmla="*/ 1268 h 1717"/>
                <a:gd name="T30" fmla="*/ 1495 w 1718"/>
                <a:gd name="T31" fmla="*/ 1436 h 1717"/>
                <a:gd name="T32" fmla="*/ 1340 w 1718"/>
                <a:gd name="T33" fmla="*/ 1570 h 1717"/>
                <a:gd name="T34" fmla="*/ 1155 w 1718"/>
                <a:gd name="T35" fmla="*/ 1665 h 1717"/>
                <a:gd name="T36" fmla="*/ 947 w 1718"/>
                <a:gd name="T37" fmla="*/ 1712 h 1717"/>
                <a:gd name="T38" fmla="*/ 729 w 1718"/>
                <a:gd name="T39" fmla="*/ 1707 h 1717"/>
                <a:gd name="T40" fmla="*/ 525 w 1718"/>
                <a:gd name="T41" fmla="*/ 1649 h 1717"/>
                <a:gd name="T42" fmla="*/ 345 w 1718"/>
                <a:gd name="T43" fmla="*/ 1546 h 1717"/>
                <a:gd name="T44" fmla="*/ 196 w 1718"/>
                <a:gd name="T45" fmla="*/ 1405 h 1717"/>
                <a:gd name="T46" fmla="*/ 85 w 1718"/>
                <a:gd name="T47" fmla="*/ 1231 h 1717"/>
                <a:gd name="T48" fmla="*/ 18 w 1718"/>
                <a:gd name="T49" fmla="*/ 1032 h 1717"/>
                <a:gd name="T50" fmla="*/ 15 w 1718"/>
                <a:gd name="T51" fmla="*/ 902 h 1717"/>
                <a:gd name="T52" fmla="*/ 52 w 1718"/>
                <a:gd name="T53" fmla="*/ 1110 h 1717"/>
                <a:gd name="T54" fmla="*/ 136 w 1718"/>
                <a:gd name="T55" fmla="*/ 1296 h 1717"/>
                <a:gd name="T56" fmla="*/ 261 w 1718"/>
                <a:gd name="T57" fmla="*/ 1456 h 1717"/>
                <a:gd name="T58" fmla="*/ 421 w 1718"/>
                <a:gd name="T59" fmla="*/ 1581 h 1717"/>
                <a:gd name="T60" fmla="*/ 608 w 1718"/>
                <a:gd name="T61" fmla="*/ 1665 h 1717"/>
                <a:gd name="T62" fmla="*/ 816 w 1718"/>
                <a:gd name="T63" fmla="*/ 1702 h 1717"/>
                <a:gd name="T64" fmla="*/ 1029 w 1718"/>
                <a:gd name="T65" fmla="*/ 1686 h 1717"/>
                <a:gd name="T66" fmla="*/ 1225 w 1718"/>
                <a:gd name="T67" fmla="*/ 1620 h 1717"/>
                <a:gd name="T68" fmla="*/ 1397 w 1718"/>
                <a:gd name="T69" fmla="*/ 1510 h 1717"/>
                <a:gd name="T70" fmla="*/ 1537 w 1718"/>
                <a:gd name="T71" fmla="*/ 1364 h 1717"/>
                <a:gd name="T72" fmla="*/ 1638 w 1718"/>
                <a:gd name="T73" fmla="*/ 1188 h 1717"/>
                <a:gd name="T74" fmla="*/ 1695 w 1718"/>
                <a:gd name="T75" fmla="*/ 987 h 1717"/>
                <a:gd name="T76" fmla="*/ 1700 w 1718"/>
                <a:gd name="T77" fmla="*/ 772 h 1717"/>
                <a:gd name="T78" fmla="*/ 1653 w 1718"/>
                <a:gd name="T79" fmla="*/ 568 h 1717"/>
                <a:gd name="T80" fmla="*/ 1560 w 1718"/>
                <a:gd name="T81" fmla="*/ 387 h 1717"/>
                <a:gd name="T82" fmla="*/ 1428 w 1718"/>
                <a:gd name="T83" fmla="*/ 234 h 1717"/>
                <a:gd name="T84" fmla="*/ 1262 w 1718"/>
                <a:gd name="T85" fmla="*/ 116 h 1717"/>
                <a:gd name="T86" fmla="*/ 1071 w 1718"/>
                <a:gd name="T87" fmla="*/ 41 h 1717"/>
                <a:gd name="T88" fmla="*/ 859 w 1718"/>
                <a:gd name="T89" fmla="*/ 14 h 1717"/>
                <a:gd name="T90" fmla="*/ 648 w 1718"/>
                <a:gd name="T91" fmla="*/ 41 h 1717"/>
                <a:gd name="T92" fmla="*/ 456 w 1718"/>
                <a:gd name="T93" fmla="*/ 116 h 1717"/>
                <a:gd name="T94" fmla="*/ 291 w 1718"/>
                <a:gd name="T95" fmla="*/ 233 h 1717"/>
                <a:gd name="T96" fmla="*/ 158 w 1718"/>
                <a:gd name="T97" fmla="*/ 386 h 1717"/>
                <a:gd name="T98" fmla="*/ 65 w 1718"/>
                <a:gd name="T99" fmla="*/ 568 h 1717"/>
                <a:gd name="T100" fmla="*/ 18 w 1718"/>
                <a:gd name="T101" fmla="*/ 77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8" h="1717">
                  <a:moveTo>
                    <a:pt x="0" y="859"/>
                  </a:moveTo>
                  <a:lnTo>
                    <a:pt x="1" y="815"/>
                  </a:lnTo>
                  <a:lnTo>
                    <a:pt x="5" y="771"/>
                  </a:lnTo>
                  <a:lnTo>
                    <a:pt x="10" y="728"/>
                  </a:lnTo>
                  <a:lnTo>
                    <a:pt x="18" y="686"/>
                  </a:lnTo>
                  <a:lnTo>
                    <a:pt x="27" y="644"/>
                  </a:lnTo>
                  <a:lnTo>
                    <a:pt x="39" y="604"/>
                  </a:lnTo>
                  <a:lnTo>
                    <a:pt x="52" y="564"/>
                  </a:lnTo>
                  <a:lnTo>
                    <a:pt x="68" y="525"/>
                  </a:lnTo>
                  <a:lnTo>
                    <a:pt x="85" y="487"/>
                  </a:lnTo>
                  <a:lnTo>
                    <a:pt x="104" y="450"/>
                  </a:lnTo>
                  <a:lnTo>
                    <a:pt x="124" y="414"/>
                  </a:lnTo>
                  <a:lnTo>
                    <a:pt x="147" y="379"/>
                  </a:lnTo>
                  <a:lnTo>
                    <a:pt x="171" y="345"/>
                  </a:lnTo>
                  <a:lnTo>
                    <a:pt x="196" y="313"/>
                  </a:lnTo>
                  <a:lnTo>
                    <a:pt x="223" y="282"/>
                  </a:lnTo>
                  <a:lnTo>
                    <a:pt x="252" y="252"/>
                  </a:lnTo>
                  <a:lnTo>
                    <a:pt x="281" y="223"/>
                  </a:lnTo>
                  <a:lnTo>
                    <a:pt x="313" y="197"/>
                  </a:lnTo>
                  <a:lnTo>
                    <a:pt x="345" y="171"/>
                  </a:lnTo>
                  <a:lnTo>
                    <a:pt x="379" y="147"/>
                  </a:lnTo>
                  <a:lnTo>
                    <a:pt x="414" y="125"/>
                  </a:lnTo>
                  <a:lnTo>
                    <a:pt x="450" y="104"/>
                  </a:lnTo>
                  <a:lnTo>
                    <a:pt x="487" y="85"/>
                  </a:lnTo>
                  <a:lnTo>
                    <a:pt x="525" y="68"/>
                  </a:lnTo>
                  <a:lnTo>
                    <a:pt x="564" y="53"/>
                  </a:lnTo>
                  <a:lnTo>
                    <a:pt x="604" y="39"/>
                  </a:lnTo>
                  <a:lnTo>
                    <a:pt x="644" y="28"/>
                  </a:lnTo>
                  <a:lnTo>
                    <a:pt x="686" y="18"/>
                  </a:lnTo>
                  <a:lnTo>
                    <a:pt x="728" y="10"/>
                  </a:lnTo>
                  <a:lnTo>
                    <a:pt x="771" y="5"/>
                  </a:lnTo>
                  <a:lnTo>
                    <a:pt x="815" y="2"/>
                  </a:lnTo>
                  <a:lnTo>
                    <a:pt x="859" y="0"/>
                  </a:lnTo>
                  <a:lnTo>
                    <a:pt x="903" y="2"/>
                  </a:lnTo>
                  <a:lnTo>
                    <a:pt x="947" y="5"/>
                  </a:lnTo>
                  <a:lnTo>
                    <a:pt x="990" y="10"/>
                  </a:lnTo>
                  <a:lnTo>
                    <a:pt x="1032" y="18"/>
                  </a:lnTo>
                  <a:lnTo>
                    <a:pt x="1074" y="27"/>
                  </a:lnTo>
                  <a:lnTo>
                    <a:pt x="1114" y="39"/>
                  </a:lnTo>
                  <a:lnTo>
                    <a:pt x="1154" y="52"/>
                  </a:lnTo>
                  <a:lnTo>
                    <a:pt x="1193" y="68"/>
                  </a:lnTo>
                  <a:lnTo>
                    <a:pt x="1231" y="85"/>
                  </a:lnTo>
                  <a:lnTo>
                    <a:pt x="1268" y="104"/>
                  </a:lnTo>
                  <a:lnTo>
                    <a:pt x="1304" y="125"/>
                  </a:lnTo>
                  <a:lnTo>
                    <a:pt x="1339" y="147"/>
                  </a:lnTo>
                  <a:lnTo>
                    <a:pt x="1373" y="171"/>
                  </a:lnTo>
                  <a:lnTo>
                    <a:pt x="1405" y="196"/>
                  </a:lnTo>
                  <a:lnTo>
                    <a:pt x="1437" y="223"/>
                  </a:lnTo>
                  <a:lnTo>
                    <a:pt x="1467" y="252"/>
                  </a:lnTo>
                  <a:lnTo>
                    <a:pt x="1495" y="282"/>
                  </a:lnTo>
                  <a:lnTo>
                    <a:pt x="1522" y="313"/>
                  </a:lnTo>
                  <a:lnTo>
                    <a:pt x="1547" y="345"/>
                  </a:lnTo>
                  <a:lnTo>
                    <a:pt x="1571" y="379"/>
                  </a:lnTo>
                  <a:lnTo>
                    <a:pt x="1594" y="413"/>
                  </a:lnTo>
                  <a:lnTo>
                    <a:pt x="1614" y="449"/>
                  </a:lnTo>
                  <a:lnTo>
                    <a:pt x="1633" y="486"/>
                  </a:lnTo>
                  <a:lnTo>
                    <a:pt x="1651" y="524"/>
                  </a:lnTo>
                  <a:lnTo>
                    <a:pt x="1666" y="563"/>
                  </a:lnTo>
                  <a:lnTo>
                    <a:pt x="1679" y="603"/>
                  </a:lnTo>
                  <a:lnTo>
                    <a:pt x="1691" y="644"/>
                  </a:lnTo>
                  <a:lnTo>
                    <a:pt x="1701" y="685"/>
                  </a:lnTo>
                  <a:lnTo>
                    <a:pt x="1708" y="728"/>
                  </a:lnTo>
                  <a:lnTo>
                    <a:pt x="1714" y="771"/>
                  </a:lnTo>
                  <a:lnTo>
                    <a:pt x="1717" y="814"/>
                  </a:lnTo>
                  <a:lnTo>
                    <a:pt x="1718" y="858"/>
                  </a:lnTo>
                  <a:lnTo>
                    <a:pt x="1717" y="903"/>
                  </a:lnTo>
                  <a:lnTo>
                    <a:pt x="1714" y="946"/>
                  </a:lnTo>
                  <a:lnTo>
                    <a:pt x="1708" y="989"/>
                  </a:lnTo>
                  <a:lnTo>
                    <a:pt x="1701" y="1031"/>
                  </a:lnTo>
                  <a:lnTo>
                    <a:pt x="1691" y="1073"/>
                  </a:lnTo>
                  <a:lnTo>
                    <a:pt x="1680" y="1114"/>
                  </a:lnTo>
                  <a:lnTo>
                    <a:pt x="1666" y="1154"/>
                  </a:lnTo>
                  <a:lnTo>
                    <a:pt x="1651" y="1193"/>
                  </a:lnTo>
                  <a:lnTo>
                    <a:pt x="1634" y="1231"/>
                  </a:lnTo>
                  <a:lnTo>
                    <a:pt x="1615" y="1268"/>
                  </a:lnTo>
                  <a:lnTo>
                    <a:pt x="1594" y="1303"/>
                  </a:lnTo>
                  <a:lnTo>
                    <a:pt x="1572" y="1338"/>
                  </a:lnTo>
                  <a:lnTo>
                    <a:pt x="1548" y="1372"/>
                  </a:lnTo>
                  <a:lnTo>
                    <a:pt x="1522" y="1404"/>
                  </a:lnTo>
                  <a:lnTo>
                    <a:pt x="1495" y="1436"/>
                  </a:lnTo>
                  <a:lnTo>
                    <a:pt x="1467" y="1465"/>
                  </a:lnTo>
                  <a:lnTo>
                    <a:pt x="1437" y="1494"/>
                  </a:lnTo>
                  <a:lnTo>
                    <a:pt x="1406" y="1521"/>
                  </a:lnTo>
                  <a:lnTo>
                    <a:pt x="1373" y="1546"/>
                  </a:lnTo>
                  <a:lnTo>
                    <a:pt x="1340" y="1570"/>
                  </a:lnTo>
                  <a:lnTo>
                    <a:pt x="1305" y="1593"/>
                  </a:lnTo>
                  <a:lnTo>
                    <a:pt x="1269" y="1613"/>
                  </a:lnTo>
                  <a:lnTo>
                    <a:pt x="1232" y="1632"/>
                  </a:lnTo>
                  <a:lnTo>
                    <a:pt x="1194" y="1649"/>
                  </a:lnTo>
                  <a:lnTo>
                    <a:pt x="1155" y="1665"/>
                  </a:lnTo>
                  <a:lnTo>
                    <a:pt x="1115" y="1678"/>
                  </a:lnTo>
                  <a:lnTo>
                    <a:pt x="1074" y="1690"/>
                  </a:lnTo>
                  <a:lnTo>
                    <a:pt x="1032" y="1699"/>
                  </a:lnTo>
                  <a:lnTo>
                    <a:pt x="990" y="1707"/>
                  </a:lnTo>
                  <a:lnTo>
                    <a:pt x="947" y="1712"/>
                  </a:lnTo>
                  <a:lnTo>
                    <a:pt x="904" y="1716"/>
                  </a:lnTo>
                  <a:lnTo>
                    <a:pt x="859" y="1717"/>
                  </a:lnTo>
                  <a:lnTo>
                    <a:pt x="815" y="1716"/>
                  </a:lnTo>
                  <a:lnTo>
                    <a:pt x="772" y="1712"/>
                  </a:lnTo>
                  <a:lnTo>
                    <a:pt x="729" y="1707"/>
                  </a:lnTo>
                  <a:lnTo>
                    <a:pt x="686" y="1699"/>
                  </a:lnTo>
                  <a:lnTo>
                    <a:pt x="645" y="1690"/>
                  </a:lnTo>
                  <a:lnTo>
                    <a:pt x="604" y="1678"/>
                  </a:lnTo>
                  <a:lnTo>
                    <a:pt x="564" y="1665"/>
                  </a:lnTo>
                  <a:lnTo>
                    <a:pt x="525" y="1649"/>
                  </a:lnTo>
                  <a:lnTo>
                    <a:pt x="487" y="1632"/>
                  </a:lnTo>
                  <a:lnTo>
                    <a:pt x="450" y="1613"/>
                  </a:lnTo>
                  <a:lnTo>
                    <a:pt x="414" y="1593"/>
                  </a:lnTo>
                  <a:lnTo>
                    <a:pt x="379" y="1570"/>
                  </a:lnTo>
                  <a:lnTo>
                    <a:pt x="345" y="1546"/>
                  </a:lnTo>
                  <a:lnTo>
                    <a:pt x="313" y="1521"/>
                  </a:lnTo>
                  <a:lnTo>
                    <a:pt x="282" y="1494"/>
                  </a:lnTo>
                  <a:lnTo>
                    <a:pt x="252" y="1466"/>
                  </a:lnTo>
                  <a:lnTo>
                    <a:pt x="223" y="1436"/>
                  </a:lnTo>
                  <a:lnTo>
                    <a:pt x="196" y="1405"/>
                  </a:lnTo>
                  <a:lnTo>
                    <a:pt x="171" y="1372"/>
                  </a:lnTo>
                  <a:lnTo>
                    <a:pt x="147" y="1339"/>
                  </a:lnTo>
                  <a:lnTo>
                    <a:pt x="125" y="1304"/>
                  </a:lnTo>
                  <a:lnTo>
                    <a:pt x="104" y="1268"/>
                  </a:lnTo>
                  <a:lnTo>
                    <a:pt x="85" y="1231"/>
                  </a:lnTo>
                  <a:lnTo>
                    <a:pt x="68" y="1193"/>
                  </a:lnTo>
                  <a:lnTo>
                    <a:pt x="52" y="1154"/>
                  </a:lnTo>
                  <a:lnTo>
                    <a:pt x="39" y="1114"/>
                  </a:lnTo>
                  <a:lnTo>
                    <a:pt x="27" y="1073"/>
                  </a:lnTo>
                  <a:lnTo>
                    <a:pt x="18" y="1032"/>
                  </a:lnTo>
                  <a:lnTo>
                    <a:pt x="10" y="989"/>
                  </a:lnTo>
                  <a:lnTo>
                    <a:pt x="5" y="947"/>
                  </a:lnTo>
                  <a:lnTo>
                    <a:pt x="1" y="903"/>
                  </a:lnTo>
                  <a:lnTo>
                    <a:pt x="0" y="859"/>
                  </a:lnTo>
                  <a:close/>
                  <a:moveTo>
                    <a:pt x="15" y="902"/>
                  </a:moveTo>
                  <a:lnTo>
                    <a:pt x="18" y="945"/>
                  </a:lnTo>
                  <a:lnTo>
                    <a:pt x="23" y="987"/>
                  </a:lnTo>
                  <a:lnTo>
                    <a:pt x="31" y="1029"/>
                  </a:lnTo>
                  <a:lnTo>
                    <a:pt x="40" y="1070"/>
                  </a:lnTo>
                  <a:lnTo>
                    <a:pt x="52" y="1110"/>
                  </a:lnTo>
                  <a:lnTo>
                    <a:pt x="65" y="1149"/>
                  </a:lnTo>
                  <a:lnTo>
                    <a:pt x="80" y="1187"/>
                  </a:lnTo>
                  <a:lnTo>
                    <a:pt x="97" y="1225"/>
                  </a:lnTo>
                  <a:lnTo>
                    <a:pt x="116" y="1261"/>
                  </a:lnTo>
                  <a:lnTo>
                    <a:pt x="136" y="1296"/>
                  </a:lnTo>
                  <a:lnTo>
                    <a:pt x="158" y="1331"/>
                  </a:lnTo>
                  <a:lnTo>
                    <a:pt x="182" y="1364"/>
                  </a:lnTo>
                  <a:lnTo>
                    <a:pt x="207" y="1396"/>
                  </a:lnTo>
                  <a:lnTo>
                    <a:pt x="233" y="1426"/>
                  </a:lnTo>
                  <a:lnTo>
                    <a:pt x="261" y="1456"/>
                  </a:lnTo>
                  <a:lnTo>
                    <a:pt x="291" y="1484"/>
                  </a:lnTo>
                  <a:lnTo>
                    <a:pt x="321" y="1510"/>
                  </a:lnTo>
                  <a:lnTo>
                    <a:pt x="353" y="1535"/>
                  </a:lnTo>
                  <a:lnTo>
                    <a:pt x="386" y="1559"/>
                  </a:lnTo>
                  <a:lnTo>
                    <a:pt x="421" y="1581"/>
                  </a:lnTo>
                  <a:lnTo>
                    <a:pt x="456" y="1601"/>
                  </a:lnTo>
                  <a:lnTo>
                    <a:pt x="492" y="1620"/>
                  </a:lnTo>
                  <a:lnTo>
                    <a:pt x="530" y="1637"/>
                  </a:lnTo>
                  <a:lnTo>
                    <a:pt x="568" y="1652"/>
                  </a:lnTo>
                  <a:lnTo>
                    <a:pt x="608" y="1665"/>
                  </a:lnTo>
                  <a:lnTo>
                    <a:pt x="648" y="1677"/>
                  </a:lnTo>
                  <a:lnTo>
                    <a:pt x="689" y="1686"/>
                  </a:lnTo>
                  <a:lnTo>
                    <a:pt x="730" y="1693"/>
                  </a:lnTo>
                  <a:lnTo>
                    <a:pt x="773" y="1699"/>
                  </a:lnTo>
                  <a:lnTo>
                    <a:pt x="816" y="1702"/>
                  </a:lnTo>
                  <a:lnTo>
                    <a:pt x="859" y="1703"/>
                  </a:lnTo>
                  <a:lnTo>
                    <a:pt x="903" y="1702"/>
                  </a:lnTo>
                  <a:lnTo>
                    <a:pt x="945" y="1699"/>
                  </a:lnTo>
                  <a:lnTo>
                    <a:pt x="988" y="1694"/>
                  </a:lnTo>
                  <a:lnTo>
                    <a:pt x="1029" y="1686"/>
                  </a:lnTo>
                  <a:lnTo>
                    <a:pt x="1070" y="1677"/>
                  </a:lnTo>
                  <a:lnTo>
                    <a:pt x="1110" y="1665"/>
                  </a:lnTo>
                  <a:lnTo>
                    <a:pt x="1150" y="1652"/>
                  </a:lnTo>
                  <a:lnTo>
                    <a:pt x="1188" y="1637"/>
                  </a:lnTo>
                  <a:lnTo>
                    <a:pt x="1225" y="1620"/>
                  </a:lnTo>
                  <a:lnTo>
                    <a:pt x="1262" y="1601"/>
                  </a:lnTo>
                  <a:lnTo>
                    <a:pt x="1297" y="1581"/>
                  </a:lnTo>
                  <a:lnTo>
                    <a:pt x="1332" y="1559"/>
                  </a:lnTo>
                  <a:lnTo>
                    <a:pt x="1365" y="1535"/>
                  </a:lnTo>
                  <a:lnTo>
                    <a:pt x="1397" y="1510"/>
                  </a:lnTo>
                  <a:lnTo>
                    <a:pt x="1428" y="1484"/>
                  </a:lnTo>
                  <a:lnTo>
                    <a:pt x="1457" y="1456"/>
                  </a:lnTo>
                  <a:lnTo>
                    <a:pt x="1485" y="1427"/>
                  </a:lnTo>
                  <a:lnTo>
                    <a:pt x="1511" y="1396"/>
                  </a:lnTo>
                  <a:lnTo>
                    <a:pt x="1537" y="1364"/>
                  </a:lnTo>
                  <a:lnTo>
                    <a:pt x="1560" y="1331"/>
                  </a:lnTo>
                  <a:lnTo>
                    <a:pt x="1582" y="1297"/>
                  </a:lnTo>
                  <a:lnTo>
                    <a:pt x="1602" y="1261"/>
                  </a:lnTo>
                  <a:lnTo>
                    <a:pt x="1621" y="1225"/>
                  </a:lnTo>
                  <a:lnTo>
                    <a:pt x="1638" y="1188"/>
                  </a:lnTo>
                  <a:lnTo>
                    <a:pt x="1653" y="1149"/>
                  </a:lnTo>
                  <a:lnTo>
                    <a:pt x="1667" y="1110"/>
                  </a:lnTo>
                  <a:lnTo>
                    <a:pt x="1678" y="1070"/>
                  </a:lnTo>
                  <a:lnTo>
                    <a:pt x="1687" y="1029"/>
                  </a:lnTo>
                  <a:lnTo>
                    <a:pt x="1695" y="987"/>
                  </a:lnTo>
                  <a:lnTo>
                    <a:pt x="1700" y="945"/>
                  </a:lnTo>
                  <a:lnTo>
                    <a:pt x="1703" y="902"/>
                  </a:lnTo>
                  <a:lnTo>
                    <a:pt x="1705" y="859"/>
                  </a:lnTo>
                  <a:lnTo>
                    <a:pt x="1704" y="815"/>
                  </a:lnTo>
                  <a:lnTo>
                    <a:pt x="1700" y="772"/>
                  </a:lnTo>
                  <a:lnTo>
                    <a:pt x="1695" y="730"/>
                  </a:lnTo>
                  <a:lnTo>
                    <a:pt x="1687" y="689"/>
                  </a:lnTo>
                  <a:lnTo>
                    <a:pt x="1678" y="648"/>
                  </a:lnTo>
                  <a:lnTo>
                    <a:pt x="1667" y="608"/>
                  </a:lnTo>
                  <a:lnTo>
                    <a:pt x="1653" y="568"/>
                  </a:lnTo>
                  <a:lnTo>
                    <a:pt x="1638" y="530"/>
                  </a:lnTo>
                  <a:lnTo>
                    <a:pt x="1621" y="493"/>
                  </a:lnTo>
                  <a:lnTo>
                    <a:pt x="1603" y="456"/>
                  </a:lnTo>
                  <a:lnTo>
                    <a:pt x="1582" y="421"/>
                  </a:lnTo>
                  <a:lnTo>
                    <a:pt x="1560" y="387"/>
                  </a:lnTo>
                  <a:lnTo>
                    <a:pt x="1537" y="353"/>
                  </a:lnTo>
                  <a:lnTo>
                    <a:pt x="1512" y="321"/>
                  </a:lnTo>
                  <a:lnTo>
                    <a:pt x="1485" y="291"/>
                  </a:lnTo>
                  <a:lnTo>
                    <a:pt x="1457" y="262"/>
                  </a:lnTo>
                  <a:lnTo>
                    <a:pt x="1428" y="234"/>
                  </a:lnTo>
                  <a:lnTo>
                    <a:pt x="1397" y="207"/>
                  </a:lnTo>
                  <a:lnTo>
                    <a:pt x="1365" y="182"/>
                  </a:lnTo>
                  <a:lnTo>
                    <a:pt x="1332" y="158"/>
                  </a:lnTo>
                  <a:lnTo>
                    <a:pt x="1298" y="136"/>
                  </a:lnTo>
                  <a:lnTo>
                    <a:pt x="1262" y="116"/>
                  </a:lnTo>
                  <a:lnTo>
                    <a:pt x="1226" y="97"/>
                  </a:lnTo>
                  <a:lnTo>
                    <a:pt x="1188" y="81"/>
                  </a:lnTo>
                  <a:lnTo>
                    <a:pt x="1150" y="65"/>
                  </a:lnTo>
                  <a:lnTo>
                    <a:pt x="1111" y="52"/>
                  </a:lnTo>
                  <a:lnTo>
                    <a:pt x="1071" y="41"/>
                  </a:lnTo>
                  <a:lnTo>
                    <a:pt x="1030" y="31"/>
                  </a:lnTo>
                  <a:lnTo>
                    <a:pt x="988" y="24"/>
                  </a:lnTo>
                  <a:lnTo>
                    <a:pt x="946" y="18"/>
                  </a:lnTo>
                  <a:lnTo>
                    <a:pt x="903" y="15"/>
                  </a:lnTo>
                  <a:lnTo>
                    <a:pt x="859" y="14"/>
                  </a:lnTo>
                  <a:lnTo>
                    <a:pt x="816" y="15"/>
                  </a:lnTo>
                  <a:lnTo>
                    <a:pt x="773" y="18"/>
                  </a:lnTo>
                  <a:lnTo>
                    <a:pt x="731" y="24"/>
                  </a:lnTo>
                  <a:lnTo>
                    <a:pt x="689" y="31"/>
                  </a:lnTo>
                  <a:lnTo>
                    <a:pt x="648" y="41"/>
                  </a:lnTo>
                  <a:lnTo>
                    <a:pt x="608" y="52"/>
                  </a:lnTo>
                  <a:lnTo>
                    <a:pt x="569" y="65"/>
                  </a:lnTo>
                  <a:lnTo>
                    <a:pt x="530" y="80"/>
                  </a:lnTo>
                  <a:lnTo>
                    <a:pt x="493" y="97"/>
                  </a:lnTo>
                  <a:lnTo>
                    <a:pt x="456" y="116"/>
                  </a:lnTo>
                  <a:lnTo>
                    <a:pt x="421" y="136"/>
                  </a:lnTo>
                  <a:lnTo>
                    <a:pt x="387" y="158"/>
                  </a:lnTo>
                  <a:lnTo>
                    <a:pt x="353" y="182"/>
                  </a:lnTo>
                  <a:lnTo>
                    <a:pt x="321" y="207"/>
                  </a:lnTo>
                  <a:lnTo>
                    <a:pt x="291" y="233"/>
                  </a:lnTo>
                  <a:lnTo>
                    <a:pt x="262" y="261"/>
                  </a:lnTo>
                  <a:lnTo>
                    <a:pt x="234" y="291"/>
                  </a:lnTo>
                  <a:lnTo>
                    <a:pt x="207" y="321"/>
                  </a:lnTo>
                  <a:lnTo>
                    <a:pt x="182" y="353"/>
                  </a:lnTo>
                  <a:lnTo>
                    <a:pt x="158" y="386"/>
                  </a:lnTo>
                  <a:lnTo>
                    <a:pt x="136" y="421"/>
                  </a:lnTo>
                  <a:lnTo>
                    <a:pt x="116" y="456"/>
                  </a:lnTo>
                  <a:lnTo>
                    <a:pt x="97" y="492"/>
                  </a:lnTo>
                  <a:lnTo>
                    <a:pt x="80" y="530"/>
                  </a:lnTo>
                  <a:lnTo>
                    <a:pt x="65" y="568"/>
                  </a:lnTo>
                  <a:lnTo>
                    <a:pt x="52" y="607"/>
                  </a:lnTo>
                  <a:lnTo>
                    <a:pt x="40" y="647"/>
                  </a:lnTo>
                  <a:lnTo>
                    <a:pt x="31" y="688"/>
                  </a:lnTo>
                  <a:lnTo>
                    <a:pt x="24" y="730"/>
                  </a:lnTo>
                  <a:lnTo>
                    <a:pt x="18" y="772"/>
                  </a:lnTo>
                  <a:lnTo>
                    <a:pt x="15" y="815"/>
                  </a:lnTo>
                  <a:lnTo>
                    <a:pt x="14" y="858"/>
                  </a:lnTo>
                  <a:lnTo>
                    <a:pt x="15" y="90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703" y="2077"/>
              <a:ext cx="698" cy="495"/>
            </a:xfrm>
            <a:custGeom>
              <a:avLst/>
              <a:gdLst>
                <a:gd name="T0" fmla="*/ 695 w 698"/>
                <a:gd name="T1" fmla="*/ 0 h 495"/>
                <a:gd name="T2" fmla="*/ 0 w 698"/>
                <a:gd name="T3" fmla="*/ 492 h 495"/>
                <a:gd name="T4" fmla="*/ 2 w 698"/>
                <a:gd name="T5" fmla="*/ 495 h 495"/>
                <a:gd name="T6" fmla="*/ 698 w 698"/>
                <a:gd name="T7" fmla="*/ 3 h 495"/>
                <a:gd name="T8" fmla="*/ 695 w 698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95">
                  <a:moveTo>
                    <a:pt x="695" y="0"/>
                  </a:moveTo>
                  <a:lnTo>
                    <a:pt x="0" y="492"/>
                  </a:lnTo>
                  <a:lnTo>
                    <a:pt x="2" y="495"/>
                  </a:lnTo>
                  <a:lnTo>
                    <a:pt x="698" y="3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399" y="2075"/>
              <a:ext cx="554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917" y="2568"/>
              <a:ext cx="484" cy="345"/>
            </a:xfrm>
            <a:custGeom>
              <a:avLst/>
              <a:gdLst>
                <a:gd name="T0" fmla="*/ 481 w 484"/>
                <a:gd name="T1" fmla="*/ 345 h 345"/>
                <a:gd name="T2" fmla="*/ 0 w 484"/>
                <a:gd name="T3" fmla="*/ 4 h 345"/>
                <a:gd name="T4" fmla="*/ 2 w 484"/>
                <a:gd name="T5" fmla="*/ 0 h 345"/>
                <a:gd name="T6" fmla="*/ 484 w 484"/>
                <a:gd name="T7" fmla="*/ 341 h 345"/>
                <a:gd name="T8" fmla="*/ 481 w 484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345">
                  <a:moveTo>
                    <a:pt x="481" y="34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84" y="341"/>
                  </a:lnTo>
                  <a:lnTo>
                    <a:pt x="481" y="3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401" y="2907"/>
              <a:ext cx="549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002" y="1989"/>
              <a:ext cx="5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0,3685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002" y="2836"/>
              <a:ext cx="5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0,42926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791" y="3441"/>
              <a:ext cx="39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0,56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65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" y="1159"/>
              <a:ext cx="1112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078" y="1171"/>
              <a:ext cx="1007" cy="1088"/>
            </a:xfrm>
            <a:custGeom>
              <a:avLst/>
              <a:gdLst>
                <a:gd name="T0" fmla="*/ 4972 w 5022"/>
                <a:gd name="T1" fmla="*/ 0 h 5433"/>
                <a:gd name="T2" fmla="*/ 21 w 5022"/>
                <a:gd name="T3" fmla="*/ 5360 h 5433"/>
                <a:gd name="T4" fmla="*/ 71 w 5022"/>
                <a:gd name="T5" fmla="*/ 5406 h 5433"/>
                <a:gd name="T6" fmla="*/ 5022 w 5022"/>
                <a:gd name="T7" fmla="*/ 47 h 5433"/>
                <a:gd name="T8" fmla="*/ 4972 w 5022"/>
                <a:gd name="T9" fmla="*/ 0 h 5433"/>
                <a:gd name="T10" fmla="*/ 64 w 5022"/>
                <a:gd name="T11" fmla="*/ 5145 h 5433"/>
                <a:gd name="T12" fmla="*/ 0 w 5022"/>
                <a:gd name="T13" fmla="*/ 5433 h 5433"/>
                <a:gd name="T14" fmla="*/ 282 w 5022"/>
                <a:gd name="T15" fmla="*/ 5347 h 5433"/>
                <a:gd name="T16" fmla="*/ 304 w 5022"/>
                <a:gd name="T17" fmla="*/ 5304 h 5433"/>
                <a:gd name="T18" fmla="*/ 262 w 5022"/>
                <a:gd name="T19" fmla="*/ 5282 h 5433"/>
                <a:gd name="T20" fmla="*/ 36 w 5022"/>
                <a:gd name="T21" fmla="*/ 5351 h 5433"/>
                <a:gd name="T22" fmla="*/ 79 w 5022"/>
                <a:gd name="T23" fmla="*/ 5391 h 5433"/>
                <a:gd name="T24" fmla="*/ 130 w 5022"/>
                <a:gd name="T25" fmla="*/ 5160 h 5433"/>
                <a:gd name="T26" fmla="*/ 105 w 5022"/>
                <a:gd name="T27" fmla="*/ 5120 h 5433"/>
                <a:gd name="T28" fmla="*/ 64 w 5022"/>
                <a:gd name="T29" fmla="*/ 514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22" h="5433">
                  <a:moveTo>
                    <a:pt x="4972" y="0"/>
                  </a:moveTo>
                  <a:lnTo>
                    <a:pt x="21" y="5360"/>
                  </a:lnTo>
                  <a:lnTo>
                    <a:pt x="71" y="5406"/>
                  </a:lnTo>
                  <a:lnTo>
                    <a:pt x="5022" y="47"/>
                  </a:lnTo>
                  <a:lnTo>
                    <a:pt x="4972" y="0"/>
                  </a:lnTo>
                  <a:close/>
                  <a:moveTo>
                    <a:pt x="64" y="5145"/>
                  </a:moveTo>
                  <a:lnTo>
                    <a:pt x="0" y="5433"/>
                  </a:lnTo>
                  <a:lnTo>
                    <a:pt x="282" y="5347"/>
                  </a:lnTo>
                  <a:cubicBezTo>
                    <a:pt x="300" y="5341"/>
                    <a:pt x="310" y="5322"/>
                    <a:pt x="304" y="5304"/>
                  </a:cubicBezTo>
                  <a:cubicBezTo>
                    <a:pt x="299" y="5286"/>
                    <a:pt x="280" y="5276"/>
                    <a:pt x="262" y="5282"/>
                  </a:cubicBezTo>
                  <a:lnTo>
                    <a:pt x="36" y="5351"/>
                  </a:lnTo>
                  <a:lnTo>
                    <a:pt x="79" y="5391"/>
                  </a:lnTo>
                  <a:lnTo>
                    <a:pt x="130" y="5160"/>
                  </a:lnTo>
                  <a:cubicBezTo>
                    <a:pt x="134" y="5142"/>
                    <a:pt x="123" y="5124"/>
                    <a:pt x="105" y="5120"/>
                  </a:cubicBezTo>
                  <a:cubicBezTo>
                    <a:pt x="86" y="5115"/>
                    <a:pt x="68" y="5127"/>
                    <a:pt x="64" y="514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97" y="968"/>
              <a:ext cx="4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Pastille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92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79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1265"/>
              <a:ext cx="216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274" y="1277"/>
              <a:ext cx="138" cy="1132"/>
            </a:xfrm>
            <a:custGeom>
              <a:avLst/>
              <a:gdLst>
                <a:gd name="T0" fmla="*/ 1240 w 1375"/>
                <a:gd name="T1" fmla="*/ 0 h 11314"/>
                <a:gd name="T2" fmla="*/ 209 w 1375"/>
                <a:gd name="T3" fmla="*/ 11174 h 11314"/>
                <a:gd name="T4" fmla="*/ 345 w 1375"/>
                <a:gd name="T5" fmla="*/ 11186 h 11314"/>
                <a:gd name="T6" fmla="*/ 1375 w 1375"/>
                <a:gd name="T7" fmla="*/ 13 h 11314"/>
                <a:gd name="T8" fmla="*/ 1240 w 1375"/>
                <a:gd name="T9" fmla="*/ 0 h 11314"/>
                <a:gd name="T10" fmla="*/ 16 w 1375"/>
                <a:gd name="T11" fmla="*/ 10780 h 11314"/>
                <a:gd name="T12" fmla="*/ 264 w 1375"/>
                <a:gd name="T13" fmla="*/ 11314 h 11314"/>
                <a:gd name="T14" fmla="*/ 607 w 1375"/>
                <a:gd name="T15" fmla="*/ 10835 h 11314"/>
                <a:gd name="T16" fmla="*/ 591 w 1375"/>
                <a:gd name="T17" fmla="*/ 10740 h 11314"/>
                <a:gd name="T18" fmla="*/ 496 w 1375"/>
                <a:gd name="T19" fmla="*/ 10756 h 11314"/>
                <a:gd name="T20" fmla="*/ 496 w 1375"/>
                <a:gd name="T21" fmla="*/ 10756 h 11314"/>
                <a:gd name="T22" fmla="*/ 221 w 1375"/>
                <a:gd name="T23" fmla="*/ 11140 h 11314"/>
                <a:gd name="T24" fmla="*/ 338 w 1375"/>
                <a:gd name="T25" fmla="*/ 11151 h 11314"/>
                <a:gd name="T26" fmla="*/ 139 w 1375"/>
                <a:gd name="T27" fmla="*/ 10723 h 11314"/>
                <a:gd name="T28" fmla="*/ 49 w 1375"/>
                <a:gd name="T29" fmla="*/ 10690 h 11314"/>
                <a:gd name="T30" fmla="*/ 16 w 1375"/>
                <a:gd name="T31" fmla="*/ 10780 h 1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5" h="11314">
                  <a:moveTo>
                    <a:pt x="1240" y="0"/>
                  </a:moveTo>
                  <a:lnTo>
                    <a:pt x="209" y="11174"/>
                  </a:lnTo>
                  <a:lnTo>
                    <a:pt x="345" y="11186"/>
                  </a:lnTo>
                  <a:lnTo>
                    <a:pt x="1375" y="13"/>
                  </a:lnTo>
                  <a:lnTo>
                    <a:pt x="1240" y="0"/>
                  </a:lnTo>
                  <a:close/>
                  <a:moveTo>
                    <a:pt x="16" y="10780"/>
                  </a:moveTo>
                  <a:lnTo>
                    <a:pt x="264" y="11314"/>
                  </a:lnTo>
                  <a:lnTo>
                    <a:pt x="607" y="10835"/>
                  </a:lnTo>
                  <a:cubicBezTo>
                    <a:pt x="628" y="10804"/>
                    <a:pt x="621" y="10762"/>
                    <a:pt x="591" y="10740"/>
                  </a:cubicBezTo>
                  <a:cubicBezTo>
                    <a:pt x="560" y="10718"/>
                    <a:pt x="518" y="10725"/>
                    <a:pt x="496" y="10756"/>
                  </a:cubicBezTo>
                  <a:lnTo>
                    <a:pt x="496" y="10756"/>
                  </a:lnTo>
                  <a:lnTo>
                    <a:pt x="221" y="11140"/>
                  </a:lnTo>
                  <a:lnTo>
                    <a:pt x="338" y="11151"/>
                  </a:lnTo>
                  <a:lnTo>
                    <a:pt x="139" y="10723"/>
                  </a:lnTo>
                  <a:cubicBezTo>
                    <a:pt x="123" y="10689"/>
                    <a:pt x="83" y="10674"/>
                    <a:pt x="49" y="10690"/>
                  </a:cubicBezTo>
                  <a:cubicBezTo>
                    <a:pt x="15" y="10706"/>
                    <a:pt x="0" y="10746"/>
                    <a:pt x="16" y="1078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220" y="1105"/>
              <a:ext cx="34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Gaine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533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620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720"/>
              <a:ext cx="1064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" name="Freeform 35"/>
            <p:cNvSpPr>
              <a:spLocks noEditPoints="1"/>
            </p:cNvSpPr>
            <p:nvPr/>
          </p:nvSpPr>
          <p:spPr bwMode="auto">
            <a:xfrm>
              <a:off x="1264" y="1731"/>
              <a:ext cx="957" cy="437"/>
            </a:xfrm>
            <a:custGeom>
              <a:avLst/>
              <a:gdLst>
                <a:gd name="T0" fmla="*/ 111 w 19117"/>
                <a:gd name="T1" fmla="*/ 0 h 8717"/>
                <a:gd name="T2" fmla="*/ 18925 w 19117"/>
                <a:gd name="T3" fmla="*/ 8345 h 8717"/>
                <a:gd name="T4" fmla="*/ 18815 w 19117"/>
                <a:gd name="T5" fmla="*/ 8594 h 8717"/>
                <a:gd name="T6" fmla="*/ 0 w 19117"/>
                <a:gd name="T7" fmla="*/ 249 h 8717"/>
                <a:gd name="T8" fmla="*/ 111 w 19117"/>
                <a:gd name="T9" fmla="*/ 0 h 8717"/>
                <a:gd name="T10" fmla="*/ 18428 w 19117"/>
                <a:gd name="T11" fmla="*/ 7624 h 8717"/>
                <a:gd name="T12" fmla="*/ 19117 w 19117"/>
                <a:gd name="T13" fmla="*/ 8579 h 8717"/>
                <a:gd name="T14" fmla="*/ 17946 w 19117"/>
                <a:gd name="T15" fmla="*/ 8709 h 8717"/>
                <a:gd name="T16" fmla="*/ 17796 w 19117"/>
                <a:gd name="T17" fmla="*/ 8589 h 8717"/>
                <a:gd name="T18" fmla="*/ 17916 w 19117"/>
                <a:gd name="T19" fmla="*/ 8439 h 8717"/>
                <a:gd name="T20" fmla="*/ 18855 w 19117"/>
                <a:gd name="T21" fmla="*/ 8334 h 8717"/>
                <a:gd name="T22" fmla="*/ 18760 w 19117"/>
                <a:gd name="T23" fmla="*/ 8549 h 8717"/>
                <a:gd name="T24" fmla="*/ 18207 w 19117"/>
                <a:gd name="T25" fmla="*/ 7783 h 8717"/>
                <a:gd name="T26" fmla="*/ 18238 w 19117"/>
                <a:gd name="T27" fmla="*/ 7593 h 8717"/>
                <a:gd name="T28" fmla="*/ 18428 w 19117"/>
                <a:gd name="T29" fmla="*/ 7624 h 8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17" h="8717">
                  <a:moveTo>
                    <a:pt x="111" y="0"/>
                  </a:moveTo>
                  <a:lnTo>
                    <a:pt x="18925" y="8345"/>
                  </a:lnTo>
                  <a:lnTo>
                    <a:pt x="18815" y="8594"/>
                  </a:lnTo>
                  <a:lnTo>
                    <a:pt x="0" y="249"/>
                  </a:lnTo>
                  <a:lnTo>
                    <a:pt x="111" y="0"/>
                  </a:lnTo>
                  <a:close/>
                  <a:moveTo>
                    <a:pt x="18428" y="7624"/>
                  </a:moveTo>
                  <a:lnTo>
                    <a:pt x="19117" y="8579"/>
                  </a:lnTo>
                  <a:lnTo>
                    <a:pt x="17946" y="8709"/>
                  </a:lnTo>
                  <a:cubicBezTo>
                    <a:pt x="17872" y="8717"/>
                    <a:pt x="17804" y="8663"/>
                    <a:pt x="17796" y="8589"/>
                  </a:cubicBezTo>
                  <a:cubicBezTo>
                    <a:pt x="17788" y="8514"/>
                    <a:pt x="17842" y="8447"/>
                    <a:pt x="17916" y="8439"/>
                  </a:cubicBezTo>
                  <a:lnTo>
                    <a:pt x="18855" y="8334"/>
                  </a:lnTo>
                  <a:lnTo>
                    <a:pt x="18760" y="8549"/>
                  </a:lnTo>
                  <a:lnTo>
                    <a:pt x="18207" y="7783"/>
                  </a:lnTo>
                  <a:cubicBezTo>
                    <a:pt x="18163" y="7722"/>
                    <a:pt x="18177" y="7637"/>
                    <a:pt x="18238" y="7593"/>
                  </a:cubicBezTo>
                  <a:cubicBezTo>
                    <a:pt x="18299" y="7549"/>
                    <a:pt x="18384" y="7563"/>
                    <a:pt x="18428" y="762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45" name="Rectangle 36"/>
            <p:cNvSpPr>
              <a:spLocks noChangeArrowheads="1"/>
            </p:cNvSpPr>
            <p:nvPr/>
          </p:nvSpPr>
          <p:spPr bwMode="auto">
            <a:xfrm>
              <a:off x="916" y="1567"/>
              <a:ext cx="4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Sodium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Rectangle 37"/>
            <p:cNvSpPr>
              <a:spLocks noChangeArrowheads="1"/>
            </p:cNvSpPr>
            <p:nvPr/>
          </p:nvSpPr>
          <p:spPr bwMode="auto">
            <a:xfrm>
              <a:off x="1313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Rectangle 38"/>
            <p:cNvSpPr>
              <a:spLocks noChangeArrowheads="1"/>
            </p:cNvSpPr>
            <p:nvPr/>
          </p:nvSpPr>
          <p:spPr bwMode="auto">
            <a:xfrm>
              <a:off x="1400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Freeform 39"/>
            <p:cNvSpPr>
              <a:spLocks noEditPoints="1"/>
            </p:cNvSpPr>
            <p:nvPr/>
          </p:nvSpPr>
          <p:spPr bwMode="auto">
            <a:xfrm>
              <a:off x="3301" y="3138"/>
              <a:ext cx="796" cy="606"/>
            </a:xfrm>
            <a:custGeom>
              <a:avLst/>
              <a:gdLst>
                <a:gd name="T0" fmla="*/ 27 w 3975"/>
                <a:gd name="T1" fmla="*/ 3020 h 3024"/>
                <a:gd name="T2" fmla="*/ 3963 w 3975"/>
                <a:gd name="T3" fmla="*/ 24 h 3024"/>
                <a:gd name="T4" fmla="*/ 3949 w 3975"/>
                <a:gd name="T5" fmla="*/ 5 h 3024"/>
                <a:gd name="T6" fmla="*/ 12 w 3975"/>
                <a:gd name="T7" fmla="*/ 3001 h 3024"/>
                <a:gd name="T8" fmla="*/ 27 w 3975"/>
                <a:gd name="T9" fmla="*/ 3020 h 3024"/>
                <a:gd name="T10" fmla="*/ 97 w 3975"/>
                <a:gd name="T11" fmla="*/ 2792 h 3024"/>
                <a:gd name="T12" fmla="*/ 0 w 3975"/>
                <a:gd name="T13" fmla="*/ 3024 h 3024"/>
                <a:gd name="T14" fmla="*/ 251 w 3975"/>
                <a:gd name="T15" fmla="*/ 2994 h 3024"/>
                <a:gd name="T16" fmla="*/ 261 w 3975"/>
                <a:gd name="T17" fmla="*/ 2980 h 3024"/>
                <a:gd name="T18" fmla="*/ 248 w 3975"/>
                <a:gd name="T19" fmla="*/ 2970 h 3024"/>
                <a:gd name="T20" fmla="*/ 248 w 3975"/>
                <a:gd name="T21" fmla="*/ 2970 h 3024"/>
                <a:gd name="T22" fmla="*/ 18 w 3975"/>
                <a:gd name="T23" fmla="*/ 2998 h 3024"/>
                <a:gd name="T24" fmla="*/ 30 w 3975"/>
                <a:gd name="T25" fmla="*/ 3015 h 3024"/>
                <a:gd name="T26" fmla="*/ 119 w 3975"/>
                <a:gd name="T27" fmla="*/ 2801 h 3024"/>
                <a:gd name="T28" fmla="*/ 112 w 3975"/>
                <a:gd name="T29" fmla="*/ 2785 h 3024"/>
                <a:gd name="T30" fmla="*/ 97 w 3975"/>
                <a:gd name="T31" fmla="*/ 2792 h 3024"/>
                <a:gd name="T32" fmla="*/ 3878 w 3975"/>
                <a:gd name="T33" fmla="*/ 233 h 3024"/>
                <a:gd name="T34" fmla="*/ 3975 w 3975"/>
                <a:gd name="T35" fmla="*/ 0 h 3024"/>
                <a:gd name="T36" fmla="*/ 3725 w 3975"/>
                <a:gd name="T37" fmla="*/ 31 h 3024"/>
                <a:gd name="T38" fmla="*/ 3714 w 3975"/>
                <a:gd name="T39" fmla="*/ 45 h 3024"/>
                <a:gd name="T40" fmla="*/ 3728 w 3975"/>
                <a:gd name="T41" fmla="*/ 55 h 3024"/>
                <a:gd name="T42" fmla="*/ 3957 w 3975"/>
                <a:gd name="T43" fmla="*/ 27 h 3024"/>
                <a:gd name="T44" fmla="*/ 3945 w 3975"/>
                <a:gd name="T45" fmla="*/ 10 h 3024"/>
                <a:gd name="T46" fmla="*/ 3856 w 3975"/>
                <a:gd name="T47" fmla="*/ 224 h 3024"/>
                <a:gd name="T48" fmla="*/ 3863 w 3975"/>
                <a:gd name="T49" fmla="*/ 240 h 3024"/>
                <a:gd name="T50" fmla="*/ 3878 w 3975"/>
                <a:gd name="T51" fmla="*/ 233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5" h="3024">
                  <a:moveTo>
                    <a:pt x="27" y="3020"/>
                  </a:moveTo>
                  <a:lnTo>
                    <a:pt x="3963" y="24"/>
                  </a:lnTo>
                  <a:lnTo>
                    <a:pt x="3949" y="5"/>
                  </a:lnTo>
                  <a:lnTo>
                    <a:pt x="12" y="3001"/>
                  </a:lnTo>
                  <a:lnTo>
                    <a:pt x="27" y="3020"/>
                  </a:lnTo>
                  <a:close/>
                  <a:moveTo>
                    <a:pt x="97" y="2792"/>
                  </a:moveTo>
                  <a:lnTo>
                    <a:pt x="0" y="3024"/>
                  </a:lnTo>
                  <a:lnTo>
                    <a:pt x="251" y="2994"/>
                  </a:lnTo>
                  <a:cubicBezTo>
                    <a:pt x="257" y="2993"/>
                    <a:pt x="262" y="2987"/>
                    <a:pt x="261" y="2980"/>
                  </a:cubicBezTo>
                  <a:cubicBezTo>
                    <a:pt x="260" y="2974"/>
                    <a:pt x="254" y="2969"/>
                    <a:pt x="248" y="2970"/>
                  </a:cubicBezTo>
                  <a:lnTo>
                    <a:pt x="248" y="2970"/>
                  </a:lnTo>
                  <a:lnTo>
                    <a:pt x="18" y="2998"/>
                  </a:lnTo>
                  <a:lnTo>
                    <a:pt x="30" y="3015"/>
                  </a:lnTo>
                  <a:lnTo>
                    <a:pt x="119" y="2801"/>
                  </a:lnTo>
                  <a:cubicBezTo>
                    <a:pt x="122" y="2795"/>
                    <a:pt x="119" y="2788"/>
                    <a:pt x="112" y="2785"/>
                  </a:cubicBezTo>
                  <a:cubicBezTo>
                    <a:pt x="106" y="2782"/>
                    <a:pt x="99" y="2785"/>
                    <a:pt x="97" y="2792"/>
                  </a:cubicBezTo>
                  <a:close/>
                  <a:moveTo>
                    <a:pt x="3878" y="233"/>
                  </a:moveTo>
                  <a:lnTo>
                    <a:pt x="3975" y="0"/>
                  </a:lnTo>
                  <a:lnTo>
                    <a:pt x="3725" y="31"/>
                  </a:lnTo>
                  <a:cubicBezTo>
                    <a:pt x="3718" y="32"/>
                    <a:pt x="3713" y="38"/>
                    <a:pt x="3714" y="45"/>
                  </a:cubicBezTo>
                  <a:cubicBezTo>
                    <a:pt x="3715" y="51"/>
                    <a:pt x="3721" y="56"/>
                    <a:pt x="3728" y="55"/>
                  </a:cubicBezTo>
                  <a:lnTo>
                    <a:pt x="3957" y="27"/>
                  </a:lnTo>
                  <a:lnTo>
                    <a:pt x="3945" y="10"/>
                  </a:lnTo>
                  <a:lnTo>
                    <a:pt x="3856" y="224"/>
                  </a:lnTo>
                  <a:cubicBezTo>
                    <a:pt x="3854" y="230"/>
                    <a:pt x="3857" y="237"/>
                    <a:pt x="3863" y="240"/>
                  </a:cubicBezTo>
                  <a:cubicBezTo>
                    <a:pt x="3869" y="242"/>
                    <a:pt x="3876" y="240"/>
                    <a:pt x="3878" y="23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8" name="Oval 11"/>
          <p:cNvSpPr>
            <a:spLocks noChangeArrowheads="1"/>
          </p:cNvSpPr>
          <p:nvPr/>
        </p:nvSpPr>
        <p:spPr bwMode="auto">
          <a:xfrm>
            <a:off x="4284302" y="4113286"/>
            <a:ext cx="467240" cy="46689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4509570" y="4323850"/>
            <a:ext cx="2773970" cy="75806"/>
          </a:xfrm>
          <a:custGeom>
            <a:avLst/>
            <a:gdLst>
              <a:gd name="T0" fmla="*/ 0 w 10773"/>
              <a:gd name="T1" fmla="*/ 120 h 293"/>
              <a:gd name="T2" fmla="*/ 10722 w 10773"/>
              <a:gd name="T3" fmla="*/ 120 h 293"/>
              <a:gd name="T4" fmla="*/ 10722 w 10773"/>
              <a:gd name="T5" fmla="*/ 172 h 293"/>
              <a:gd name="T6" fmla="*/ 0 w 10773"/>
              <a:gd name="T7" fmla="*/ 172 h 293"/>
              <a:gd name="T8" fmla="*/ 0 w 10773"/>
              <a:gd name="T9" fmla="*/ 120 h 293"/>
              <a:gd name="T10" fmla="*/ 10535 w 10773"/>
              <a:gd name="T11" fmla="*/ 7 h 293"/>
              <a:gd name="T12" fmla="*/ 10773 w 10773"/>
              <a:gd name="T13" fmla="*/ 146 h 293"/>
              <a:gd name="T14" fmla="*/ 10535 w 10773"/>
              <a:gd name="T15" fmla="*/ 286 h 293"/>
              <a:gd name="T16" fmla="*/ 10499 w 10773"/>
              <a:gd name="T17" fmla="*/ 276 h 293"/>
              <a:gd name="T18" fmla="*/ 10509 w 10773"/>
              <a:gd name="T19" fmla="*/ 241 h 293"/>
              <a:gd name="T20" fmla="*/ 10709 w 10773"/>
              <a:gd name="T21" fmla="*/ 124 h 293"/>
              <a:gd name="T22" fmla="*/ 10709 w 10773"/>
              <a:gd name="T23" fmla="*/ 169 h 293"/>
              <a:gd name="T24" fmla="*/ 10509 w 10773"/>
              <a:gd name="T25" fmla="*/ 52 h 293"/>
              <a:gd name="T26" fmla="*/ 10499 w 10773"/>
              <a:gd name="T27" fmla="*/ 17 h 293"/>
              <a:gd name="T28" fmla="*/ 10535 w 10773"/>
              <a:gd name="T29" fmla="*/ 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73" h="293">
                <a:moveTo>
                  <a:pt x="0" y="120"/>
                </a:moveTo>
                <a:lnTo>
                  <a:pt x="10722" y="120"/>
                </a:lnTo>
                <a:lnTo>
                  <a:pt x="10722" y="172"/>
                </a:lnTo>
                <a:lnTo>
                  <a:pt x="0" y="172"/>
                </a:lnTo>
                <a:lnTo>
                  <a:pt x="0" y="120"/>
                </a:lnTo>
                <a:close/>
                <a:moveTo>
                  <a:pt x="10535" y="7"/>
                </a:moveTo>
                <a:lnTo>
                  <a:pt x="10773" y="146"/>
                </a:lnTo>
                <a:lnTo>
                  <a:pt x="10535" y="286"/>
                </a:lnTo>
                <a:cubicBezTo>
                  <a:pt x="10523" y="293"/>
                  <a:pt x="10507" y="289"/>
                  <a:pt x="10499" y="276"/>
                </a:cubicBezTo>
                <a:cubicBezTo>
                  <a:pt x="10492" y="264"/>
                  <a:pt x="10496" y="248"/>
                  <a:pt x="10509" y="241"/>
                </a:cubicBezTo>
                <a:lnTo>
                  <a:pt x="10709" y="124"/>
                </a:lnTo>
                <a:lnTo>
                  <a:pt x="10709" y="169"/>
                </a:lnTo>
                <a:lnTo>
                  <a:pt x="10509" y="52"/>
                </a:lnTo>
                <a:cubicBezTo>
                  <a:pt x="10496" y="45"/>
                  <a:pt x="10492" y="29"/>
                  <a:pt x="10499" y="17"/>
                </a:cubicBezTo>
                <a:cubicBezTo>
                  <a:pt x="10507" y="4"/>
                  <a:pt x="10523" y="0"/>
                  <a:pt x="10535" y="7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403302" y="170815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sz="2000" dirty="0"/>
              <a:t>Application à un combustible SPX</a:t>
            </a:r>
          </a:p>
        </p:txBody>
      </p: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45491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Les isotopes du vecteur Pu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51520" y="1268760"/>
            <a:ext cx="8568952" cy="1368152"/>
          </a:xfrm>
        </p:spPr>
        <p:txBody>
          <a:bodyPr/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appelle vecteur Pu le vecteur représentatif des différents isotopes du Plutonium en cœur allant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Pu238 à Pu242 incluant également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l’Am241 car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il est issu du Pu241 par décroissance naturelle 𝛽-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qui le rend indissociable au vecteur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Dans l’exemple présenté, le vecteur Pu utilisé est celui de Superphénix.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est constitué d’environ 15% de plutonium et 85% d’uranium naturel: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98000"/>
              </p:ext>
            </p:extLst>
          </p:nvPr>
        </p:nvGraphicFramePr>
        <p:xfrm>
          <a:off x="1547664" y="2924944"/>
          <a:ext cx="5184576" cy="2448272"/>
        </p:xfrm>
        <a:graphic>
          <a:graphicData uri="http://schemas.openxmlformats.org/drawingml/2006/table">
            <a:tbl>
              <a:tblPr/>
              <a:tblGrid>
                <a:gridCol w="3613954"/>
                <a:gridCol w="1570622"/>
              </a:tblGrid>
              <a:tr h="3440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Isotopes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%</a:t>
                      </a:r>
                      <a:r>
                        <a:rPr lang="fr-FR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wt</a:t>
                      </a:r>
                      <a:endParaRPr lang="fr-F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Am241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99,48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73460" y="18864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sz="2000" dirty="0"/>
              <a:t>Application à un combustible SPX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/>
          </p:nvPr>
        </p:nvSpPr>
        <p:spPr>
          <a:xfrm>
            <a:off x="323528" y="2517227"/>
            <a:ext cx="8229240" cy="11451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896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07027"/>
              </p:ext>
            </p:extLst>
          </p:nvPr>
        </p:nvGraphicFramePr>
        <p:xfrm>
          <a:off x="587219" y="2276872"/>
          <a:ext cx="5118100" cy="390525"/>
        </p:xfrm>
        <a:graphic>
          <a:graphicData uri="http://schemas.openxmlformats.org/drawingml/2006/table">
            <a:tbl>
              <a:tblPr/>
              <a:tblGrid>
                <a:gridCol w="3810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Puissance thermique nominale du réacteur (MW)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Taux de disponibilité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53985" y="332656"/>
            <a:ext cx="696402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fr-FR" sz="2000" dirty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Composition du vecteur Pu dans un </a:t>
            </a:r>
            <a:r>
              <a:rPr lang="fr-FR" sz="2000" dirty="0" smtClean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SPX et REP </a:t>
            </a:r>
            <a:r>
              <a:rPr lang="fr-FR" sz="2000" dirty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bout de 10 ans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8" name="Image 7" descr="D:\Users\Nomade\Desktop\vecteur Pu SP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72331"/>
            <a:ext cx="4572508" cy="384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D:\Users\Nomade\Desktop\vecteur Pu RE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75740"/>
            <a:ext cx="4499992" cy="3837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87145" y="332656"/>
            <a:ext cx="429771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fr-FR" sz="2000" dirty="0" smtClean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Exploitation du modèle RK1 pour le SPX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244264" y="1009707"/>
            <a:ext cx="3895688" cy="2679288"/>
            <a:chOff x="-19183" y="0"/>
            <a:chExt cx="5922778" cy="5930900"/>
          </a:xfrm>
        </p:grpSpPr>
        <p:grpSp>
          <p:nvGrpSpPr>
            <p:cNvPr id="30" name="Groupe 29"/>
            <p:cNvGrpSpPr/>
            <p:nvPr/>
          </p:nvGrpSpPr>
          <p:grpSpPr>
            <a:xfrm>
              <a:off x="-19183" y="0"/>
              <a:ext cx="5922778" cy="5930900"/>
              <a:chOff x="-19183" y="0"/>
              <a:chExt cx="5922778" cy="5930900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0" y="0"/>
                <a:ext cx="5903595" cy="5930900"/>
                <a:chOff x="0" y="0"/>
                <a:chExt cx="5950800" cy="6224400"/>
              </a:xfrm>
            </p:grpSpPr>
            <p:grpSp>
              <p:nvGrpSpPr>
                <p:cNvPr id="36" name="Groupe 35"/>
                <p:cNvGrpSpPr/>
                <p:nvPr/>
              </p:nvGrpSpPr>
              <p:grpSpPr>
                <a:xfrm>
                  <a:off x="0" y="0"/>
                  <a:ext cx="5950800" cy="6224400"/>
                  <a:chOff x="0" y="0"/>
                  <a:chExt cx="5950800" cy="6224400"/>
                </a:xfrm>
              </p:grpSpPr>
              <p:pic>
                <p:nvPicPr>
                  <p:cNvPr id="38" name="Image 37" descr="D:\Users\Nomade\AppData\Local\Temp\7zE9641.tmp\F1_F2.png"/>
                  <p:cNvPicPr/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5950800" cy="622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9" name="ZoneTexte 4"/>
                  <p:cNvSpPr txBox="1"/>
                  <p:nvPr/>
                </p:nvSpPr>
                <p:spPr>
                  <a:xfrm>
                    <a:off x="2735785" y="5958000"/>
                    <a:ext cx="958836" cy="252430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900" kern="1200">
                        <a:solidFill>
                          <a:srgbClr val="000000"/>
                        </a:solidFill>
                        <a:effectLst/>
                        <a:ea typeface="Times New Roman"/>
                        <a:cs typeface="Times New Roman"/>
                      </a:rPr>
                      <a:t>N(Pu241)/N(Pu)</a:t>
                    </a:r>
                    <a:endParaRPr lang="fr-FR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37" name="Multiplier 36"/>
                <p:cNvSpPr/>
                <p:nvPr/>
              </p:nvSpPr>
              <p:spPr>
                <a:xfrm>
                  <a:off x="5190186" y="4719623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35" name="ZoneTexte 3"/>
              <p:cNvSpPr txBox="1"/>
              <p:nvPr/>
            </p:nvSpPr>
            <p:spPr>
              <a:xfrm>
                <a:off x="-19183" y="1552691"/>
                <a:ext cx="189867" cy="2731374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31" name="Flèche droite 30"/>
            <p:cNvSpPr/>
            <p:nvPr/>
          </p:nvSpPr>
          <p:spPr>
            <a:xfrm rot="15883770">
              <a:off x="4359243" y="2738674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2" name="Flèche droite 31"/>
            <p:cNvSpPr/>
            <p:nvPr/>
          </p:nvSpPr>
          <p:spPr>
            <a:xfrm rot="10800000">
              <a:off x="2897109" y="4300396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13424303">
              <a:off x="3331675" y="3051018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076056" y="1018559"/>
            <a:ext cx="3895200" cy="2679285"/>
            <a:chOff x="-94933" y="0"/>
            <a:chExt cx="5889151" cy="5974684"/>
          </a:xfrm>
        </p:grpSpPr>
        <p:grpSp>
          <p:nvGrpSpPr>
            <p:cNvPr id="41" name="Groupe 40"/>
            <p:cNvGrpSpPr/>
            <p:nvPr/>
          </p:nvGrpSpPr>
          <p:grpSpPr>
            <a:xfrm>
              <a:off x="0" y="0"/>
              <a:ext cx="5794218" cy="5974684"/>
              <a:chOff x="0" y="0"/>
              <a:chExt cx="5794218" cy="5974684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0" y="0"/>
                <a:ext cx="5794218" cy="5857592"/>
                <a:chOff x="0" y="0"/>
                <a:chExt cx="5794218" cy="5857592"/>
              </a:xfrm>
            </p:grpSpPr>
            <p:pic>
              <p:nvPicPr>
                <p:cNvPr id="45" name="Picture 2" descr="D:\users\Nomade\Documents\projects\physor-smr-fbo\Fabien\Tâches SPX\F0_F2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794218" cy="5857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Multiplier 45"/>
                <p:cNvSpPr/>
                <p:nvPr/>
              </p:nvSpPr>
              <p:spPr>
                <a:xfrm>
                  <a:off x="5006566" y="1176951"/>
                  <a:ext cx="250276" cy="246000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47" name="Flèche droite 46"/>
                <p:cNvSpPr/>
                <p:nvPr/>
              </p:nvSpPr>
              <p:spPr>
                <a:xfrm rot="10800000">
                  <a:off x="2761307" y="823866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8" name="Flèche droite 47"/>
                <p:cNvSpPr/>
                <p:nvPr/>
              </p:nvSpPr>
              <p:spPr>
                <a:xfrm rot="5080707">
                  <a:off x="4218915" y="2408222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9" name="Flèche droite 48"/>
                <p:cNvSpPr/>
                <p:nvPr/>
              </p:nvSpPr>
              <p:spPr>
                <a:xfrm rot="8873159">
                  <a:off x="2833735" y="1892175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44" name="ZoneTexte 4"/>
              <p:cNvSpPr txBox="1"/>
              <p:nvPr/>
            </p:nvSpPr>
            <p:spPr>
              <a:xfrm>
                <a:off x="2544024" y="5730844"/>
                <a:ext cx="951230" cy="243840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42" name="ZoneTexte 3"/>
            <p:cNvSpPr txBox="1"/>
            <p:nvPr/>
          </p:nvSpPr>
          <p:spPr>
            <a:xfrm>
              <a:off x="-94933" y="2071879"/>
              <a:ext cx="189866" cy="188630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232262" y="3888114"/>
            <a:ext cx="3895200" cy="2678400"/>
            <a:chOff x="0" y="0"/>
            <a:chExt cx="5950585" cy="6047105"/>
          </a:xfrm>
        </p:grpSpPr>
        <p:grpSp>
          <p:nvGrpSpPr>
            <p:cNvPr id="51" name="Groupe 50"/>
            <p:cNvGrpSpPr/>
            <p:nvPr/>
          </p:nvGrpSpPr>
          <p:grpSpPr>
            <a:xfrm>
              <a:off x="0" y="0"/>
              <a:ext cx="5950585" cy="5950587"/>
              <a:chOff x="0" y="0"/>
              <a:chExt cx="5950585" cy="5950587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0" y="0"/>
                <a:ext cx="5950585" cy="5950587"/>
                <a:chOff x="0" y="0"/>
                <a:chExt cx="5950800" cy="5950800"/>
              </a:xfrm>
            </p:grpSpPr>
            <p:pic>
              <p:nvPicPr>
                <p:cNvPr id="56" name="Picture 2" descr="D:\users\Nomade\Documents\projects\physor-smr-fbo\Fabien\Tâches SPX\F0_F1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950800" cy="5950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Multiplier 56"/>
                <p:cNvSpPr/>
                <p:nvPr/>
              </p:nvSpPr>
              <p:spPr>
                <a:xfrm>
                  <a:off x="1125498" y="103006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55" name="ZoneTexte 3"/>
              <p:cNvSpPr txBox="1"/>
              <p:nvPr/>
            </p:nvSpPr>
            <p:spPr>
              <a:xfrm>
                <a:off x="0" y="2336800"/>
                <a:ext cx="189865" cy="1102995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52" name="Flèche droite 51"/>
            <p:cNvSpPr/>
            <p:nvPr/>
          </p:nvSpPr>
          <p:spPr>
            <a:xfrm rot="2107600">
              <a:off x="1079500" y="2044701"/>
              <a:ext cx="2087246" cy="35941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" name="ZoneTexte 4"/>
            <p:cNvSpPr txBox="1"/>
            <p:nvPr/>
          </p:nvSpPr>
          <p:spPr>
            <a:xfrm>
              <a:off x="2781300" y="5816600"/>
              <a:ext cx="951230" cy="23050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2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78553" y="332656"/>
            <a:ext cx="431490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fr-FR" sz="2000" dirty="0" smtClean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Exploitation du modèle RK1 pour le REP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255696" y="1071545"/>
            <a:ext cx="3895200" cy="2678400"/>
            <a:chOff x="0" y="0"/>
            <a:chExt cx="6122034" cy="6067642"/>
          </a:xfrm>
        </p:grpSpPr>
        <p:grpSp>
          <p:nvGrpSpPr>
            <p:cNvPr id="59" name="Groupe 58"/>
            <p:cNvGrpSpPr/>
            <p:nvPr/>
          </p:nvGrpSpPr>
          <p:grpSpPr>
            <a:xfrm>
              <a:off x="0" y="0"/>
              <a:ext cx="6122034" cy="6067642"/>
              <a:chOff x="0" y="0"/>
              <a:chExt cx="6122034" cy="6067642"/>
            </a:xfrm>
          </p:grpSpPr>
          <p:grpSp>
            <p:nvGrpSpPr>
              <p:cNvPr id="63" name="Groupe 62"/>
              <p:cNvGrpSpPr/>
              <p:nvPr/>
            </p:nvGrpSpPr>
            <p:grpSpPr>
              <a:xfrm>
                <a:off x="38100" y="0"/>
                <a:ext cx="6083934" cy="5947629"/>
                <a:chOff x="1" y="0"/>
                <a:chExt cx="6083999" cy="5948545"/>
              </a:xfrm>
            </p:grpSpPr>
            <p:pic>
              <p:nvPicPr>
                <p:cNvPr id="66" name="Picture 2" descr="D:\users\Nomade\Downloads\F0_F2 (1)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" y="0"/>
                  <a:ext cx="6083999" cy="5948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" name="Multiplier 66"/>
                <p:cNvSpPr/>
                <p:nvPr/>
              </p:nvSpPr>
              <p:spPr>
                <a:xfrm>
                  <a:off x="5790556" y="3170977"/>
                  <a:ext cx="256540" cy="260985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4" name="ZoneTexte 3"/>
              <p:cNvSpPr txBox="1"/>
              <p:nvPr/>
            </p:nvSpPr>
            <p:spPr>
              <a:xfrm>
                <a:off x="0" y="1867209"/>
                <a:ext cx="350415" cy="2009523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5" name="ZoneTexte 4"/>
              <p:cNvSpPr txBox="1"/>
              <p:nvPr/>
            </p:nvSpPr>
            <p:spPr>
              <a:xfrm>
                <a:off x="2563916" y="5827613"/>
                <a:ext cx="1882552" cy="240029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60" name="Flèche droite 59"/>
            <p:cNvSpPr/>
            <p:nvPr/>
          </p:nvSpPr>
          <p:spPr>
            <a:xfrm rot="12561884">
              <a:off x="3784600" y="23241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" name="Flèche droite 60"/>
            <p:cNvSpPr/>
            <p:nvPr/>
          </p:nvSpPr>
          <p:spPr>
            <a:xfrm rot="8761935">
              <a:off x="3987800" y="40894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Flèche droite 61"/>
            <p:cNvSpPr/>
            <p:nvPr/>
          </p:nvSpPr>
          <p:spPr>
            <a:xfrm rot="10800000">
              <a:off x="3505200" y="3162300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5028813" y="1071545"/>
            <a:ext cx="3895200" cy="2678400"/>
            <a:chOff x="0" y="0"/>
            <a:chExt cx="5975985" cy="6018405"/>
          </a:xfrm>
        </p:grpSpPr>
        <p:grpSp>
          <p:nvGrpSpPr>
            <p:cNvPr id="69" name="Groupe 68"/>
            <p:cNvGrpSpPr/>
            <p:nvPr/>
          </p:nvGrpSpPr>
          <p:grpSpPr>
            <a:xfrm>
              <a:off x="25400" y="0"/>
              <a:ext cx="5950585" cy="5942965"/>
              <a:chOff x="0" y="0"/>
              <a:chExt cx="5950585" cy="5942965"/>
            </a:xfrm>
          </p:grpSpPr>
          <p:grpSp>
            <p:nvGrpSpPr>
              <p:cNvPr id="72" name="Groupe 71"/>
              <p:cNvGrpSpPr/>
              <p:nvPr/>
            </p:nvGrpSpPr>
            <p:grpSpPr>
              <a:xfrm>
                <a:off x="0" y="0"/>
                <a:ext cx="5950585" cy="5942965"/>
                <a:chOff x="0" y="0"/>
                <a:chExt cx="6858000" cy="6858000"/>
              </a:xfrm>
            </p:grpSpPr>
            <p:pic>
              <p:nvPicPr>
                <p:cNvPr id="75" name="Picture 2" descr="D:\users\Nomade\Documents\projects\physor-smr-fbo\Fabien\Tâches REP 43000\F1_F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58000" cy="68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Multiplier 75"/>
                <p:cNvSpPr/>
                <p:nvPr/>
              </p:nvSpPr>
              <p:spPr>
                <a:xfrm>
                  <a:off x="6498512" y="535972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73" name="Flèche droite 72"/>
              <p:cNvSpPr/>
              <p:nvPr/>
            </p:nvSpPr>
            <p:spPr>
              <a:xfrm rot="10800000">
                <a:off x="3568700" y="49149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4" name="Flèche droite 73"/>
              <p:cNvSpPr/>
              <p:nvPr/>
            </p:nvSpPr>
            <p:spPr>
              <a:xfrm rot="14158575">
                <a:off x="3987800" y="33147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0" name="ZoneTexte 3"/>
            <p:cNvSpPr txBox="1"/>
            <p:nvPr/>
          </p:nvSpPr>
          <p:spPr>
            <a:xfrm>
              <a:off x="0" y="1814590"/>
              <a:ext cx="189864" cy="238922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ZoneTexte 4"/>
            <p:cNvSpPr txBox="1"/>
            <p:nvPr/>
          </p:nvSpPr>
          <p:spPr>
            <a:xfrm>
              <a:off x="2626189" y="5778500"/>
              <a:ext cx="951229" cy="23990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N(Pu241)/N(Pu)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226284" y="3915991"/>
            <a:ext cx="3935388" cy="2678400"/>
            <a:chOff x="-61957" y="0"/>
            <a:chExt cx="6067148" cy="5904230"/>
          </a:xfrm>
        </p:grpSpPr>
        <p:grpSp>
          <p:nvGrpSpPr>
            <p:cNvPr id="78" name="Groupe 77"/>
            <p:cNvGrpSpPr/>
            <p:nvPr/>
          </p:nvGrpSpPr>
          <p:grpSpPr>
            <a:xfrm>
              <a:off x="101600" y="0"/>
              <a:ext cx="5903591" cy="5904230"/>
              <a:chOff x="0" y="0"/>
              <a:chExt cx="5903591" cy="5904230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0" y="0"/>
                <a:ext cx="5903591" cy="5781675"/>
                <a:chOff x="0" y="0"/>
                <a:chExt cx="6840000" cy="6840000"/>
              </a:xfrm>
            </p:grpSpPr>
            <p:pic>
              <p:nvPicPr>
                <p:cNvPr id="84" name="Picture 2" descr="D:\users\Nomade\Documents\projects\physor-smr-fbo\Fabien\Tâches REP 43000\F0_F1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40000" cy="68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Multiplier 84"/>
                <p:cNvSpPr/>
                <p:nvPr/>
              </p:nvSpPr>
              <p:spPr>
                <a:xfrm>
                  <a:off x="1338266" y="3698740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81" name="Flèche droite 80"/>
              <p:cNvSpPr/>
              <p:nvPr/>
            </p:nvSpPr>
            <p:spPr>
              <a:xfrm rot="1544752">
                <a:off x="1358900" y="37846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2" name="Flèche droite 81"/>
              <p:cNvSpPr/>
              <p:nvPr/>
            </p:nvSpPr>
            <p:spPr>
              <a:xfrm rot="15356754">
                <a:off x="-101600" y="1879600"/>
                <a:ext cx="2087245" cy="372247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3" name="ZoneTexte 4"/>
              <p:cNvSpPr txBox="1"/>
              <p:nvPr/>
            </p:nvSpPr>
            <p:spPr>
              <a:xfrm>
                <a:off x="2730500" y="5664200"/>
                <a:ext cx="951230" cy="240030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79" name="ZoneTexte 3"/>
            <p:cNvSpPr txBox="1"/>
            <p:nvPr/>
          </p:nvSpPr>
          <p:spPr>
            <a:xfrm>
              <a:off x="-61957" y="1624953"/>
              <a:ext cx="327114" cy="1948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708819"/>
                <a:ext cx="8507288" cy="1145160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endParaRPr lang="fr-FR" sz="1400" dirty="0" smtClean="0"/>
              </a:p>
              <a:p>
                <a:endParaRPr lang="fr-FR" sz="1400" dirty="0" smtClean="0"/>
              </a:p>
              <a:p>
                <a:endParaRPr lang="fr-FR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𝑐𝑜𝑛𝑐𝑒𝑛𝑡𝑟𝑎𝑡𝑖𝑜𝑛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𝑒𝑓𝑓𝑖𝑐𝑎𝑐𝑒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𝑎𝑐𝑡𝑖𝑜𝑛𝑠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𝑐𝑜𝑛𝑑𝑢𝑖𝑠𝑎𝑛𝑡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𝑝𝑎𝑟𝑡𝑖𝑟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𝑟𝑒𝑛𝑑𝑒𝑚𝑒𝑛𝑡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𝑞𝑢𝑖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𝑎𝑏𝑠𝑜𝑟𝑝𝑡𝑖𝑜𝑛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𝜑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𝑓𝑙𝑢𝑥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𝑛𝑒𝑢𝑡𝑟𝑜𝑛𝑖𝑞𝑢𝑒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 smtClean="0"/>
              </a:p>
            </p:txBody>
          </p:sp>
        </mc:Choice>
        <mc:Fallback xmlns=""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708819"/>
                <a:ext cx="8507288" cy="1145160"/>
              </a:xfrm>
              <a:blipFill rotWithShape="1">
                <a:blip r:embed="rId3"/>
                <a:stretch>
                  <a:fillRect l="-143" t="-115426" b="-989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-182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20838" y="2204864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38" y="2204864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sz="2000" dirty="0"/>
              <a:t>L’évolution complète des noyaux lourds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820842" cy="58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</p:spTree>
    <p:extLst>
      <p:ext uri="{BB962C8B-B14F-4D97-AF65-F5344CB8AC3E}">
        <p14:creationId xmlns:p14="http://schemas.microsoft.com/office/powerpoint/2010/main" val="8171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sz="2000" dirty="0"/>
              <a:t>L’évolution simplifiée des noyaux lourds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1548854" y="1222530"/>
            <a:ext cx="5759450" cy="4293235"/>
            <a:chOff x="3589867" y="1340768"/>
            <a:chExt cx="5759450" cy="4293235"/>
          </a:xfrm>
        </p:grpSpPr>
        <p:pic>
          <p:nvPicPr>
            <p:cNvPr id="24" name="Picture 2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25" name="Groupe 24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32" name="Connecteur en angle 31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28" name="Connecteur droit avec flèche 27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/>
          </p:nvPr>
        </p:nvSpPr>
        <p:spPr>
          <a:xfrm>
            <a:off x="407765" y="572544"/>
            <a:ext cx="8046360" cy="4560784"/>
          </a:xfrm>
        </p:spPr>
        <p:txBody>
          <a:bodyPr/>
          <a:lstStyle/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L’évolution des noyaux du vecteur Pu dans un modèle d’épuisement naturel ne prend pas en compte </a:t>
            </a:r>
          </a:p>
          <a:p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 sections efficaces et le flux neutronique ce qui simplifie l’équation de Bateman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r-FR" sz="1400" dirty="0"/>
          </a:p>
          <a:p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Voici l’équation de Bateman simplifiée pour chaque isotope:</a:t>
            </a:r>
          </a:p>
          <a:p>
            <a:pPr algn="l"/>
            <a:endParaRPr lang="fr-FR" sz="1400" dirty="0" smtClean="0"/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/>
          </a:p>
          <a:p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75656" y="1199135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99135"/>
                <a:ext cx="6336704" cy="7176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494645"/>
                  </p:ext>
                </p:extLst>
              </p:nvPr>
            </p:nvGraphicFramePr>
            <p:xfrm>
              <a:off x="251520" y="2852936"/>
              <a:ext cx="7416824" cy="37775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412"/>
                    <a:gridCol w="3708412"/>
                  </a:tblGrid>
                  <a:tr h="73958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7084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70685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70992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8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494645"/>
                  </p:ext>
                </p:extLst>
              </p:nvPr>
            </p:nvGraphicFramePr>
            <p:xfrm>
              <a:off x="251520" y="2852936"/>
              <a:ext cx="7416824" cy="37775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08412"/>
                    <a:gridCol w="3708412"/>
                  </a:tblGrid>
                  <a:tr h="7395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r="-99836" b="-412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b="-412397"/>
                          </a:stretch>
                        </a:blipFill>
                      </a:tcPr>
                    </a:tc>
                  </a:tr>
                  <a:tr h="10127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2455" r="-99836" b="-198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72455" b="-198802"/>
                          </a:stretch>
                        </a:blipFill>
                      </a:tcPr>
                    </a:tc>
                  </a:tr>
                  <a:tr h="10104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74545" r="-99836" b="-1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174545" b="-101212"/>
                          </a:stretch>
                        </a:blipFill>
                      </a:tcPr>
                    </a:tc>
                  </a:tr>
                  <a:tr h="101479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1257" r="-9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64" t="-2712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8519"/>
            <a:ext cx="8229240" cy="11451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de Bateman avec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  <a:blipFill rotWithShape="1">
                <a:blip r:embed="rId2"/>
                <a:stretch>
                  <a:fillRect t="-39894" b="-65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577894"/>
                  </p:ext>
                </p:extLst>
              </p:nvPr>
            </p:nvGraphicFramePr>
            <p:xfrm>
              <a:off x="323528" y="2092871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+0.71 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+0.136 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577894"/>
                  </p:ext>
                </p:extLst>
              </p:nvPr>
            </p:nvGraphicFramePr>
            <p:xfrm>
              <a:off x="323528" y="2092871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r="-123" b="-456303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67606" r="-123" b="-664789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71429" r="-123" b="-574286"/>
                          </a:stretch>
                        </a:blipFill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366197" r="-123" b="-466197"/>
                          </a:stretch>
                        </a:blipFill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78151" r="-123" b="-178151"/>
                          </a:stretch>
                        </a:blipFill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42857" r="-123" b="-202857"/>
                          </a:stretch>
                        </a:blipFill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732394" r="-123" b="-100000"/>
                          </a:stretch>
                        </a:blipFill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832394" r="-12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oupe 9"/>
          <p:cNvGrpSpPr/>
          <p:nvPr/>
        </p:nvGrpSpPr>
        <p:grpSpPr>
          <a:xfrm>
            <a:off x="5435562" y="2313874"/>
            <a:ext cx="3600933" cy="3203358"/>
            <a:chOff x="3589867" y="1340768"/>
            <a:chExt cx="5759450" cy="4293235"/>
          </a:xfrm>
        </p:grpSpPr>
        <p:pic>
          <p:nvPicPr>
            <p:cNvPr id="11" name="Picture 2"/>
            <p:cNvPicPr/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12" name="Groupe 11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19" name="Connecteur en angle 18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240" cy="1145160"/>
          </a:xfrm>
        </p:spPr>
        <p:txBody>
          <a:bodyPr/>
          <a:lstStyle/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résolution: RK1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</p:spPr>
            <p:txBody>
              <a:bodyPr/>
              <a:lstStyle/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numérique qui utilise le principe d’itération appelée Runge Kutta (ordre 1): </a:t>
                </a: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 est le pas d’itération.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11663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résolution: Méthode exacte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C5851-FB90-405D-A6D1-A044D983A88B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37852</TotalTime>
  <Words>1806</Words>
  <Application>Microsoft Office PowerPoint</Application>
  <PresentationFormat>Affichage à l'écran (4:3)</PresentationFormat>
  <Paragraphs>145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26" baseType="lpstr">
      <vt:lpstr>02_PRESENTATION_FR_Exemple</vt:lpstr>
      <vt:lpstr>1_Conception personnalisée</vt:lpstr>
      <vt:lpstr>Contribution à l’étude d’un préconcept de SMR
Etude d’un modèle d’épuisement </vt:lpstr>
      <vt:lpstr>Les isotopes du vecteur Pu</vt:lpstr>
      <vt:lpstr>L’équation de Bateman</vt:lpstr>
      <vt:lpstr>Présentation PowerPoint</vt:lpstr>
      <vt:lpstr>Présentation PowerPoint</vt:lpstr>
      <vt:lpstr>L’équation de Bateman sans flux</vt:lpstr>
      <vt:lpstr>Equation de Bateman avec flux</vt:lpstr>
      <vt:lpstr>Méthode de résolution: RK1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imed Limaiem</cp:lastModifiedBy>
  <cp:revision>271</cp:revision>
  <cp:lastPrinted>2012-02-29T15:32:40Z</cp:lastPrinted>
  <dcterms:created xsi:type="dcterms:W3CDTF">2013-02-01T09:55:50Z</dcterms:created>
  <dcterms:modified xsi:type="dcterms:W3CDTF">2014-09-03T12:50:30Z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