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50"/>
  </p:notesMasterIdLst>
  <p:handoutMasterIdLst>
    <p:handoutMasterId r:id="rId51"/>
  </p:handoutMasterIdLst>
  <p:sldIdLst>
    <p:sldId id="256" r:id="rId6"/>
    <p:sldId id="257"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2" r:id="rId24"/>
    <p:sldId id="323" r:id="rId25"/>
    <p:sldId id="330" r:id="rId26"/>
    <p:sldId id="324" r:id="rId27"/>
    <p:sldId id="308" r:id="rId28"/>
    <p:sldId id="328" r:id="rId29"/>
    <p:sldId id="325" r:id="rId30"/>
    <p:sldId id="326" r:id="rId31"/>
    <p:sldId id="295" r:id="rId32"/>
    <p:sldId id="329" r:id="rId33"/>
    <p:sldId id="296" r:id="rId34"/>
    <p:sldId id="297" r:id="rId35"/>
    <p:sldId id="317" r:id="rId36"/>
    <p:sldId id="318" r:id="rId37"/>
    <p:sldId id="319" r:id="rId38"/>
    <p:sldId id="320" r:id="rId39"/>
    <p:sldId id="333" r:id="rId40"/>
    <p:sldId id="335" r:id="rId41"/>
    <p:sldId id="336" r:id="rId42"/>
    <p:sldId id="337" r:id="rId43"/>
    <p:sldId id="338" r:id="rId44"/>
    <p:sldId id="339" r:id="rId45"/>
    <p:sldId id="331" r:id="rId46"/>
    <p:sldId id="332" r:id="rId47"/>
    <p:sldId id="340" r:id="rId48"/>
    <p:sldId id="274" r:id="rId49"/>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363"/>
    <a:srgbClr val="3095B4"/>
    <a:srgbClr val="ADDBE9"/>
    <a:srgbClr val="000000"/>
    <a:srgbClr val="595959"/>
    <a:srgbClr val="5C7F92"/>
    <a:srgbClr val="737C82"/>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0" autoAdjust="0"/>
    <p:restoredTop sz="99424" autoAdjust="0"/>
  </p:normalViewPr>
  <p:slideViewPr>
    <p:cSldViewPr snapToObjects="1">
      <p:cViewPr>
        <p:scale>
          <a:sx n="66" d="100"/>
          <a:sy n="66" d="100"/>
        </p:scale>
        <p:origin x="-1548"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2629FBD4-3FD6-4301-AA87-14147F9DE92F}" type="datetimeFigureOut">
              <a:rPr lang="fr-FR"/>
              <a:pPr>
                <a:defRPr/>
              </a:pPr>
              <a:t>28/07/2014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03AE9468-D335-408F-8871-42A5B451C400}" type="slidenum">
              <a:rPr lang="fr-FR"/>
              <a:pPr>
                <a:defRPr/>
              </a:pPr>
              <a:t>‹N°›</a:t>
            </a:fld>
            <a:endParaRPr lang="fr-FR"/>
          </a:p>
        </p:txBody>
      </p:sp>
    </p:spTree>
    <p:extLst>
      <p:ext uri="{BB962C8B-B14F-4D97-AF65-F5344CB8AC3E}">
        <p14:creationId xmlns:p14="http://schemas.microsoft.com/office/powerpoint/2010/main" val="207180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45DDE76E-DDC7-414E-8AEC-25D08C1D46C3}" type="datetimeFigureOut">
              <a:rPr lang="fr-FR"/>
              <a:pPr>
                <a:defRPr/>
              </a:pPr>
              <a:t>28/07/2014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5984464D-008C-4CF4-8406-0A6BC9838D1E}" type="slidenum">
              <a:rPr lang="fr-FR"/>
              <a:pPr>
                <a:defRPr/>
              </a:pPr>
              <a:t>‹N°›</a:t>
            </a:fld>
            <a:endParaRPr lang="fr-FR"/>
          </a:p>
        </p:txBody>
      </p:sp>
    </p:spTree>
    <p:extLst>
      <p:ext uri="{BB962C8B-B14F-4D97-AF65-F5344CB8AC3E}">
        <p14:creationId xmlns:p14="http://schemas.microsoft.com/office/powerpoint/2010/main" val="10477172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2pPr>
    <a:lvl3pPr marL="9144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3pPr>
    <a:lvl4pPr marL="13716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4pPr>
    <a:lvl5pPr marL="18288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22</a:t>
            </a:fld>
            <a:endParaRPr lang="fr-FR"/>
          </a:p>
        </p:txBody>
      </p:sp>
    </p:spTree>
    <p:extLst>
      <p:ext uri="{BB962C8B-B14F-4D97-AF65-F5344CB8AC3E}">
        <p14:creationId xmlns:p14="http://schemas.microsoft.com/office/powerpoint/2010/main" val="245217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497282" y="1080000"/>
            <a:ext cx="7822010" cy="1162496"/>
          </a:xfrm>
        </p:spPr>
        <p:txBody>
          <a:bodyPr anchor="b"/>
          <a:lstStyle>
            <a:lvl1pPr>
              <a:defRPr>
                <a:solidFill>
                  <a:srgbClr val="5C7F92"/>
                </a:solidFill>
              </a:defRPr>
            </a:lvl1pPr>
          </a:lstStyle>
          <a:p>
            <a:r>
              <a:rPr lang="fr-FR" smtClean="0"/>
              <a:t>Modifiez le style du titre</a:t>
            </a:r>
            <a:endParaRPr lang="fr-FR" dirty="0"/>
          </a:p>
        </p:txBody>
      </p:sp>
      <p:sp>
        <p:nvSpPr>
          <p:cNvPr id="3" name="Sous-titre 2"/>
          <p:cNvSpPr>
            <a:spLocks noGrp="1"/>
          </p:cNvSpPr>
          <p:nvPr>
            <p:ph type="subTitle" idx="1"/>
          </p:nvPr>
        </p:nvSpPr>
        <p:spPr>
          <a:xfrm>
            <a:off x="1527940" y="2412000"/>
            <a:ext cx="6811196" cy="2702140"/>
          </a:xfrm>
        </p:spPr>
        <p:txBody>
          <a:bodyPr/>
          <a:lstStyle>
            <a:lvl1pPr marL="268288" indent="-268288" algn="l">
              <a:buFont typeface="+mj-lt"/>
              <a:buAutoNum type="arabicPeriod"/>
              <a:defRPr sz="1800">
                <a:solidFill>
                  <a:srgbClr val="3095B4"/>
                </a:solidFill>
              </a:defRPr>
            </a:lvl1pPr>
            <a:lvl2pPr marL="268288" indent="0" algn="l">
              <a:lnSpc>
                <a:spcPct val="100000"/>
              </a:lnSpc>
              <a:buNone/>
              <a:defRPr sz="1400">
                <a:solidFill>
                  <a:srgbClr val="595959"/>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smtClean="0"/>
              <a:t>Modifiez le style des sous-titres du masque</a:t>
            </a:r>
            <a:endParaRPr lang="fr-FR" dirty="0" smtClean="0"/>
          </a:p>
        </p:txBody>
      </p:sp>
    </p:spTree>
    <p:extLst>
      <p:ext uri="{BB962C8B-B14F-4D97-AF65-F5344CB8AC3E}">
        <p14:creationId xmlns:p14="http://schemas.microsoft.com/office/powerpoint/2010/main" val="1386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prisme 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93950"/>
            <a:ext cx="2005012"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1277938" y="2006600"/>
            <a:ext cx="184150" cy="338138"/>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6" name="Connecteur droit 5"/>
          <p:cNvCxnSpPr/>
          <p:nvPr/>
        </p:nvCxnSpPr>
        <p:spPr>
          <a:xfrm flipH="1">
            <a:off x="1395413" y="4452938"/>
            <a:ext cx="166687" cy="541337"/>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7" name="Connecteur droit 6"/>
          <p:cNvCxnSpPr/>
          <p:nvPr/>
        </p:nvCxnSpPr>
        <p:spPr>
          <a:xfrm>
            <a:off x="3187700" y="4094163"/>
            <a:ext cx="296863" cy="304800"/>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Espace réservé du contenu 10"/>
          <p:cNvSpPr>
            <a:spLocks noGrp="1"/>
          </p:cNvSpPr>
          <p:nvPr>
            <p:ph sz="quarter" idx="10"/>
          </p:nvPr>
        </p:nvSpPr>
        <p:spPr>
          <a:xfrm>
            <a:off x="1278000" y="1912938"/>
            <a:ext cx="6951600" cy="1317600"/>
          </a:xfrm>
        </p:spPr>
        <p:txBody>
          <a:bodyPr>
            <a:normAutofit/>
          </a:bodyPr>
          <a:lstStyle>
            <a:lvl2pPr algn="r">
              <a:defRPr sz="1800"/>
            </a:lvl2pPr>
          </a:lstStyle>
          <a:p>
            <a:pPr lvl="0"/>
            <a:r>
              <a:rPr lang="fr-FR" smtClean="0"/>
              <a:t>Modifiez les styles du texte du masque</a:t>
            </a:r>
          </a:p>
        </p:txBody>
      </p:sp>
      <p:sp>
        <p:nvSpPr>
          <p:cNvPr id="8" name="Titre 5"/>
          <p:cNvSpPr>
            <a:spLocks noGrp="1"/>
          </p:cNvSpPr>
          <p:nvPr>
            <p:ph type="ctrTitle"/>
          </p:nvPr>
        </p:nvSpPr>
        <p:spPr>
          <a:xfrm>
            <a:off x="2549562" y="1213798"/>
            <a:ext cx="6271710" cy="734031"/>
          </a:xfrm>
        </p:spPr>
        <p:txBody>
          <a:bodyPr>
            <a:noAutofit/>
          </a:bodyPr>
          <a:lstStyle/>
          <a:p>
            <a:r>
              <a:rPr lang="fr-FR" smtClean="0"/>
              <a:t>Modifiez le style du titre</a:t>
            </a:r>
            <a:endParaRPr lang="fr-FR" dirty="0"/>
          </a:p>
        </p:txBody>
      </p:sp>
    </p:spTree>
    <p:extLst>
      <p:ext uri="{BB962C8B-B14F-4D97-AF65-F5344CB8AC3E}">
        <p14:creationId xmlns:p14="http://schemas.microsoft.com/office/powerpoint/2010/main" val="40922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2" name="Image 2" descr="prisme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393950"/>
            <a:ext cx="201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3"/>
          <p:cNvCxnSpPr/>
          <p:nvPr/>
        </p:nvCxnSpPr>
        <p:spPr>
          <a:xfrm flipH="1">
            <a:off x="2978150" y="2173288"/>
            <a:ext cx="1560513" cy="485775"/>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pic>
        <p:nvPicPr>
          <p:cNvPr id="4" name="Image 4" descr="INNOVATION MAK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946275"/>
            <a:ext cx="3382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03300" y="1906588"/>
            <a:ext cx="7683500" cy="4219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699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idx="1"/>
          </p:nvPr>
        </p:nvSpPr>
        <p:spPr>
          <a:xfrm>
            <a:off x="1003300" y="3049588"/>
            <a:ext cx="7683500" cy="3076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971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0330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2125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00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5F6074C1-CD4A-46BF-B250-53229CC15E46}" type="datetimeFigureOut">
              <a:rPr lang="fr-FR" smtClean="0"/>
              <a:t>29/07/2014</a:t>
            </a:fld>
            <a:endParaRPr lang="fr-F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C228074B-F717-4C00-ACCF-EC8708ADD237}" type="slidenum">
              <a:rPr lang="fr-FR" smtClean="0"/>
              <a:t>‹N°›</a:t>
            </a:fld>
            <a:endParaRPr lang="fr-FR"/>
          </a:p>
        </p:txBody>
      </p:sp>
    </p:spTree>
    <p:extLst>
      <p:ext uri="{BB962C8B-B14F-4D97-AF65-F5344CB8AC3E}">
        <p14:creationId xmlns:p14="http://schemas.microsoft.com/office/powerpoint/2010/main" val="21958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4267" y="727200"/>
            <a:ext cx="7797800" cy="590902"/>
          </a:xfrm>
        </p:spPr>
        <p:txBody>
          <a:bodyPr>
            <a:normAutofit/>
          </a:bodyPr>
          <a:lstStyle>
            <a:lvl1pPr marL="265113" indent="-265113" algn="l">
              <a:lnSpc>
                <a:spcPct val="120000"/>
              </a:lnSpc>
              <a:buFont typeface="+mj-lt"/>
              <a:buAutoNum type="arabicPeriod"/>
              <a:defRPr sz="1800">
                <a:solidFill>
                  <a:srgbClr val="3095B4"/>
                </a:solidFill>
                <a:latin typeface="Lucida Bright"/>
                <a:cs typeface="Lucida Bright"/>
              </a:defRPr>
            </a:lvl1pPr>
            <a:lvl2pPr marL="265113" indent="0" algn="l">
              <a:lnSpc>
                <a:spcPct val="100000"/>
              </a:lnSpc>
              <a:buNone/>
              <a:defRPr sz="1400">
                <a:solidFill>
                  <a:srgbClr val="737C82"/>
                </a:solidFill>
                <a:latin typeface="Lucida Sans"/>
                <a:cs typeface="Lucida Sans"/>
              </a:defRPr>
            </a:lvl2pPr>
            <a:lvl3pPr marL="265113" indent="0" algn="l">
              <a:lnSpc>
                <a:spcPct val="120000"/>
              </a:lnSpc>
              <a:buNone/>
              <a:defRPr sz="1000">
                <a:solidFill>
                  <a:srgbClr val="737C82"/>
                </a:solidFill>
                <a:latin typeface="Lucida Sans"/>
                <a:cs typeface="Lucida Sans"/>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fr-FR" dirty="0" smtClean="0"/>
          </a:p>
        </p:txBody>
      </p:sp>
      <p:sp>
        <p:nvSpPr>
          <p:cNvPr id="5" name="Espace réservé du texte 4"/>
          <p:cNvSpPr>
            <a:spLocks noGrp="1"/>
          </p:cNvSpPr>
          <p:nvPr>
            <p:ph type="body" sz="quarter" idx="13"/>
          </p:nvPr>
        </p:nvSpPr>
        <p:spPr>
          <a:xfrm>
            <a:off x="694116" y="1360800"/>
            <a:ext cx="7702550" cy="4674240"/>
          </a:xfrm>
        </p:spPr>
        <p:txBody>
          <a:bodyPr/>
          <a:lstStyle>
            <a:lvl1pPr>
              <a:defRPr>
                <a:latin typeface="Lucida Sans Unicode" pitchFamily="34" charset="0"/>
                <a:cs typeface="Lucida Sans Unicode" pitchFamily="34" charset="0"/>
              </a:defRPr>
            </a:lvl1pPr>
            <a:lvl2pPr marL="265113" indent="0">
              <a:buNone/>
              <a:defRPr lang="fr-FR" sz="1400" kern="1200" dirty="0" smtClean="0">
                <a:solidFill>
                  <a:srgbClr val="595959"/>
                </a:solidFill>
                <a:latin typeface="Lucida Sans Unicode" pitchFamily="34" charset="0"/>
                <a:ea typeface="+mn-ea"/>
                <a:cs typeface="Lucida Sans Unicode" pitchFamily="34" charset="0"/>
              </a:defRPr>
            </a:lvl2pPr>
            <a:lvl3pPr marL="1169988" indent="-180975">
              <a:buFont typeface="Wingdings" pitchFamily="2" charset="2"/>
              <a:buChar char="§"/>
              <a:defRPr lang="fr-FR" sz="1600" kern="1200" baseline="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smtClean="0"/>
              <a:t>Cliquez pour modifier les styles du texte du masque</a:t>
            </a:r>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smtClean="0"/>
          </a:p>
        </p:txBody>
      </p:sp>
      <p:sp>
        <p:nvSpPr>
          <p:cNvPr id="4" name="Espace réservé du numéro de diapositive 5"/>
          <p:cNvSpPr>
            <a:spLocks noGrp="1"/>
          </p:cNvSpPr>
          <p:nvPr>
            <p:ph type="sldNum" sz="quarter" idx="14"/>
          </p:nvPr>
        </p:nvSpPr>
        <p:spPr>
          <a:xfrm>
            <a:off x="4763" y="6434138"/>
            <a:ext cx="823912" cy="365125"/>
          </a:xfrm>
          <a:prstGeom prst="rect">
            <a:avLst/>
          </a:prstGeom>
        </p:spPr>
        <p:txBody>
          <a:bodyPr vert="horz" wrap="square" lIns="91440" tIns="45720" rIns="91440" bIns="45720" numCol="1" anchor="t" anchorCtr="0" compatLnSpc="1">
            <a:prstTxWarp prst="textNoShape">
              <a:avLst/>
            </a:prstTxWarp>
          </a:bodyPr>
          <a:lstStyle>
            <a:lvl1pPr>
              <a:defRPr sz="1100" smtClean="0">
                <a:solidFill>
                  <a:schemeClr val="bg1"/>
                </a:solidFill>
                <a:latin typeface="Lucida Sans" pitchFamily="34" charset="0"/>
                <a:cs typeface="Arial" pitchFamily="34" charset="0"/>
              </a:defRPr>
            </a:lvl1pPr>
          </a:lstStyle>
          <a:p>
            <a:pPr>
              <a:defRPr/>
            </a:pPr>
            <a:fld id="{9347F592-8124-4DDA-BFCC-6E6DBF551C65}" type="slidenum">
              <a:rPr lang="fr-FR"/>
              <a:pPr>
                <a:defRPr/>
              </a:pPr>
              <a:t>‹N°›</a:t>
            </a:fld>
            <a:endParaRPr lang="fr-FR"/>
          </a:p>
        </p:txBody>
      </p:sp>
    </p:spTree>
    <p:extLst>
      <p:ext uri="{BB962C8B-B14F-4D97-AF65-F5344CB8AC3E}">
        <p14:creationId xmlns:p14="http://schemas.microsoft.com/office/powerpoint/2010/main" val="20075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 6" descr="virgu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525" y="5356225"/>
            <a:ext cx="9144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003300" y="1906588"/>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1003300" y="3049588"/>
            <a:ext cx="7683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endParaRPr lang="fr-FR" smtClean="0"/>
          </a:p>
          <a:p>
            <a:pPr lvl="1"/>
            <a:r>
              <a:rPr lang="fr-FR" smtClean="0"/>
              <a:t>Deuxième niveau</a:t>
            </a:r>
          </a:p>
        </p:txBody>
      </p:sp>
      <p:pic>
        <p:nvPicPr>
          <p:cNvPr id="1029" name="Image 7" descr="ALTRAN RGB.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67" r:id="rId4"/>
    <p:sldLayoutId id="2147483668" r:id="rId5"/>
    <p:sldLayoutId id="2147483669" r:id="rId6"/>
    <p:sldLayoutId id="2147483673" r:id="rId7"/>
  </p:sldLayoutIdLst>
  <p:hf hdr="0" ftr="0" dt="0"/>
  <p:txStyles>
    <p:title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p:titleStyle>
    <p:body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5969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les styles du texte du masque</a:t>
            </a:r>
          </a:p>
        </p:txBody>
      </p:sp>
      <p:sp>
        <p:nvSpPr>
          <p:cNvPr id="2051" name="Espace réservé du texte 2"/>
          <p:cNvSpPr>
            <a:spLocks noGrp="1"/>
          </p:cNvSpPr>
          <p:nvPr>
            <p:ph type="body" idx="1"/>
          </p:nvPr>
        </p:nvSpPr>
        <p:spPr bwMode="auto">
          <a:xfrm>
            <a:off x="457200" y="1508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2052" name="Image 6" descr="ALTRAN 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 7" descr="a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72200"/>
            <a:ext cx="17446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marL="265113" indent="-265113" algn="l" defTabSz="457200" rtl="0" eaLnBrk="0" fontAlgn="base" hangingPunct="0">
        <a:spcBef>
          <a:spcPct val="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2pPr>
      <a:lvl3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3pPr>
      <a:lvl4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4pPr>
      <a:lvl5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5pPr>
      <a:lvl6pPr marL="7223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6pPr>
      <a:lvl7pPr marL="11795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7pPr>
      <a:lvl8pPr marL="16367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8pPr>
      <a:lvl9pPr marL="20939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9pPr>
    </p:titleStyle>
    <p:bodyStyle>
      <a:lvl1pPr marL="265113" indent="-265113" algn="l" defTabSz="457200" rtl="0" eaLnBrk="0" fontAlgn="base" hangingPunct="0">
        <a:spcBef>
          <a:spcPct val="20000"/>
        </a:spcBef>
        <a:spcAft>
          <a:spcPct val="0"/>
        </a:spcAft>
        <a:buFont typeface="Arial" charset="0"/>
        <a:defRPr sz="1600" kern="1200">
          <a:solidFill>
            <a:schemeClr val="tx1"/>
          </a:solidFill>
          <a:latin typeface="Lucida Sans Unicode" pitchFamily="34" charset="0"/>
          <a:ea typeface="Lucida Sans Unicode" pitchFamily="34" charset="0"/>
          <a:cs typeface="Lucida Sans Unicode" pitchFamily="34" charset="0"/>
        </a:defRPr>
      </a:lvl1pPr>
      <a:lvl2pPr marL="265113" indent="192088" algn="l" defTabSz="457200" rtl="0" eaLnBrk="0" fontAlgn="base" hangingPunct="0">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0" fontAlgn="base" hangingPunct="0">
        <a:spcBef>
          <a:spcPct val="20000"/>
        </a:spcBef>
        <a:spcAft>
          <a:spcPct val="0"/>
        </a:spcAft>
        <a:buClr>
          <a:schemeClr val="tx1"/>
        </a:buClr>
        <a:buFont typeface="Wingdings" pitchFamily="2" charset="2"/>
        <a:buChar char="§"/>
        <a:defRPr sz="1600" kern="1200">
          <a:solidFill>
            <a:schemeClr val="tx1"/>
          </a:solidFill>
          <a:latin typeface="Lucida Sans Unicode" pitchFamily="34" charset="0"/>
          <a:ea typeface="Lucida Sans Unicode" pitchFamily="34" charset="0"/>
          <a:cs typeface="Lucida Sans Unicode" pitchFamily="34" charset="0"/>
        </a:defRPr>
      </a:lvl3pPr>
      <a:lvl4pPr marL="1600200" indent="-228600" algn="l" defTabSz="457200" rtl="0" eaLnBrk="0" fontAlgn="base" hangingPunct="0">
        <a:spcBef>
          <a:spcPct val="20000"/>
        </a:spcBef>
        <a:spcAft>
          <a:spcPct val="0"/>
        </a:spcAft>
        <a:buClr>
          <a:schemeClr val="tx1"/>
        </a:buClr>
        <a:buSzPct val="150000"/>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4pPr>
      <a:lvl5pPr marL="2057400" indent="-228600" algn="l" defTabSz="457200" rtl="0" eaLnBrk="0" fontAlgn="base" hangingPunct="0">
        <a:spcBef>
          <a:spcPct val="20000"/>
        </a:spcBef>
        <a:spcAft>
          <a:spcPct val="0"/>
        </a:spcAft>
        <a:buClr>
          <a:schemeClr val="tx1"/>
        </a:buClr>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google.com/hosting/settings" TargetMode="External"/><Relationship Id="rId2" Type="http://schemas.openxmlformats.org/officeDocument/2006/relationships/hyperlink" Target="mailto:philippe.jacquet@altra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2.emf"/><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5"/>
          <p:cNvSpPr>
            <a:spLocks noGrp="1"/>
          </p:cNvSpPr>
          <p:nvPr>
            <p:ph type="ctrTitle"/>
          </p:nvPr>
        </p:nvSpPr>
        <p:spPr>
          <a:xfrm>
            <a:off x="4067174" y="1193800"/>
            <a:ext cx="4754563" cy="1443112"/>
          </a:xfrm>
        </p:spPr>
        <p:txBody>
          <a:bodyPr/>
          <a:lstStyle/>
          <a:p>
            <a:pPr algn="r"/>
            <a:r>
              <a:rPr lang="fr-FR" sz="2800" b="1" dirty="0" smtClean="0"/>
              <a:t>PHR-P02</a:t>
            </a:r>
            <a:br>
              <a:rPr lang="fr-FR" sz="2800" b="1" dirty="0" smtClean="0"/>
            </a:br>
            <a:r>
              <a:rPr lang="fr-FR" sz="2800" b="1" dirty="0" smtClean="0"/>
              <a:t>Résultats d’optimisation </a:t>
            </a:r>
            <a:br>
              <a:rPr lang="fr-FR" sz="2800" b="1" dirty="0" smtClean="0"/>
            </a:br>
            <a:r>
              <a:rPr lang="fr-FR" sz="2800" b="1" dirty="0" smtClean="0"/>
              <a:t>sans méta-modèle</a:t>
            </a:r>
            <a:r>
              <a:rPr lang="fr-FR" sz="2800" dirty="0" smtClean="0">
                <a:solidFill>
                  <a:srgbClr val="8B8178"/>
                </a:solidFill>
                <a:latin typeface="Lucida Bright" pitchFamily="18" charset="0"/>
                <a:cs typeface="Lucida Bright" pitchFamily="18" charset="0"/>
              </a:rPr>
              <a:t> </a:t>
            </a:r>
          </a:p>
        </p:txBody>
      </p:sp>
      <p:sp>
        <p:nvSpPr>
          <p:cNvPr id="7171" name="Sous-titre 2"/>
          <p:cNvSpPr txBox="1">
            <a:spLocks/>
          </p:cNvSpPr>
          <p:nvPr/>
        </p:nvSpPr>
        <p:spPr bwMode="auto">
          <a:xfrm>
            <a:off x="251520" y="1673860"/>
            <a:ext cx="257509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1200" dirty="0" err="1" smtClean="0"/>
              <a:t>Altran</a:t>
            </a:r>
            <a:r>
              <a:rPr lang="en-US" sz="1200" dirty="0" smtClean="0"/>
              <a:t> </a:t>
            </a:r>
            <a:r>
              <a:rPr lang="en-US" sz="1200" dirty="0" err="1" smtClean="0"/>
              <a:t>EILiS</a:t>
            </a:r>
            <a:r>
              <a:rPr lang="en-US" sz="1200" dirty="0" smtClean="0"/>
              <a:t> / </a:t>
            </a:r>
            <a:r>
              <a:rPr lang="en-US" sz="1200" dirty="0" err="1" smtClean="0"/>
              <a:t>Altran</a:t>
            </a:r>
            <a:r>
              <a:rPr lang="en-US" sz="1200" dirty="0" smtClean="0"/>
              <a:t> Research</a:t>
            </a:r>
            <a:endParaRPr lang="en-US" sz="1200" dirty="0"/>
          </a:p>
        </p:txBody>
      </p:sp>
      <p:sp>
        <p:nvSpPr>
          <p:cNvPr id="7172" name="Sous-titre 2"/>
          <p:cNvSpPr txBox="1">
            <a:spLocks/>
          </p:cNvSpPr>
          <p:nvPr/>
        </p:nvSpPr>
        <p:spPr bwMode="auto">
          <a:xfrm>
            <a:off x="818989" y="5046589"/>
            <a:ext cx="1440160" cy="6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Multiobjective</a:t>
            </a:r>
            <a:r>
              <a:rPr lang="fr-FR" sz="1200" dirty="0" smtClean="0"/>
              <a:t> </a:t>
            </a:r>
            <a:r>
              <a:rPr lang="fr-FR" sz="1200" dirty="0" err="1" smtClean="0"/>
              <a:t>Optimization</a:t>
            </a:r>
            <a:endParaRPr lang="fr-FR" sz="1200" dirty="0"/>
          </a:p>
        </p:txBody>
      </p:sp>
      <p:sp>
        <p:nvSpPr>
          <p:cNvPr id="7174" name="Espace réservé du texte 6"/>
          <p:cNvSpPr txBox="1">
            <a:spLocks/>
          </p:cNvSpPr>
          <p:nvPr/>
        </p:nvSpPr>
        <p:spPr bwMode="auto">
          <a:xfrm>
            <a:off x="4067175" y="3217862"/>
            <a:ext cx="4602163"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120000"/>
              </a:lnSpc>
              <a:spcBef>
                <a:spcPct val="20000"/>
              </a:spcBef>
            </a:pPr>
            <a:endParaRPr lang="en-US" dirty="0" smtClean="0">
              <a:solidFill>
                <a:srgbClr val="737C82"/>
              </a:solidFill>
              <a:latin typeface="Lucida Sans Unicode" pitchFamily="34" charset="0"/>
            </a:endParaRPr>
          </a:p>
          <a:p>
            <a:pPr algn="r" eaLnBrk="1" hangingPunct="1">
              <a:lnSpc>
                <a:spcPct val="120000"/>
              </a:lnSpc>
              <a:spcBef>
                <a:spcPct val="20000"/>
              </a:spcBef>
            </a:pPr>
            <a:r>
              <a:rPr lang="en-US" sz="1300" dirty="0" smtClean="0">
                <a:latin typeface="Lucida Sans Unicode" pitchFamily="34" charset="0"/>
              </a:rPr>
              <a:t>Philippe JACQUET</a:t>
            </a:r>
            <a:br>
              <a:rPr lang="en-US" sz="1300" dirty="0" smtClean="0">
                <a:latin typeface="Lucida Sans Unicode" pitchFamily="34" charset="0"/>
              </a:rPr>
            </a:br>
            <a:r>
              <a:rPr lang="en-US" sz="1000" dirty="0" smtClean="0">
                <a:latin typeface="Lucida Sans Unicode" pitchFamily="34" charset="0"/>
                <a:hlinkClick r:id="rId2"/>
              </a:rPr>
              <a:t>philippe.jacquet@altran.com</a:t>
            </a:r>
            <a:r>
              <a:rPr lang="en-US" sz="1000" dirty="0" smtClean="0">
                <a:latin typeface="Lucida Sans Unicode" pitchFamily="34" charset="0"/>
              </a:rPr>
              <a:t> </a:t>
            </a: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r>
              <a:rPr lang="en-US" dirty="0" smtClean="0">
                <a:solidFill>
                  <a:srgbClr val="3095B4"/>
                </a:solidFill>
                <a:latin typeface="Lucida Sans Unicode" pitchFamily="34" charset="0"/>
              </a:rPr>
              <a:t>31</a:t>
            </a:r>
            <a:r>
              <a:rPr lang="en-US" dirty="0" smtClean="0">
                <a:solidFill>
                  <a:srgbClr val="3095B4"/>
                </a:solidFill>
                <a:latin typeface="Lucida Sans Unicode" pitchFamily="34" charset="0"/>
              </a:rPr>
              <a:t>/07/2014</a:t>
            </a:r>
            <a:endParaRPr lang="en-US" dirty="0">
              <a:solidFill>
                <a:srgbClr val="3095B4"/>
              </a:solidFill>
              <a:latin typeface="Lucida Sans Unicode" pitchFamily="34" charset="0"/>
            </a:endParaRPr>
          </a:p>
        </p:txBody>
      </p:sp>
      <p:sp>
        <p:nvSpPr>
          <p:cNvPr id="7" name="Sous-titre 2"/>
          <p:cNvSpPr txBox="1">
            <a:spLocks/>
          </p:cNvSpPr>
          <p:nvPr/>
        </p:nvSpPr>
        <p:spPr bwMode="auto">
          <a:xfrm>
            <a:off x="3203848" y="4476789"/>
            <a:ext cx="1152128" cy="5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Nuclear</a:t>
            </a:r>
            <a:r>
              <a:rPr lang="fr-FR" sz="1200" dirty="0" smtClean="0"/>
              <a:t> </a:t>
            </a:r>
            <a:r>
              <a:rPr lang="fr-FR" sz="1200" dirty="0" err="1" smtClean="0"/>
              <a:t>Core</a:t>
            </a:r>
            <a:r>
              <a:rPr lang="fr-FR" sz="1200" dirty="0" smtClean="0"/>
              <a:t> Design</a:t>
            </a:r>
            <a:endParaRPr lang="fr-FR" sz="1200" dirty="0"/>
          </a:p>
        </p:txBody>
      </p:sp>
      <p:sp>
        <p:nvSpPr>
          <p:cNvPr id="2" name="Rectangle 1"/>
          <p:cNvSpPr>
            <a:spLocks noChangeArrowheads="1"/>
          </p:cNvSpPr>
          <p:nvPr/>
        </p:nvSpPr>
        <p:spPr bwMode="auto">
          <a:xfrm>
            <a:off x="6227" y="6220182"/>
            <a:ext cx="7734125" cy="63094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900" b="0" i="0" u="none" strike="noStrike" cap="none" normalizeH="0" baseline="0" dirty="0" smtClean="0">
                <a:ln>
                  <a:noFill/>
                </a:ln>
                <a:solidFill>
                  <a:srgbClr val="000000"/>
                </a:solidFill>
                <a:effectLst/>
                <a:latin typeface="Monaco"/>
                <a:cs typeface="Arial" pitchFamily="34" charset="0"/>
              </a:rPr>
              <a:t># Project </a:t>
            </a:r>
            <a:r>
              <a:rPr kumimoji="0" lang="fr-FR" altLang="fr-FR" sz="900" b="0" i="0" u="none" strike="noStrike" cap="none" normalizeH="0" baseline="0" dirty="0" err="1" smtClean="0">
                <a:ln>
                  <a:noFill/>
                </a:ln>
                <a:solidFill>
                  <a:srgbClr val="000000"/>
                </a:solidFill>
                <a:effectLst/>
                <a:latin typeface="Monaco"/>
                <a:cs typeface="Arial" pitchFamily="34" charset="0"/>
              </a:rPr>
              <a:t>members</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authenticate</a:t>
            </a:r>
            <a:r>
              <a:rPr kumimoji="0" lang="fr-FR" altLang="fr-FR" sz="900" b="0" i="0" u="none" strike="noStrike" cap="none" normalizeH="0" baseline="0" dirty="0" smtClean="0">
                <a:ln>
                  <a:noFill/>
                </a:ln>
                <a:solidFill>
                  <a:srgbClr val="000000"/>
                </a:solidFill>
                <a:effectLst/>
                <a:latin typeface="Monaco"/>
                <a:cs typeface="Arial" pitchFamily="34" charset="0"/>
              </a:rPr>
              <a:t> over HTTPS to </a:t>
            </a:r>
            <a:r>
              <a:rPr kumimoji="0" lang="fr-FR" altLang="fr-FR" sz="900" b="0" i="0" u="none" strike="noStrike" cap="none" normalizeH="0" baseline="0" dirty="0" err="1" smtClean="0">
                <a:ln>
                  <a:noFill/>
                </a:ln>
                <a:solidFill>
                  <a:srgbClr val="000000"/>
                </a:solidFill>
                <a:effectLst/>
                <a:latin typeface="Monaco"/>
                <a:cs typeface="Arial" pitchFamily="34" charset="0"/>
              </a:rPr>
              <a:t>allow</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committing</a:t>
            </a:r>
            <a:r>
              <a:rPr kumimoji="0" lang="fr-FR" altLang="fr-FR" sz="900" b="0" i="0" u="none" strike="noStrike" cap="none" normalizeH="0" baseline="0" dirty="0" smtClean="0">
                <a:ln>
                  <a:noFill/>
                </a:ln>
                <a:solidFill>
                  <a:srgbClr val="000000"/>
                </a:solidFill>
                <a:effectLst/>
                <a:latin typeface="Monaco"/>
                <a:cs typeface="Arial" pitchFamily="34" charset="0"/>
              </a:rPr>
              <a:t> changes.</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r>
              <a:rPr kumimoji="0" lang="fr-FR" altLang="fr-FR" sz="900" b="0" i="0" u="none" strike="noStrike" cap="none" normalizeH="0" baseline="0" dirty="0" err="1" smtClean="0">
                <a:ln>
                  <a:noFill/>
                </a:ln>
                <a:solidFill>
                  <a:srgbClr val="000000"/>
                </a:solidFill>
                <a:effectLst/>
                <a:latin typeface="Monaco"/>
                <a:cs typeface="Arial" pitchFamily="34" charset="0"/>
              </a:rPr>
              <a:t>svn</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0" i="0" u="none" strike="noStrike" cap="none" normalizeH="0" baseline="0" dirty="0" err="1" smtClean="0">
                <a:ln>
                  <a:noFill/>
                </a:ln>
                <a:solidFill>
                  <a:srgbClr val="000000"/>
                </a:solidFill>
                <a:effectLst/>
                <a:latin typeface="Monaco"/>
                <a:cs typeface="Arial" pitchFamily="34" charset="0"/>
              </a:rPr>
              <a:t>checkout</a:t>
            </a:r>
            <a:r>
              <a:rPr kumimoji="0" lang="fr-FR" altLang="fr-FR" sz="900" b="0" i="0" u="none" strike="noStrike" cap="none" normalizeH="0" baseline="0" dirty="0" smtClean="0">
                <a:ln>
                  <a:noFill/>
                </a:ln>
                <a:solidFill>
                  <a:srgbClr val="000000"/>
                </a:solidFill>
                <a:effectLst/>
                <a:latin typeface="Monaco"/>
                <a:cs typeface="Arial" pitchFamily="34" charset="0"/>
              </a:rPr>
              <a:t> </a:t>
            </a:r>
            <a:r>
              <a:rPr kumimoji="0" lang="fr-FR" altLang="fr-FR" sz="900" b="1" i="1" u="none" strike="noStrike" cap="none" normalizeH="0" baseline="0" dirty="0" smtClean="0">
                <a:ln>
                  <a:noFill/>
                </a:ln>
                <a:solidFill>
                  <a:srgbClr val="000000"/>
                </a:solidFill>
                <a:effectLst/>
                <a:latin typeface="Monaco"/>
                <a:cs typeface="Arial" pitchFamily="34" charset="0"/>
              </a:rPr>
              <a:t>https</a:t>
            </a:r>
            <a:r>
              <a:rPr kumimoji="0" lang="fr-FR" altLang="fr-FR" sz="900" b="0" i="0" u="none" strike="noStrike" cap="none" normalizeH="0" baseline="0" dirty="0" smtClean="0">
                <a:ln>
                  <a:noFill/>
                </a:ln>
                <a:solidFill>
                  <a:srgbClr val="000000"/>
                </a:solidFill>
                <a:effectLst/>
                <a:latin typeface="Monaco"/>
                <a:cs typeface="Arial" pitchFamily="34" charset="0"/>
              </a:rPr>
              <a:t>://physor-smr-p02.googlecode.com/svn/trunk/ physor-smr-p02 --</a:t>
            </a:r>
            <a:r>
              <a:rPr kumimoji="0" lang="fr-FR" altLang="fr-FR" sz="900" b="0" i="0" u="none" strike="noStrike" cap="none" normalizeH="0" baseline="0" dirty="0" err="1" smtClean="0">
                <a:ln>
                  <a:noFill/>
                </a:ln>
                <a:solidFill>
                  <a:srgbClr val="000000"/>
                </a:solidFill>
                <a:effectLst/>
                <a:latin typeface="Monaco"/>
                <a:cs typeface="Arial" pitchFamily="34" charset="0"/>
              </a:rPr>
              <a:t>username</a:t>
            </a:r>
            <a:r>
              <a:rPr kumimoji="0" lang="fr-FR" altLang="fr-FR" sz="900" b="0" i="0" u="none" strike="noStrike" cap="none" normalizeH="0" baseline="0" dirty="0" smtClean="0">
                <a:ln>
                  <a:noFill/>
                </a:ln>
                <a:solidFill>
                  <a:srgbClr val="000000"/>
                </a:solidFill>
                <a:effectLst/>
                <a:latin typeface="Monaco"/>
                <a:cs typeface="Arial" pitchFamily="34" charset="0"/>
              </a:rPr>
              <a:t> pjacquet.physor@gmail.com</a:t>
            </a:r>
            <a:r>
              <a:rPr kumimoji="0" lang="fr-FR" altLang="fr-FR" sz="800" b="0" i="0" u="none" strike="noStrike" cap="none" normalizeH="0" baseline="0" dirty="0" smtClean="0">
                <a:ln>
                  <a:noFill/>
                </a:ln>
                <a:solidFill>
                  <a:schemeClr val="tx1"/>
                </a:solidFill>
                <a:effectLst/>
                <a:latin typeface="Arial" pitchFamily="34" charset="0"/>
                <a:cs typeface="Arial" pitchFamily="34" charset="0"/>
              </a:rPr>
              <a:t/>
            </a:r>
            <a:br>
              <a:rPr kumimoji="0" lang="fr-FR" altLang="fr-FR" sz="800" b="0" i="0" u="none" strike="noStrike" cap="none" normalizeH="0" baseline="0" dirty="0" smtClean="0">
                <a:ln>
                  <a:noFill/>
                </a:ln>
                <a:solidFill>
                  <a:schemeClr val="tx1"/>
                </a:solidFill>
                <a:effectLst/>
                <a:latin typeface="Arial" pitchFamily="34" charset="0"/>
                <a:cs typeface="Arial" pitchFamily="34" charset="0"/>
              </a:rPr>
            </a:br>
            <a:endParaRPr kumimoji="0" lang="fr-FR" altLang="fr-FR" sz="800" b="0" i="0" u="none" strike="noStrike" cap="none" normalizeH="0" baseline="0" dirty="0" smtClean="0">
              <a:ln>
                <a:noFill/>
              </a:ln>
              <a:solidFill>
                <a:schemeClr val="tx1"/>
              </a:solidFill>
              <a:effectLst/>
              <a:latin typeface="Arial" pitchFamily="34" charset="0"/>
              <a:cs typeface="Arial" pitchFamily="34" charset="0"/>
            </a:endParaRPr>
          </a:p>
          <a:p>
            <a:pPr lvl="0" defTabSz="914400"/>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When</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prompted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enter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your</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err="1" smtClean="0">
                <a:ln>
                  <a:noFill/>
                </a:ln>
                <a:solidFill>
                  <a:srgbClr val="000000"/>
                </a:solidFill>
                <a:effectLst/>
                <a:latin typeface="Arial" pitchFamily="34" charset="0"/>
                <a:cs typeface="Arial" pitchFamily="34" charset="0"/>
              </a:rPr>
              <a:t>generated</a:t>
            </a:r>
            <a:r>
              <a:rPr kumimoji="0" lang="fr-FR" altLang="fr-FR" sz="900" b="0" i="1" u="none" strike="noStrike" cap="none" normalizeH="0" baseline="0" dirty="0" smtClean="0">
                <a:ln>
                  <a:noFill/>
                </a:ln>
                <a:solidFill>
                  <a:srgbClr val="000000"/>
                </a:solidFill>
                <a:effectLst/>
                <a:latin typeface="Arial" pitchFamily="34" charset="0"/>
                <a:cs typeface="Arial" pitchFamily="34" charset="0"/>
              </a:rPr>
              <a:t> </a:t>
            </a:r>
            <a:r>
              <a:rPr kumimoji="0" lang="fr-FR" altLang="fr-FR" sz="900" b="0" i="1" u="none" strike="noStrike" cap="none" normalizeH="0" baseline="0" dirty="0" smtClean="0">
                <a:ln>
                  <a:noFill/>
                </a:ln>
                <a:solidFill>
                  <a:srgbClr val="0000CC"/>
                </a:solidFill>
                <a:effectLst/>
                <a:latin typeface="Arial" pitchFamily="34" charset="0"/>
                <a:cs typeface="Arial" pitchFamily="34" charset="0"/>
                <a:hlinkClick r:id="rId3"/>
              </a:rPr>
              <a:t>googlecode.com </a:t>
            </a:r>
            <a:r>
              <a:rPr kumimoji="0" lang="fr-FR" altLang="fr-FR" sz="900" b="0" i="1" u="none" strike="noStrike" cap="none" normalizeH="0" baseline="0" dirty="0" err="1" smtClean="0">
                <a:ln>
                  <a:noFill/>
                </a:ln>
                <a:solidFill>
                  <a:srgbClr val="0000CC"/>
                </a:solidFill>
                <a:effectLst/>
                <a:latin typeface="Arial" pitchFamily="34" charset="0"/>
                <a:cs typeface="Arial" pitchFamily="34" charset="0"/>
                <a:hlinkClick r:id="rId3"/>
              </a:rPr>
              <a:t>password</a:t>
            </a:r>
            <a:r>
              <a:rPr lang="fr-FR" altLang="fr-FR" sz="900" i="1" dirty="0">
                <a:solidFill>
                  <a:srgbClr val="000000"/>
                </a:solidFill>
                <a:latin typeface="Arial" pitchFamily="34" charset="0"/>
                <a:cs typeface="Arial" pitchFamily="34" charset="0"/>
              </a:rPr>
              <a:t> </a:t>
            </a:r>
            <a:r>
              <a:rPr lang="fr-FR" altLang="fr-FR" sz="900" i="1" dirty="0" smtClean="0">
                <a:solidFill>
                  <a:srgbClr val="000000"/>
                </a:solidFill>
                <a:latin typeface="Arial" pitchFamily="34" charset="0"/>
                <a:cs typeface="Arial" pitchFamily="34" charset="0"/>
              </a:rPr>
              <a:t>: </a:t>
            </a:r>
            <a:r>
              <a:rPr lang="fr-FR" sz="900" b="1" i="1" dirty="0">
                <a:solidFill>
                  <a:srgbClr val="000000"/>
                </a:solidFill>
                <a:latin typeface="Arial" pitchFamily="34" charset="0"/>
                <a:cs typeface="Arial" pitchFamily="34" charset="0"/>
              </a:rPr>
              <a:t>HC8PV4AU3YF5</a:t>
            </a:r>
            <a:endParaRPr lang="fr-FR" altLang="fr-FR" sz="900" b="1" i="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Le </a:t>
            </a:r>
            <a:r>
              <a:rPr lang="fr-FR" sz="1600" dirty="0">
                <a:latin typeface="Lucida Bright" pitchFamily="18" charset="0"/>
                <a:cs typeface="Lucida Bright" pitchFamily="18" charset="0"/>
              </a:rPr>
              <a:t>problème est représentatif de celui à résoudre dans le cadre de l’optimisation des cœurs, il est cependant très simplifié.</a:t>
            </a:r>
          </a:p>
          <a:p>
            <a:pPr marL="1588" indent="-1588">
              <a:buNone/>
            </a:pPr>
            <a:r>
              <a:rPr lang="fr-FR" sz="1600" b="1" dirty="0" smtClean="0">
                <a:solidFill>
                  <a:srgbClr val="595959"/>
                </a:solidFill>
                <a:latin typeface="Lucida Sans Unicode" pitchFamily="34" charset="0"/>
                <a:cs typeface="Lucida Bright" pitchFamily="18" charset="0"/>
              </a:rPr>
              <a:t>Le problème est défini tel que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Seuls 3 critères soient optimisés : </a:t>
            </a:r>
          </a:p>
          <a:p>
            <a:pPr marL="800100" lvl="1" indent="-285750">
              <a:buFont typeface="Arial" panose="020B0604020202020204" pitchFamily="34" charset="0"/>
              <a:buChar char="•"/>
            </a:pPr>
            <a:r>
              <a:rPr lang="fr-FR" sz="1600" dirty="0" smtClean="0">
                <a:solidFill>
                  <a:srgbClr val="595959"/>
                </a:solidFill>
                <a:cs typeface="Lucida Bright" pitchFamily="18" charset="0"/>
              </a:rPr>
              <a:t>La masse de combustible chargé dans le réacteur, </a:t>
            </a:r>
          </a:p>
          <a:p>
            <a:pPr marL="800100" lvl="1" indent="-285750">
              <a:buFont typeface="Arial" panose="020B0604020202020204" pitchFamily="34" charset="0"/>
              <a:buChar char="•"/>
            </a:pPr>
            <a:r>
              <a:rPr lang="fr-FR" sz="1600" dirty="0" smtClean="0">
                <a:solidFill>
                  <a:srgbClr val="595959"/>
                </a:solidFill>
                <a:cs typeface="Lucida Bright" pitchFamily="18" charset="0"/>
              </a:rPr>
              <a:t>L’enrichissement moyen en Plutonium,</a:t>
            </a:r>
          </a:p>
          <a:p>
            <a:pPr marL="800100" lvl="1" indent="-285750">
              <a:buFont typeface="Arial" panose="020B0604020202020204" pitchFamily="34" charset="0"/>
              <a:buChar char="•"/>
            </a:pPr>
            <a:r>
              <a:rPr lang="fr-FR" sz="1600" dirty="0" smtClean="0">
                <a:solidFill>
                  <a:srgbClr val="595959"/>
                </a:solidFill>
                <a:cs typeface="Lucida Bright" pitchFamily="18" charset="0"/>
              </a:rPr>
              <a:t>La durée d’un cycle sans rechargement ;</a:t>
            </a:r>
          </a:p>
          <a:p>
            <a:pPr marL="285750" indent="-285750">
              <a:buFont typeface="Arial" panose="020B0604020202020204" pitchFamily="34" charset="0"/>
              <a:buChar char="•"/>
            </a:pPr>
            <a:r>
              <a:rPr lang="fr-FR" sz="1600" dirty="0">
                <a:solidFill>
                  <a:srgbClr val="595959"/>
                </a:solidFill>
                <a:latin typeface="Lucida Sans Unicode" pitchFamily="34" charset="0"/>
                <a:cs typeface="Lucida Bright" pitchFamily="18" charset="0"/>
              </a:rPr>
              <a:t>Seuls 3 paramètres </a:t>
            </a:r>
            <a:r>
              <a:rPr lang="fr-FR" sz="1600" dirty="0" smtClean="0">
                <a:solidFill>
                  <a:srgbClr val="595959"/>
                </a:solidFill>
                <a:latin typeface="Lucida Sans Unicode" pitchFamily="34" charset="0"/>
                <a:cs typeface="Lucida Bright" pitchFamily="18" charset="0"/>
              </a:rPr>
              <a:t>soient laissés </a:t>
            </a:r>
            <a:r>
              <a:rPr lang="fr-FR" sz="1600" dirty="0">
                <a:solidFill>
                  <a:srgbClr val="595959"/>
                </a:solidFill>
                <a:latin typeface="Lucida Sans Unicode" pitchFamily="34" charset="0"/>
                <a:cs typeface="Lucida Bright" pitchFamily="18" charset="0"/>
              </a:rPr>
              <a:t>libres </a:t>
            </a:r>
            <a:r>
              <a:rPr lang="fr-FR" sz="1600" dirty="0" smtClean="0">
                <a:solidFill>
                  <a:srgbClr val="595959"/>
                </a:solidFill>
                <a:latin typeface="Lucida Sans Unicode" pitchFamily="34" charset="0"/>
                <a:cs typeface="Lucida Bright" pitchFamily="18" charset="0"/>
              </a:rPr>
              <a:t> :</a:t>
            </a:r>
          </a:p>
          <a:p>
            <a:pPr marL="800100" lvl="1" indent="-285750">
              <a:buFont typeface="Arial" panose="020B0604020202020204" pitchFamily="34" charset="0"/>
              <a:buChar char="•"/>
            </a:pPr>
            <a:r>
              <a:rPr lang="fr-FR" sz="1600" dirty="0">
                <a:cs typeface="Lucida Bright" pitchFamily="18" charset="0"/>
              </a:rPr>
              <a:t>Le rapport d’enrichissement entre les deux zones du cœur,</a:t>
            </a:r>
          </a:p>
          <a:p>
            <a:pPr marL="800100" lvl="1" indent="-285750">
              <a:buFont typeface="Arial" panose="020B0604020202020204" pitchFamily="34" charset="0"/>
              <a:buChar char="•"/>
            </a:pPr>
            <a:r>
              <a:rPr lang="fr-FR" sz="1600" dirty="0">
                <a:cs typeface="Lucida Bright" pitchFamily="18" charset="0"/>
              </a:rPr>
              <a:t>La hauteur du cœur,</a:t>
            </a:r>
          </a:p>
          <a:p>
            <a:pPr marL="800100" lvl="1" indent="-285750">
              <a:buFont typeface="Arial" panose="020B0604020202020204" pitchFamily="34" charset="0"/>
              <a:buChar char="•"/>
            </a:pPr>
            <a:r>
              <a:rPr lang="fr-FR" sz="1600" dirty="0">
                <a:cs typeface="Lucida Bright" pitchFamily="18" charset="0"/>
              </a:rPr>
              <a:t>La puissance du réacteur.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69576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Neutronique - Résumé</a:t>
            </a:r>
            <a:endParaRPr lang="fr-FR" sz="1600" dirty="0">
              <a:latin typeface="Lucida Bright" pitchFamily="18"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Le modèle neutronique est simplifié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Cellule Combustible : </a:t>
            </a:r>
          </a:p>
          <a:p>
            <a:pPr marL="800100" lvl="1" indent="-285750">
              <a:buFont typeface="Arial" panose="020B0604020202020204" pitchFamily="34" charset="0"/>
              <a:buChar char="•"/>
            </a:pPr>
            <a:r>
              <a:rPr lang="fr-FR" sz="1600" dirty="0" smtClean="0">
                <a:cs typeface="Lucida Bright" pitchFamily="18" charset="0"/>
              </a:rPr>
              <a:t>Combustible UO</a:t>
            </a:r>
            <a:r>
              <a:rPr lang="fr-FR" sz="1600" baseline="-25000" dirty="0" smtClean="0">
                <a:cs typeface="Lucida Bright" pitchFamily="18" charset="0"/>
              </a:rPr>
              <a:t>2</a:t>
            </a:r>
            <a:r>
              <a:rPr lang="fr-FR" sz="1600" dirty="0" smtClean="0">
                <a:cs typeface="Lucida Bright" pitchFamily="18" charset="0"/>
              </a:rPr>
              <a:t>/PuO</a:t>
            </a:r>
            <a:r>
              <a:rPr lang="fr-FR" sz="1600" baseline="-25000" dirty="0" smtClean="0">
                <a:cs typeface="Lucida Bright" pitchFamily="18" charset="0"/>
              </a:rPr>
              <a:t>2</a:t>
            </a:r>
            <a:r>
              <a:rPr lang="fr-FR" sz="1600" dirty="0" smtClean="0">
                <a:cs typeface="Lucida Bright" pitchFamily="18" charset="0"/>
              </a:rPr>
              <a:t>, Vecteur Pu de très bonne qualité,</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a:cs typeface="Lucida Bright" pitchFamily="18" charset="0"/>
              </a:rPr>
              <a:t>Combustible TRISO à grosses particules, faible proportion de graphite,</a:t>
            </a:r>
          </a:p>
          <a:p>
            <a:pPr marL="800100" lvl="1" indent="-285750">
              <a:buFont typeface="Arial" panose="020B0604020202020204" pitchFamily="34" charset="0"/>
              <a:buChar char="•"/>
            </a:pPr>
            <a:r>
              <a:rPr lang="fr-FR" sz="1600" dirty="0" smtClean="0">
                <a:solidFill>
                  <a:srgbClr val="595959"/>
                </a:solidFill>
                <a:cs typeface="Lucida Bright" pitchFamily="18" charset="0"/>
              </a:rPr>
              <a:t>Crayon épais, gaine fine en acier ODS, petit fil </a:t>
            </a:r>
            <a:r>
              <a:rPr lang="fr-FR" sz="1600" dirty="0" err="1" smtClean="0">
                <a:solidFill>
                  <a:srgbClr val="595959"/>
                </a:solidFill>
                <a:cs typeface="Lucida Bright" pitchFamily="18" charset="0"/>
              </a:rPr>
              <a:t>espaceur</a:t>
            </a:r>
            <a:r>
              <a:rPr lang="fr-FR" sz="1600" dirty="0" smtClean="0">
                <a:solidFill>
                  <a:srgbClr val="595959"/>
                </a:solidFill>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Réseau de crayon hexagonal, Canal He étroit,</a:t>
            </a:r>
            <a:endParaRPr lang="fr-FR" sz="1600" dirty="0" smtClean="0">
              <a:solidFill>
                <a:srgbClr val="595959"/>
              </a:solidFill>
              <a:cs typeface="Lucida Bright" pitchFamily="18" charset="0"/>
            </a:endParaRPr>
          </a:p>
          <a:p>
            <a:pPr marL="800100" lvl="1" indent="-285750">
              <a:buFont typeface="Arial" panose="020B0604020202020204" pitchFamily="34" charset="0"/>
              <a:buChar char="•"/>
            </a:pPr>
            <a:r>
              <a:rPr lang="fr-FR" sz="1600" dirty="0" smtClean="0">
                <a:solidFill>
                  <a:srgbClr val="595959"/>
                </a:solidFill>
                <a:cs typeface="Lucida Bright" pitchFamily="18" charset="0"/>
              </a:rPr>
              <a:t>Fonctionnement à 1000K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Cœur :</a:t>
            </a:r>
          </a:p>
          <a:p>
            <a:pPr marL="800100" lvl="1" indent="-285750">
              <a:buFont typeface="Arial" panose="020B0604020202020204" pitchFamily="34" charset="0"/>
              <a:buChar char="•"/>
            </a:pPr>
            <a:r>
              <a:rPr lang="fr-FR" sz="1600" dirty="0" smtClean="0">
                <a:cs typeface="Lucida Bright" pitchFamily="18" charset="0"/>
              </a:rPr>
              <a:t>Deux zones d’enrichissement de même volume,</a:t>
            </a:r>
          </a:p>
          <a:p>
            <a:pPr marL="800100" lvl="1" indent="-285750">
              <a:buFont typeface="Arial" panose="020B0604020202020204" pitchFamily="34" charset="0"/>
              <a:buChar char="•"/>
            </a:pPr>
            <a:r>
              <a:rPr lang="fr-FR" sz="1600" dirty="0" smtClean="0">
                <a:cs typeface="Lucida Bright" pitchFamily="18" charset="0"/>
              </a:rPr>
              <a:t>Rayon extérieur du cœur faible et fixé,</a:t>
            </a:r>
          </a:p>
          <a:p>
            <a:pPr marL="800100" lvl="1" indent="-285750">
              <a:buFont typeface="Arial" panose="020B0604020202020204" pitchFamily="34" charset="0"/>
              <a:buChar char="•"/>
            </a:pPr>
            <a:r>
              <a:rPr lang="fr-FR" sz="1600" dirty="0" smtClean="0">
                <a:cs typeface="Lucida Bright" pitchFamily="18" charset="0"/>
              </a:rPr>
              <a:t>Un réflecteur radial et axial en acier ODS plein,</a:t>
            </a:r>
          </a:p>
          <a:p>
            <a:pPr marL="800100" lvl="1" indent="-285750">
              <a:buFont typeface="Arial" panose="020B0604020202020204" pitchFamily="34" charset="0"/>
              <a:buChar char="•"/>
            </a:pPr>
            <a:r>
              <a:rPr lang="fr-FR" sz="1600" dirty="0" smtClean="0">
                <a:cs typeface="Lucida Bright" pitchFamily="18" charset="0"/>
              </a:rPr>
              <a:t>Hauteur libre,</a:t>
            </a:r>
          </a:p>
          <a:p>
            <a:pPr marL="800100" lvl="1" indent="-285750">
              <a:buFont typeface="Arial" panose="020B0604020202020204" pitchFamily="34" charset="0"/>
              <a:buChar char="•"/>
            </a:pPr>
            <a:r>
              <a:rPr lang="fr-FR" sz="1600" dirty="0" smtClean="0">
                <a:cs typeface="Lucida Bright" pitchFamily="18" charset="0"/>
              </a:rPr>
              <a:t>Puissance libre,</a:t>
            </a:r>
          </a:p>
          <a:p>
            <a:pPr marL="800100" lvl="1" indent="-285750">
              <a:buFont typeface="Arial" panose="020B0604020202020204" pitchFamily="34" charset="0"/>
              <a:buChar char="•"/>
            </a:pPr>
            <a:r>
              <a:rPr lang="fr-FR" sz="1600" dirty="0" smtClean="0">
                <a:cs typeface="Lucida Bright" pitchFamily="18" charset="0"/>
              </a:rPr>
              <a:t>Réserve d’</a:t>
            </a:r>
            <a:r>
              <a:rPr lang="fr-FR" sz="1600" dirty="0" err="1" smtClean="0">
                <a:cs typeface="Lucida Bright" pitchFamily="18" charset="0"/>
              </a:rPr>
              <a:t>antiréactivité</a:t>
            </a:r>
            <a:r>
              <a:rPr lang="fr-FR" sz="1600" dirty="0" smtClean="0">
                <a:cs typeface="Lucida Bright" pitchFamily="18" charset="0"/>
              </a:rPr>
              <a:t> de contrôle fixée à 10000 </a:t>
            </a:r>
            <a:r>
              <a:rPr lang="fr-FR" sz="1600" dirty="0" err="1" smtClean="0">
                <a:cs typeface="Lucida Bright" pitchFamily="18" charset="0"/>
              </a:rPr>
              <a:t>pcm</a:t>
            </a:r>
            <a:r>
              <a:rPr lang="fr-FR" sz="1600" dirty="0" smtClean="0">
                <a:cs typeface="Lucida Bright" pitchFamily="18" charset="0"/>
              </a:rPr>
              <a:t>.</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511123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a:t>
            </a:r>
            <a:r>
              <a:rPr lang="fr-FR" sz="1600" dirty="0">
                <a:latin typeface="Lucida Bright" pitchFamily="18" charset="0"/>
                <a:cs typeface="Lucida Bright" pitchFamily="18" charset="0"/>
              </a:rPr>
              <a:t>I</a:t>
            </a:r>
            <a:r>
              <a:rPr lang="fr-FR" sz="1600" dirty="0" smtClean="0">
                <a:latin typeface="Lucida Bright" pitchFamily="18" charset="0"/>
                <a:cs typeface="Lucida Bright" pitchFamily="18" charset="0"/>
              </a:rPr>
              <a:t>sotopiques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b="1" dirty="0" smtClean="0">
                <a:cs typeface="Lucida Bright" pitchFamily="18" charset="0"/>
              </a:rPr>
              <a:t>Combustible UO</a:t>
            </a:r>
            <a:r>
              <a:rPr lang="fr-FR" sz="1600" b="1" baseline="-25000" dirty="0" smtClean="0">
                <a:cs typeface="Lucida Bright" pitchFamily="18" charset="0"/>
              </a:rPr>
              <a:t>2</a:t>
            </a:r>
            <a:r>
              <a:rPr lang="fr-FR" sz="1600" b="1" dirty="0" smtClean="0">
                <a:cs typeface="Lucida Bright" pitchFamily="18" charset="0"/>
              </a:rPr>
              <a:t>/PuO</a:t>
            </a:r>
            <a:r>
              <a:rPr lang="fr-FR" sz="1600" b="1" baseline="-25000" dirty="0" smtClean="0">
                <a:cs typeface="Lucida Bright" pitchFamily="18" charset="0"/>
              </a:rPr>
              <a:t>2</a:t>
            </a:r>
          </a:p>
          <a:p>
            <a:pPr marL="800100" lvl="1" indent="-285750">
              <a:buFont typeface="Arial" panose="020B0604020202020204" pitchFamily="34" charset="0"/>
              <a:buChar char="•"/>
            </a:pPr>
            <a:r>
              <a:rPr lang="fr-FR" sz="1600" dirty="0" smtClean="0">
                <a:cs typeface="Lucida Bright" pitchFamily="18" charset="0"/>
              </a:rPr>
              <a:t>Vecteur Pu</a:t>
            </a:r>
            <a:r>
              <a:rPr lang="fr-FR" sz="1600" b="1" dirty="0" smtClean="0">
                <a:cs typeface="Lucida Bright" pitchFamily="18" charset="0"/>
              </a:rPr>
              <a:t> ‘MAGNOX 3000MWj/t’</a:t>
            </a:r>
            <a:endParaRPr lang="fr-FR" sz="1600" b="1" dirty="0" smtClean="0">
              <a:solidFill>
                <a:srgbClr val="595959"/>
              </a:solidFill>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306100602"/>
              </p:ext>
            </p:extLst>
          </p:nvPr>
        </p:nvGraphicFramePr>
        <p:xfrm>
          <a:off x="2411760" y="2060848"/>
          <a:ext cx="4912445" cy="290093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24,1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083392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Détails Géométriques de la Cellule </a:t>
            </a:r>
            <a:r>
              <a:rPr lang="fr-FR" sz="1600" dirty="0">
                <a:latin typeface="Lucida Bright" pitchFamily="18" charset="0"/>
                <a:cs typeface="Lucida Bright" pitchFamily="18" charset="0"/>
              </a:rPr>
              <a:t>Combustible </a:t>
            </a:r>
          </a:p>
          <a:p>
            <a:pPr marL="800100" lvl="1" indent="-285750">
              <a:buFont typeface="Arial" panose="020B0604020202020204" pitchFamily="34" charset="0"/>
              <a:buChar char="•"/>
            </a:pPr>
            <a:r>
              <a:rPr lang="fr-FR" sz="1600" dirty="0" smtClean="0">
                <a:cs typeface="Lucida Bright" pitchFamily="18" charset="0"/>
              </a:rPr>
              <a:t>Particule TRISO 600µm/655µm,</a:t>
            </a:r>
          </a:p>
          <a:p>
            <a:pPr marL="800100" lvl="1" indent="-285750">
              <a:buFont typeface="Arial" panose="020B0604020202020204" pitchFamily="34" charset="0"/>
              <a:buChar char="•"/>
            </a:pPr>
            <a:r>
              <a:rPr lang="fr-FR" sz="1600" dirty="0" smtClean="0">
                <a:cs typeface="Lucida Bright" pitchFamily="18" charset="0"/>
              </a:rPr>
              <a:t>Compact : 30% de graphite,</a:t>
            </a:r>
          </a:p>
          <a:p>
            <a:pPr marL="800100" lvl="1" indent="-285750">
              <a:buFont typeface="Arial" panose="020B0604020202020204" pitchFamily="34" charset="0"/>
              <a:buChar char="•"/>
            </a:pPr>
            <a:r>
              <a:rPr lang="fr-FR" sz="1600" dirty="0" smtClean="0">
                <a:cs typeface="Lucida Bright" pitchFamily="18" charset="0"/>
              </a:rPr>
              <a:t>Crayon : ∅ 2 cm, </a:t>
            </a:r>
          </a:p>
          <a:p>
            <a:pPr marL="800100" lvl="1" indent="-285750">
              <a:buFont typeface="Arial" panose="020B0604020202020204" pitchFamily="34" charset="0"/>
              <a:buChar char="•"/>
            </a:pPr>
            <a:r>
              <a:rPr lang="fr-FR" sz="1600" dirty="0" smtClean="0">
                <a:cs typeface="Lucida Bright" pitchFamily="18" charset="0"/>
              </a:rPr>
              <a:t>fil </a:t>
            </a:r>
            <a:r>
              <a:rPr lang="fr-FR" sz="1600" dirty="0" err="1" smtClean="0">
                <a:cs typeface="Lucida Bright" pitchFamily="18" charset="0"/>
              </a:rPr>
              <a:t>espaceur</a:t>
            </a:r>
            <a:r>
              <a:rPr lang="fr-FR" sz="1600" dirty="0" smtClean="0">
                <a:cs typeface="Lucida Bright" pitchFamily="18" charset="0"/>
              </a:rPr>
              <a:t> : </a:t>
            </a:r>
            <a:r>
              <a:rPr lang="fr-FR" sz="1600" dirty="0">
                <a:cs typeface="Lucida Bright" pitchFamily="18" charset="0"/>
              </a:rPr>
              <a:t>∅ </a:t>
            </a:r>
            <a:r>
              <a:rPr lang="fr-FR" sz="1600" dirty="0" smtClean="0">
                <a:cs typeface="Lucida Bright" pitchFamily="18" charset="0"/>
              </a:rPr>
              <a:t>1 mm </a:t>
            </a:r>
          </a:p>
          <a:p>
            <a:pPr marL="800100" lvl="1" indent="-285750">
              <a:buFont typeface="Arial" panose="020B0604020202020204" pitchFamily="34" charset="0"/>
              <a:buChar char="•"/>
            </a:pPr>
            <a:endParaRPr lang="fr-FR" sz="1600" dirty="0">
              <a:cs typeface="Lucida Bright" pitchFamily="18" charset="0"/>
            </a:endParaRPr>
          </a:p>
        </p:txBody>
      </p:sp>
      <p:pic>
        <p:nvPicPr>
          <p:cNvPr id="4" name="Imag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4371975"/>
            <a:ext cx="5400600" cy="2487141"/>
          </a:xfrm>
          <a:prstGeom prst="rect">
            <a:avLst/>
          </a:prstGeom>
          <a:noFill/>
          <a:ln>
            <a:noFill/>
          </a:ln>
        </p:spPr>
      </p:pic>
      <p:pic>
        <p:nvPicPr>
          <p:cNvPr id="11" name="Imag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869160"/>
            <a:ext cx="1744093" cy="1649506"/>
          </a:xfrm>
          <a:prstGeom prst="rect">
            <a:avLst/>
          </a:prstGeom>
          <a:noFill/>
          <a:ln>
            <a:noFill/>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636912"/>
            <a:ext cx="5616624" cy="19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708920"/>
            <a:ext cx="2551379" cy="17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06472" y="4725144"/>
            <a:ext cx="2845848" cy="20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865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915401" cy="5767387"/>
          </a:xfrm>
          <a:solidFill>
            <a:schemeClr val="bg1"/>
          </a:solidFill>
        </p:spPr>
        <p:txBody>
          <a:bodyPr/>
          <a:lstStyle/>
          <a:p>
            <a:pPr marL="1588" indent="-1588">
              <a:buNone/>
            </a:pPr>
            <a:r>
              <a:rPr lang="fr-FR" sz="1600" dirty="0" smtClean="0">
                <a:latin typeface="Lucida Bright" pitchFamily="18" charset="0"/>
                <a:cs typeface="Lucida Bright" pitchFamily="18" charset="0"/>
              </a:rPr>
              <a:t>Modèle </a:t>
            </a:r>
            <a:r>
              <a:rPr lang="fr-FR" sz="1600" dirty="0">
                <a:latin typeface="Lucida Bright" pitchFamily="18" charset="0"/>
                <a:cs typeface="Lucida Bright" pitchFamily="18" charset="0"/>
              </a:rPr>
              <a:t>Neutronique </a:t>
            </a:r>
            <a:r>
              <a:rPr lang="fr-FR" sz="1600" dirty="0" smtClean="0">
                <a:latin typeface="Lucida Bright" pitchFamily="18" charset="0"/>
                <a:cs typeface="Lucida Bright" pitchFamily="18" charset="0"/>
              </a:rPr>
              <a:t>– </a:t>
            </a:r>
            <a:r>
              <a:rPr lang="fr-FR" sz="1600" dirty="0">
                <a:latin typeface="Lucida Bright" pitchFamily="18" charset="0"/>
                <a:cs typeface="Lucida Bright" pitchFamily="18" charset="0"/>
              </a:rPr>
              <a:t>Détails </a:t>
            </a:r>
            <a:r>
              <a:rPr lang="fr-FR" sz="1600" dirty="0" smtClean="0">
                <a:latin typeface="Lucida Bright" pitchFamily="18" charset="0"/>
                <a:cs typeface="Lucida Bright" pitchFamily="18" charset="0"/>
              </a:rPr>
              <a:t>du Cœur </a:t>
            </a:r>
            <a:endParaRPr lang="fr-FR" sz="1600" dirty="0">
              <a:latin typeface="Lucida Bright" pitchFamily="18" charset="0"/>
              <a:cs typeface="Lucida Bright" pitchFamily="18" charset="0"/>
            </a:endParaRPr>
          </a:p>
          <a:p>
            <a:pPr marL="800100" lvl="1" indent="-285750">
              <a:buFont typeface="Arial" panose="020B0604020202020204" pitchFamily="34" charset="0"/>
              <a:buChar char="•"/>
            </a:pPr>
            <a:r>
              <a:rPr lang="fr-FR" sz="1600" dirty="0" smtClean="0">
                <a:cs typeface="Lucida Bright" pitchFamily="18" charset="0"/>
              </a:rPr>
              <a:t>Dimension radiale du cœur fixée à un rayon </a:t>
            </a:r>
            <a:r>
              <a:rPr lang="fr-FR" sz="1600" dirty="0" err="1" smtClean="0">
                <a:cs typeface="Lucida Bright" pitchFamily="18" charset="0"/>
              </a:rPr>
              <a:t>R</a:t>
            </a:r>
            <a:r>
              <a:rPr lang="fr-FR" sz="1600" baseline="-25000" dirty="0" err="1" smtClean="0">
                <a:cs typeface="Lucida Bright" pitchFamily="18" charset="0"/>
              </a:rPr>
              <a:t>Ro</a:t>
            </a:r>
            <a:r>
              <a:rPr lang="fr-FR" sz="1600" dirty="0" smtClean="0">
                <a:cs typeface="Lucida Bright" pitchFamily="18" charset="0"/>
              </a:rPr>
              <a:t>=120 cm</a:t>
            </a:r>
            <a:r>
              <a:rPr lang="fr-FR" sz="1600" baseline="30000" dirty="0" smtClean="0">
                <a:cs typeface="Lucida Bright" pitchFamily="18" charset="0"/>
              </a:rPr>
              <a:t>*</a:t>
            </a:r>
            <a:r>
              <a:rPr lang="fr-FR" sz="1600" dirty="0" smtClean="0">
                <a:cs typeface="Lucida Bright" pitchFamily="18" charset="0"/>
              </a:rPr>
              <a:t>,</a:t>
            </a:r>
          </a:p>
          <a:p>
            <a:pPr marL="800100" lvl="1" indent="-285750">
              <a:buFont typeface="Arial" panose="020B0604020202020204" pitchFamily="34" charset="0"/>
              <a:buChar char="•"/>
            </a:pPr>
            <a:r>
              <a:rPr lang="fr-FR" sz="1600" dirty="0" smtClean="0">
                <a:cs typeface="Lucida Bright" pitchFamily="18" charset="0"/>
              </a:rPr>
              <a:t>Epaisseur du réflecteur fixée à 20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Rapport d’enrichissement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libre </a:t>
            </a:r>
            <a:r>
              <a:rPr lang="fr-FR" sz="1600" dirty="0" smtClean="0">
                <a:cs typeface="Lucida Bright" pitchFamily="18" charset="0"/>
              </a:rPr>
              <a:t>: entre 0.3 et 1.1</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Hauteur du cœur fissile </a:t>
            </a:r>
            <a:r>
              <a:rPr lang="fr-FR" sz="1600" i="1" dirty="0" err="1" smtClean="0">
                <a:solidFill>
                  <a:schemeClr val="accent1"/>
                </a:solidFill>
                <a:cs typeface="Lucida Bright" pitchFamily="18" charset="0"/>
              </a:rPr>
              <a:t>L</a:t>
            </a:r>
            <a:r>
              <a:rPr lang="fr-FR" sz="1600" i="1" baseline="-25000" dirty="0" err="1" smtClean="0">
                <a:solidFill>
                  <a:schemeClr val="accent1"/>
                </a:solidFill>
                <a:cs typeface="Lucida Bright" pitchFamily="18" charset="0"/>
              </a:rPr>
              <a:t>Cf</a:t>
            </a:r>
            <a:r>
              <a:rPr lang="fr-FR" sz="1600" i="1" dirty="0" smtClean="0">
                <a:solidFill>
                  <a:schemeClr val="accent1"/>
                </a:solidFill>
                <a:cs typeface="Lucida Bright" pitchFamily="18" charset="0"/>
              </a:rPr>
              <a:t> libre </a:t>
            </a:r>
            <a:r>
              <a:rPr lang="fr-FR" sz="1600" dirty="0" smtClean="0">
                <a:cs typeface="Lucida Bright" pitchFamily="18" charset="0"/>
              </a:rPr>
              <a:t>: entre 100 cm et 600 cm</a:t>
            </a:r>
          </a:p>
          <a:p>
            <a:pPr marL="800100" lvl="1" indent="-285750">
              <a:buFont typeface="Arial" panose="020B0604020202020204" pitchFamily="34" charset="0"/>
              <a:buChar char="•"/>
            </a:pPr>
            <a:r>
              <a:rPr lang="fr-FR" sz="1600" i="1" dirty="0" smtClean="0">
                <a:solidFill>
                  <a:schemeClr val="accent1"/>
                </a:solidFill>
                <a:cs typeface="Lucida Bright" pitchFamily="18" charset="0"/>
              </a:rPr>
              <a:t>Puissance nucléaire libre </a:t>
            </a:r>
            <a:r>
              <a:rPr lang="fr-FR" sz="1600" dirty="0" smtClean="0">
                <a:cs typeface="Lucida Bright" pitchFamily="18" charset="0"/>
              </a:rPr>
              <a:t>: entre 10 MW  et 600 MW</a:t>
            </a:r>
            <a:endParaRPr lang="fr-FR" sz="1600" b="1" dirty="0" smtClean="0">
              <a:solidFill>
                <a:srgbClr val="595959"/>
              </a:solidFill>
              <a:cs typeface="Lucida Bright" pitchFamily="18" charset="0"/>
            </a:endParaRPr>
          </a:p>
          <a:p>
            <a:pPr marL="0" lvl="1"/>
            <a:r>
              <a:rPr lang="fr-FR" dirty="0" smtClean="0">
                <a:cs typeface="Lucida Bright" pitchFamily="18" charset="0"/>
              </a:rPr>
              <a:t>(*) : Rayon du cœur actif : 100 cm</a:t>
            </a:r>
            <a:r>
              <a:rPr lang="fr-FR" sz="1600" dirty="0" smtClean="0">
                <a:cs typeface="Lucida Bright" pitchFamily="18" charset="0"/>
              </a:rPr>
              <a:t> </a:t>
            </a: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smtClean="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514350" lvl="1"/>
            <a:endParaRPr lang="fr-FR" sz="1600" dirty="0" smtClean="0">
              <a:cs typeface="Lucida Bright" pitchFamily="18" charset="0"/>
            </a:endParaRP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 y="5415169"/>
            <a:ext cx="2045683" cy="1254191"/>
          </a:xfrm>
          <a:prstGeom prst="rect">
            <a:avLst/>
          </a:prstGeom>
          <a:solidFill>
            <a:schemeClr val="bg1"/>
          </a:solidFill>
          <a:ln>
            <a:noFill/>
          </a:ln>
          <a:effec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363" y="3190828"/>
            <a:ext cx="2922637" cy="368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14166"/>
          <a:stretch/>
        </p:blipFill>
        <p:spPr bwMode="auto">
          <a:xfrm>
            <a:off x="2051720" y="3263340"/>
            <a:ext cx="471601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646" y="1434420"/>
            <a:ext cx="1877826" cy="149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3" y="3659827"/>
            <a:ext cx="1985330" cy="118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128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Modèle d’épuisement – Principe</a:t>
            </a:r>
          </a:p>
          <a:p>
            <a:pPr marL="1588" indent="-1588">
              <a:buNone/>
            </a:pPr>
            <a:r>
              <a:rPr lang="fr-FR" sz="1600" b="1" dirty="0" smtClean="0">
                <a:solidFill>
                  <a:srgbClr val="595959"/>
                </a:solidFill>
                <a:latin typeface="Lucida Sans Unicode" pitchFamily="34" charset="0"/>
                <a:cs typeface="Lucida Bright" pitchFamily="18" charset="0"/>
              </a:rPr>
              <a:t>Hypothèse </a:t>
            </a:r>
            <a:r>
              <a:rPr lang="fr-FR" sz="1600" b="1" dirty="0" err="1" smtClean="0">
                <a:solidFill>
                  <a:srgbClr val="595959"/>
                </a:solidFill>
                <a:latin typeface="Lucida Sans Unicode" pitchFamily="34" charset="0"/>
                <a:cs typeface="Lucida Bright" pitchFamily="18" charset="0"/>
              </a:rPr>
              <a:t>dimensionnante</a:t>
            </a:r>
            <a:r>
              <a:rPr lang="fr-FR" sz="1600" b="1" dirty="0" smtClean="0">
                <a:solidFill>
                  <a:srgbClr val="595959"/>
                </a:solidFill>
                <a:latin typeface="Lucida Sans Unicode" pitchFamily="34" charset="0"/>
                <a:cs typeface="Lucida Bright" pitchFamily="18" charset="0"/>
              </a:rPr>
              <a:t>  : </a:t>
            </a:r>
            <a:r>
              <a:rPr lang="fr-FR" sz="1600" dirty="0" smtClean="0">
                <a:solidFill>
                  <a:srgbClr val="595959"/>
                </a:solidFill>
                <a:latin typeface="Lucida Sans Unicode" pitchFamily="34" charset="0"/>
                <a:cs typeface="Lucida Bright" pitchFamily="18" charset="0"/>
              </a:rPr>
              <a:t>le système de contrôle de la réactivité (non modélisé) peut introduire 10000 </a:t>
            </a:r>
            <a:r>
              <a:rPr lang="fr-FR" sz="1600" dirty="0" err="1" smtClean="0">
                <a:solidFill>
                  <a:srgbClr val="595959"/>
                </a:solidFill>
                <a:latin typeface="Lucida Sans Unicode" pitchFamily="34" charset="0"/>
                <a:cs typeface="Lucida Bright" pitchFamily="18" charset="0"/>
              </a:rPr>
              <a:t>pcm</a:t>
            </a:r>
            <a:r>
              <a:rPr lang="fr-FR" sz="1600" dirty="0" smtClean="0">
                <a:solidFill>
                  <a:srgbClr val="595959"/>
                </a:solidFill>
                <a:latin typeface="Lucida Sans Unicode" pitchFamily="34" charset="0"/>
                <a:cs typeface="Lucida Bright" pitchFamily="18" charset="0"/>
              </a:rPr>
              <a:t> d’</a:t>
            </a:r>
            <a:r>
              <a:rPr lang="fr-FR" sz="1600" dirty="0" err="1" smtClean="0">
                <a:solidFill>
                  <a:srgbClr val="595959"/>
                </a:solidFill>
                <a:latin typeface="Lucida Sans Unicode" pitchFamily="34" charset="0"/>
                <a:cs typeface="Lucida Bright" pitchFamily="18" charset="0"/>
              </a:rPr>
              <a:t>antiréactivité</a:t>
            </a:r>
            <a:r>
              <a:rPr lang="fr-FR" sz="1600" dirty="0" smtClean="0">
                <a:solidFill>
                  <a:srgbClr val="595959"/>
                </a:solidFill>
                <a:latin typeface="Lucida Sans Unicode" pitchFamily="34" charset="0"/>
                <a:cs typeface="Lucida Bright" pitchFamily="18" charset="0"/>
              </a:rPr>
              <a:t/>
            </a:r>
            <a:br>
              <a:rPr lang="fr-FR" sz="1600" dirty="0" smtClean="0">
                <a:solidFill>
                  <a:srgbClr val="595959"/>
                </a:solidFill>
                <a:latin typeface="Lucida Sans Unicode" pitchFamily="34" charset="0"/>
                <a:cs typeface="Lucida Bright" pitchFamily="18" charset="0"/>
              </a:rPr>
            </a:br>
            <a:endParaRPr lang="fr-FR" sz="1600" dirty="0">
              <a:solidFill>
                <a:srgbClr val="595959"/>
              </a:solidFill>
              <a:latin typeface="Lucida Sans Unicode" pitchFamily="34" charset="0"/>
              <a:cs typeface="Lucida Bright" pitchFamily="18" charset="0"/>
            </a:endParaRPr>
          </a:p>
          <a:p>
            <a:pPr marL="1588" indent="-1588">
              <a:buNone/>
            </a:pPr>
            <a:r>
              <a:rPr lang="fr-FR" sz="1600" b="1" dirty="0" smtClean="0">
                <a:solidFill>
                  <a:srgbClr val="595959"/>
                </a:solidFill>
                <a:latin typeface="Lucida Sans Unicode" pitchFamily="34" charset="0"/>
                <a:cs typeface="Lucida Bright" pitchFamily="18" charset="0"/>
              </a:rPr>
              <a:t>Il découle de cette hypothèse 2 contraintes :</a:t>
            </a: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neuf</a:t>
            </a:r>
            <a:r>
              <a:rPr lang="fr-FR" sz="1600" dirty="0" smtClean="0">
                <a:solidFill>
                  <a:srgbClr val="595959"/>
                </a:solidFill>
                <a:latin typeface="Lucida Sans Unicode" pitchFamily="34" charset="0"/>
                <a:cs typeface="Lucida Bright" pitchFamily="18" charset="0"/>
              </a:rPr>
              <a:t> doit avoir une réactivité à l’instant initial de 10000 </a:t>
            </a:r>
            <a:r>
              <a:rPr lang="fr-FR" sz="1600" dirty="0" err="1" smtClean="0">
                <a:solidFill>
                  <a:srgbClr val="595959"/>
                </a:solidFill>
                <a:latin typeface="Lucida Sans Unicode" pitchFamily="34" charset="0"/>
                <a:cs typeface="Lucida Bright" pitchFamily="18" charset="0"/>
              </a:rPr>
              <a:t>pcm</a:t>
            </a:r>
            <a:endParaRPr lang="fr-FR" sz="1600" baseline="30000" dirty="0">
              <a:solidFill>
                <a:srgbClr val="595959"/>
              </a:solidFill>
              <a:latin typeface="Lucida Sans Unicode" pitchFamily="34" charset="0"/>
              <a:cs typeface="Lucida Bright" pitchFamily="18" charset="0"/>
            </a:endParaRPr>
          </a:p>
          <a:p>
            <a:pPr marL="285750" indent="-285750">
              <a:buFont typeface="Arial" panose="020B0604020202020204" pitchFamily="34" charset="0"/>
              <a:buChar char="•"/>
            </a:pPr>
            <a:r>
              <a:rPr lang="fr-FR" sz="1600" dirty="0" smtClean="0">
                <a:solidFill>
                  <a:srgbClr val="595959"/>
                </a:solidFill>
                <a:latin typeface="Lucida Sans Unicode" pitchFamily="34" charset="0"/>
                <a:cs typeface="Lucida Bright" pitchFamily="18" charset="0"/>
              </a:rPr>
              <a:t>Le </a:t>
            </a:r>
            <a:r>
              <a:rPr lang="fr-FR" sz="1600" b="1" dirty="0" smtClean="0">
                <a:solidFill>
                  <a:srgbClr val="595959"/>
                </a:solidFill>
                <a:latin typeface="Lucida Sans Unicode" pitchFamily="34" charset="0"/>
                <a:cs typeface="Lucida Bright" pitchFamily="18" charset="0"/>
              </a:rPr>
              <a:t>cœur atteint sa fin de vie </a:t>
            </a:r>
            <a:r>
              <a:rPr lang="fr-FR" sz="1600" dirty="0" smtClean="0">
                <a:solidFill>
                  <a:srgbClr val="595959"/>
                </a:solidFill>
                <a:latin typeface="Lucida Sans Unicode" pitchFamily="34" charset="0"/>
                <a:cs typeface="Lucida Bright" pitchFamily="18" charset="0"/>
              </a:rPr>
              <a:t>quand sa réactivité est nulle</a:t>
            </a:r>
            <a:endParaRPr lang="fr-FR" sz="1600" baseline="30000" dirty="0" smtClean="0">
              <a:solidFill>
                <a:srgbClr val="595959"/>
              </a:solidFill>
              <a:latin typeface="Lucida Sans Unicode" pitchFamily="34" charset="0"/>
              <a:cs typeface="Lucida Bright" pitchFamily="18" charset="0"/>
            </a:endParaRP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première contrainte est respecté par le dernier degré de liberté disponible dans la définition du problème : </a:t>
            </a:r>
            <a:r>
              <a:rPr lang="fr-FR" sz="1600" i="1" dirty="0" smtClean="0">
                <a:solidFill>
                  <a:schemeClr val="accent1"/>
                </a:solidFill>
                <a:cs typeface="Lucida Bright" pitchFamily="18" charset="0"/>
              </a:rPr>
              <a:t>l’enrichissement moyen (E</a:t>
            </a:r>
            <a:r>
              <a:rPr lang="fr-FR" sz="1600" i="1" baseline="-25000" dirty="0" smtClean="0">
                <a:solidFill>
                  <a:schemeClr val="accent1"/>
                </a:solidFill>
                <a:cs typeface="Lucida Bright" pitchFamily="18" charset="0"/>
              </a:rPr>
              <a:t>1</a:t>
            </a:r>
            <a:r>
              <a:rPr lang="fr-FR" sz="1600" i="1" dirty="0" smtClean="0">
                <a:solidFill>
                  <a:schemeClr val="accent1"/>
                </a:solidFill>
                <a:cs typeface="Lucida Bright" pitchFamily="18" charset="0"/>
              </a:rPr>
              <a:t>+E</a:t>
            </a:r>
            <a:r>
              <a:rPr lang="fr-FR" sz="1600" i="1" baseline="-25000" dirty="0" smtClean="0">
                <a:solidFill>
                  <a:schemeClr val="accent1"/>
                </a:solidFill>
                <a:cs typeface="Lucida Bright" pitchFamily="18" charset="0"/>
              </a:rPr>
              <a:t>2</a:t>
            </a:r>
            <a:r>
              <a:rPr lang="fr-FR" sz="1600" i="1" dirty="0" smtClean="0">
                <a:solidFill>
                  <a:schemeClr val="accent1"/>
                </a:solidFill>
                <a:cs typeface="Lucida Bright" pitchFamily="18" charset="0"/>
              </a:rPr>
              <a:t> )/2</a:t>
            </a:r>
          </a:p>
          <a:p>
            <a:pPr marL="0" indent="0">
              <a:buNone/>
            </a:pPr>
            <a:endParaRPr lang="fr-FR" sz="1600" dirty="0" smtClean="0">
              <a:solidFill>
                <a:srgbClr val="595959"/>
              </a:solidFill>
              <a:latin typeface="Lucida Sans Unicode" pitchFamily="34" charset="0"/>
              <a:cs typeface="Lucida Bright" pitchFamily="18" charset="0"/>
            </a:endParaRPr>
          </a:p>
          <a:p>
            <a:pPr marL="0" indent="0">
              <a:buNone/>
            </a:pPr>
            <a:r>
              <a:rPr lang="fr-FR" sz="1600" dirty="0" smtClean="0">
                <a:solidFill>
                  <a:srgbClr val="595959"/>
                </a:solidFill>
                <a:latin typeface="Lucida Sans Unicode" pitchFamily="34" charset="0"/>
                <a:cs typeface="Lucida Bright" pitchFamily="18" charset="0"/>
              </a:rPr>
              <a:t>La deuxième contrainte </a:t>
            </a:r>
            <a:r>
              <a:rPr lang="fr-FR" sz="1600" dirty="0">
                <a:solidFill>
                  <a:srgbClr val="595959"/>
                </a:solidFill>
                <a:latin typeface="Lucida Sans Unicode" pitchFamily="34" charset="0"/>
                <a:cs typeface="Lucida Bright" pitchFamily="18" charset="0"/>
              </a:rPr>
              <a:t>est respecté par </a:t>
            </a:r>
            <a:r>
              <a:rPr lang="fr-FR" sz="1600" dirty="0" smtClean="0">
                <a:solidFill>
                  <a:srgbClr val="595959"/>
                </a:solidFill>
                <a:latin typeface="Lucida Sans Unicode" pitchFamily="34" charset="0"/>
                <a:cs typeface="Lucida Bright" pitchFamily="18" charset="0"/>
              </a:rPr>
              <a:t>la </a:t>
            </a:r>
            <a:r>
              <a:rPr lang="fr-FR" sz="1600" i="1" dirty="0">
                <a:solidFill>
                  <a:schemeClr val="accent1"/>
                </a:solidFill>
                <a:cs typeface="Lucida Bright" pitchFamily="18" charset="0"/>
              </a:rPr>
              <a:t>durée du cycle</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1324250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mc:AlternateContent xmlns:mc="http://schemas.openxmlformats.org/markup-compatibility/2006" xmlns:a14="http://schemas.microsoft.com/office/drawing/2010/main">
        <mc:Choice Requires="a14">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marL="1588" indent="-1588">
                  <a:buNone/>
                </a:pPr>
                <a:r>
                  <a:rPr lang="fr-FR" sz="1600" dirty="0" smtClean="0">
                    <a:latin typeface="Lucida Bright" pitchFamily="18" charset="0"/>
                    <a:cs typeface="Lucida Bright" pitchFamily="18" charset="0"/>
                  </a:rPr>
                  <a:t>Critères à optimiser - Calculs</a:t>
                </a:r>
              </a:p>
              <a:p>
                <a:pPr marL="800100" lvl="1" indent="-285750">
                  <a:buFont typeface="Arial" panose="020B0604020202020204" pitchFamily="34" charset="0"/>
                  <a:buChar char="•"/>
                </a:pPr>
                <a:r>
                  <a:rPr lang="fr-FR" sz="1600" dirty="0" smtClean="0">
                    <a:cs typeface="Lucida Bright" pitchFamily="18" charset="0"/>
                  </a:rPr>
                  <a:t>La </a:t>
                </a:r>
                <a:r>
                  <a:rPr lang="fr-FR" sz="1600" dirty="0">
                    <a:cs typeface="Lucida Bright" pitchFamily="18" charset="0"/>
                  </a:rPr>
                  <a:t>masse de combustible chargé dans le </a:t>
                </a:r>
                <a:r>
                  <a:rPr lang="fr-FR" sz="1600" dirty="0" smtClean="0">
                    <a:cs typeface="Lucida Bright" pitchFamily="18" charset="0"/>
                  </a:rPr>
                  <a:t>réacteur :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a:cs typeface="Lucida Bright" pitchFamily="18" charset="0"/>
                  </a:rPr>
                  <a:t/>
                </a:r>
                <a:br>
                  <a:rPr lang="fr-FR" sz="1600" dirty="0">
                    <a:cs typeface="Lucida Bright" pitchFamily="18" charset="0"/>
                  </a:rPr>
                </a:br>
                <a:r>
                  <a:rPr lang="fr-FR" sz="1600" dirty="0" smtClean="0">
                    <a:cs typeface="Lucida Bright" pitchFamily="18" charset="0"/>
                  </a:rPr>
                  <a:t>→ Définie par un simple calcul: </a:t>
                </a:r>
                <a14:m>
                  <m:oMath xmlns:m="http://schemas.openxmlformats.org/officeDocument/2006/math">
                    <m:r>
                      <a:rPr lang="fr-FR" sz="1600" i="1">
                        <a:latin typeface="Cambria Math"/>
                        <a:cs typeface="Lucida Bright" pitchFamily="18" charset="0"/>
                      </a:rPr>
                      <m:t>𝑀</m:t>
                    </m:r>
                    <m:r>
                      <a:rPr lang="fr-FR" sz="1600" i="1" baseline="-25000">
                        <a:latin typeface="Cambria Math"/>
                        <a:cs typeface="Lucida Bright" pitchFamily="18" charset="0"/>
                      </a:rPr>
                      <m:t>𝐶𝑜𝑒𝑢𝑟</m:t>
                    </m:r>
                  </m:oMath>
                </a14:m>
                <a:r>
                  <a:rPr lang="fr-FR" sz="1600" dirty="0" smtClean="0">
                    <a:cs typeface="Lucida Bright" pitchFamily="18" charset="0"/>
                  </a:rPr>
                  <a:t> = </a:t>
                </a:r>
                <a:r>
                  <a:rPr lang="fr-FR" sz="1600" dirty="0" err="1" smtClean="0">
                    <a:cs typeface="Lucida Bright" pitchFamily="18" charset="0"/>
                  </a:rPr>
                  <a:t>Volume</a:t>
                </a:r>
                <a:r>
                  <a:rPr lang="fr-FR" sz="1600" baseline="-25000" dirty="0" err="1" smtClean="0">
                    <a:cs typeface="Lucida Bright" pitchFamily="18" charset="0"/>
                  </a:rPr>
                  <a:t>Coeur</a:t>
                </a:r>
                <a:r>
                  <a:rPr lang="fr-FR" sz="1600" baseline="-25000" dirty="0" smtClean="0">
                    <a:cs typeface="Lucida Bright" pitchFamily="18" charset="0"/>
                  </a:rPr>
                  <a:t> </a:t>
                </a:r>
                <a:r>
                  <a:rPr lang="fr-FR" sz="1600" dirty="0" smtClean="0">
                    <a:cs typeface="Lucida Bright" pitchFamily="18" charset="0"/>
                  </a:rPr>
                  <a:t>× </a:t>
                </a:r>
                <a:r>
                  <a:rPr lang="fr-FR" sz="1600" dirty="0" err="1" smtClean="0">
                    <a:cs typeface="Lucida Bright" pitchFamily="18" charset="0"/>
                  </a:rPr>
                  <a:t>Densité</a:t>
                </a:r>
                <a:r>
                  <a:rPr lang="fr-FR" sz="1600" baseline="-25000" dirty="0" err="1" smtClean="0">
                    <a:cs typeface="Lucida Bright" pitchFamily="18" charset="0"/>
                  </a:rPr>
                  <a:t>Combustible</a:t>
                </a:r>
                <a:r>
                  <a:rPr lang="fr-FR" sz="1600" baseline="30000" dirty="0" smtClean="0">
                    <a:cs typeface="Lucida Bright" pitchFamily="18" charset="0"/>
                  </a:rPr>
                  <a:t>*</a:t>
                </a:r>
                <a:br>
                  <a:rPr lang="fr-FR" sz="1600" baseline="30000" dirty="0" smtClean="0">
                    <a:cs typeface="Lucida Bright" pitchFamily="18" charset="0"/>
                  </a:rPr>
                </a:br>
                <a:endParaRPr lang="fr-FR" sz="1600" baseline="300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L’enrichissement moyen en </a:t>
                </a:r>
                <a:r>
                  <a:rPr lang="fr-FR" sz="1600" dirty="0" smtClean="0">
                    <a:cs typeface="Lucida Bright" pitchFamily="18" charset="0"/>
                  </a:rPr>
                  <a:t>Plutonium : </a:t>
                </a:r>
                <a14:m>
                  <m:oMath xmlns:m="http://schemas.openxmlformats.org/officeDocument/2006/math">
                    <m:r>
                      <a:rPr lang="fr-FR" sz="1600" i="1">
                        <a:latin typeface="Cambria Math"/>
                        <a:cs typeface="Lucida Bright" pitchFamily="18" charset="0"/>
                      </a:rPr>
                      <m:t>𝐸</m:t>
                    </m:r>
                    <m:r>
                      <a:rPr lang="fr-FR" sz="1600" i="1" baseline="-25000">
                        <a:latin typeface="Cambria Math"/>
                        <a:cs typeface="Lucida Bright" pitchFamily="18" charset="0"/>
                      </a:rPr>
                      <m:t>𝑚𝑜𝑦</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 par la contrainte en début de vie : </a:t>
                </a:r>
                <a:r>
                  <a:rPr lang="el-GR" sz="1600" dirty="0" smtClean="0">
                    <a:latin typeface="Lucida Sans Unicode"/>
                    <a:cs typeface="Lucida Sans Unicode"/>
                  </a:rPr>
                  <a:t>ρ</a:t>
                </a:r>
                <a:r>
                  <a:rPr lang="fr-FR" sz="1600" baseline="-25000" dirty="0" smtClean="0">
                    <a:latin typeface="Lucida Sans Unicode"/>
                    <a:cs typeface="Lucida Sans Unicode"/>
                  </a:rPr>
                  <a:t>DDV</a:t>
                </a:r>
                <a:r>
                  <a:rPr lang="fr-FR" sz="1600" dirty="0" smtClean="0">
                    <a:latin typeface="Lucida Sans Unicode"/>
                    <a:cs typeface="Lucida Sans Unicode"/>
                  </a:rPr>
                  <a:t>=10000 </a:t>
                </a:r>
                <a:r>
                  <a:rPr lang="fr-FR" sz="1600" dirty="0" err="1" smtClean="0">
                    <a:latin typeface="Lucida Sans Unicode"/>
                    <a:cs typeface="Lucida Sans Unicode"/>
                  </a:rPr>
                  <a:t>pcm</a:t>
                </a:r>
                <a:r>
                  <a:rPr lang="fr-FR" sz="1600" dirty="0" smtClean="0">
                    <a:latin typeface="Lucida Sans Unicode"/>
                    <a:cs typeface="Lucida Sans Unicode"/>
                  </a:rPr>
                  <a:t/>
                </a:r>
                <a:br>
                  <a:rPr lang="fr-FR" sz="1600" dirty="0" smtClean="0">
                    <a:latin typeface="Lucida Sans Unicode"/>
                    <a:cs typeface="Lucida Sans Unicode"/>
                  </a:rPr>
                </a:br>
                <a:endParaRPr lang="fr-FR" sz="1600" dirty="0">
                  <a:cs typeface="Lucida Bright" pitchFamily="18" charset="0"/>
                </a:endParaRPr>
              </a:p>
              <a:p>
                <a:pPr marL="800100" lvl="1" indent="-285750">
                  <a:buFont typeface="Arial" panose="020B0604020202020204" pitchFamily="34" charset="0"/>
                  <a:buChar char="•"/>
                </a:pPr>
                <a:r>
                  <a:rPr lang="fr-FR" sz="1600" dirty="0">
                    <a:cs typeface="Lucida Bright" pitchFamily="18" charset="0"/>
                  </a:rPr>
                  <a:t>La durée d’un cycle sans rechargement </a:t>
                </a:r>
                <a:r>
                  <a:rPr lang="fr-FR" sz="1600" dirty="0" smtClean="0">
                    <a:cs typeface="Lucida Bright" pitchFamily="18" charset="0"/>
                  </a:rPr>
                  <a:t>: </a:t>
                </a:r>
                <a14:m>
                  <m:oMath xmlns:m="http://schemas.openxmlformats.org/officeDocument/2006/math">
                    <m:r>
                      <a:rPr lang="fr-FR" sz="1600" i="1">
                        <a:latin typeface="Cambria Math"/>
                        <a:cs typeface="Lucida Bright" pitchFamily="18" charset="0"/>
                      </a:rPr>
                      <m:t>𝐷𝑢𝑟</m:t>
                    </m:r>
                    <m:r>
                      <a:rPr lang="fr-FR" sz="1600" i="1">
                        <a:latin typeface="Cambria Math"/>
                        <a:cs typeface="Lucida Bright" pitchFamily="18" charset="0"/>
                      </a:rPr>
                      <m:t>é</m:t>
                    </m:r>
                    <m:r>
                      <a:rPr lang="fr-FR" sz="1600" i="1">
                        <a:latin typeface="Cambria Math"/>
                        <a:cs typeface="Lucida Bright" pitchFamily="18" charset="0"/>
                      </a:rPr>
                      <m:t>𝑒𝐶𝑦𝑐𝑙𝑒</m:t>
                    </m:r>
                    <m:r>
                      <a:rPr lang="fr-FR" sz="1600" i="1">
                        <a:latin typeface="Cambria Math"/>
                        <a:cs typeface="Lucida Bright" pitchFamily="18" charset="0"/>
                      </a:rPr>
                      <m:t> </m:t>
                    </m:r>
                  </m:oMath>
                </a14:m>
                <a:r>
                  <a:rPr lang="fr-FR" sz="1600" dirty="0" smtClean="0">
                    <a:cs typeface="Lucida Bright" pitchFamily="18" charset="0"/>
                  </a:rPr>
                  <a:t/>
                </a:r>
                <a:br>
                  <a:rPr lang="fr-FR" sz="1600" dirty="0" smtClean="0">
                    <a:cs typeface="Lucida Bright" pitchFamily="18" charset="0"/>
                  </a:rPr>
                </a:br>
                <a:r>
                  <a:rPr lang="fr-FR" sz="1600" dirty="0" smtClean="0">
                    <a:cs typeface="Lucida Bright" pitchFamily="18" charset="0"/>
                  </a:rPr>
                  <a:t>→ Définie par </a:t>
                </a:r>
                <a:r>
                  <a:rPr lang="fr-FR" sz="1600" dirty="0">
                    <a:cs typeface="Lucida Bright" pitchFamily="18" charset="0"/>
                  </a:rPr>
                  <a:t>la contrainte en </a:t>
                </a:r>
                <a:r>
                  <a:rPr lang="fr-FR" sz="1600" dirty="0" smtClean="0">
                    <a:cs typeface="Lucida Bright" pitchFamily="18" charset="0"/>
                  </a:rPr>
                  <a:t>fin de </a:t>
                </a:r>
                <a:r>
                  <a:rPr lang="fr-FR" sz="1600" dirty="0">
                    <a:cs typeface="Lucida Bright" pitchFamily="18" charset="0"/>
                  </a:rPr>
                  <a:t>vie : </a:t>
                </a:r>
                <a:r>
                  <a:rPr lang="el-GR" sz="1600" dirty="0" smtClean="0">
                    <a:latin typeface="Lucida Sans Unicode"/>
                    <a:cs typeface="Lucida Sans Unicode"/>
                  </a:rPr>
                  <a:t>ρ</a:t>
                </a:r>
                <a:r>
                  <a:rPr lang="fr-FR" sz="1600" baseline="-25000" dirty="0" smtClean="0">
                    <a:latin typeface="Lucida Sans Unicode"/>
                    <a:cs typeface="Lucida Sans Unicode"/>
                  </a:rPr>
                  <a:t>FDV</a:t>
                </a:r>
                <a:r>
                  <a:rPr lang="fr-FR" sz="1600" dirty="0" smtClean="0">
                    <a:latin typeface="Lucida Sans Unicode"/>
                    <a:cs typeface="Lucida Sans Unicode"/>
                  </a:rPr>
                  <a:t>=0 </a:t>
                </a:r>
                <a:r>
                  <a:rPr lang="fr-FR" sz="1600" dirty="0" err="1" smtClean="0">
                    <a:latin typeface="Lucida Sans Unicode"/>
                    <a:cs typeface="Lucida Sans Unicode"/>
                  </a:rPr>
                  <a:t>pcm</a:t>
                </a:r>
                <a:endParaRPr lang="fr-FR" sz="1600" dirty="0" smtClean="0">
                  <a:cs typeface="Lucida Bright" pitchFamily="18" charset="0"/>
                </a:endParaRPr>
              </a:p>
              <a:p>
                <a:pPr marL="0" lvl="1"/>
                <a:r>
                  <a:rPr lang="fr-FR" dirty="0" smtClean="0">
                    <a:cs typeface="Lucida Bright" pitchFamily="18" charset="0"/>
                  </a:rPr>
                  <a:t>(*) : </a:t>
                </a:r>
                <a:r>
                  <a:rPr lang="fr-FR" dirty="0" err="1" smtClean="0">
                    <a:cs typeface="Lucida Bright" pitchFamily="18" charset="0"/>
                  </a:rPr>
                  <a:t>Densité</a:t>
                </a:r>
                <a:r>
                  <a:rPr lang="fr-FR" baseline="-25000" dirty="0" err="1" smtClean="0">
                    <a:cs typeface="Lucida Bright" pitchFamily="18" charset="0"/>
                  </a:rPr>
                  <a:t>Combustible</a:t>
                </a:r>
                <a:r>
                  <a:rPr lang="fr-FR" baseline="-25000" dirty="0" smtClean="0">
                    <a:cs typeface="Lucida Bright" pitchFamily="18" charset="0"/>
                  </a:rPr>
                  <a:t> </a:t>
                </a:r>
                <a:r>
                  <a:rPr lang="fr-FR" dirty="0" smtClean="0">
                    <a:cs typeface="Lucida Bright" pitchFamily="18" charset="0"/>
                  </a:rPr>
                  <a:t>constante : 3.81 g/cm</a:t>
                </a:r>
                <a:r>
                  <a:rPr lang="fr-FR" baseline="30000" dirty="0" smtClean="0">
                    <a:cs typeface="Lucida Bright" pitchFamily="18" charset="0"/>
                  </a:rPr>
                  <a:t>3</a:t>
                </a:r>
                <a:r>
                  <a:rPr lang="fr-FR" sz="1600" dirty="0" smtClean="0">
                    <a:cs typeface="Lucida Bright" pitchFamily="18" charset="0"/>
                  </a:rPr>
                  <a:t> </a:t>
                </a:r>
                <a:endParaRPr lang="fr-FR" sz="1600" dirty="0">
                  <a:cs typeface="Lucida Bright" pitchFamily="18" charset="0"/>
                </a:endParaRPr>
              </a:p>
              <a:p>
                <a:pPr marL="1588" indent="-1588">
                  <a:buNone/>
                </a:pPr>
                <a:endParaRPr lang="fr-FR" sz="1600" dirty="0" smtClean="0">
                  <a:latin typeface="Lucida Bright" pitchFamily="18" charset="0"/>
                  <a:cs typeface="Lucida Bright" pitchFamily="18" charset="0"/>
                </a:endParaRPr>
              </a:p>
              <a:p>
                <a:pPr marL="1588" indent="-1588">
                  <a:buNone/>
                </a:pPr>
                <a:r>
                  <a:rPr lang="fr-FR" sz="1600" dirty="0" smtClean="0">
                    <a:latin typeface="Lucida Bright" pitchFamily="18" charset="0"/>
                    <a:cs typeface="Lucida Bright" pitchFamily="18" charset="0"/>
                  </a:rPr>
                  <a:t>Critères </a:t>
                </a:r>
                <a:r>
                  <a:rPr lang="fr-FR" sz="1600" dirty="0">
                    <a:latin typeface="Lucida Bright" pitchFamily="18" charset="0"/>
                    <a:cs typeface="Lucida Bright" pitchFamily="18" charset="0"/>
                  </a:rPr>
                  <a:t>à optimiser – Fonctions à </a:t>
                </a:r>
                <a:r>
                  <a:rPr lang="fr-FR" sz="1600" dirty="0" smtClean="0">
                    <a:latin typeface="Lucida Bright" pitchFamily="18" charset="0"/>
                    <a:cs typeface="Lucida Bright" pitchFamily="18" charset="0"/>
                  </a:rPr>
                  <a:t>minimiser</a:t>
                </a: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i="1">
                        <a:latin typeface="Cambria Math"/>
                        <a:cs typeface="Lucida Bright" pitchFamily="18" charset="0"/>
                      </a:rPr>
                      <m:t>0=(</m:t>
                    </m:r>
                    <m:r>
                      <a:rPr lang="fr-FR" sz="1800" i="1">
                        <a:latin typeface="Cambria Math"/>
                        <a:cs typeface="Lucida Bright" pitchFamily="18" charset="0"/>
                      </a:rPr>
                      <m:t>𝑀𝐶𝑜𝑒𝑢𝑟</m:t>
                    </m:r>
                    <m:r>
                      <a:rPr lang="fr-FR" sz="1800" i="1">
                        <a:latin typeface="Cambria Math"/>
                        <a:cs typeface="Lucida Bright" pitchFamily="18" charset="0"/>
                      </a:rPr>
                      <m:t> −10 </m:t>
                    </m:r>
                    <m:r>
                      <a:rPr lang="fr-FR" sz="1800" i="1">
                        <a:latin typeface="Cambria Math"/>
                        <a:cs typeface="Lucida Bright" pitchFamily="18" charset="0"/>
                      </a:rPr>
                      <m:t>𝑡</m:t>
                    </m:r>
                    <m:r>
                      <a:rPr lang="fr-FR" sz="1800" i="1">
                        <a:latin typeface="Cambria Math"/>
                        <a:cs typeface="Lucida Bright" pitchFamily="18" charset="0"/>
                      </a:rPr>
                      <m:t>)</m:t>
                    </m:r>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1</m:t>
                    </m:r>
                    <m:r>
                      <a:rPr lang="fr-FR" sz="1800" i="1">
                        <a:latin typeface="Cambria Math"/>
                        <a:cs typeface="Lucida Bright" pitchFamily="18" charset="0"/>
                      </a:rPr>
                      <m:t>=(</m:t>
                    </m:r>
                    <m:r>
                      <a:rPr lang="fr-FR" sz="1800" b="0" i="1" smtClean="0">
                        <a:latin typeface="Cambria Math"/>
                        <a:cs typeface="Lucida Bright" pitchFamily="18" charset="0"/>
                      </a:rPr>
                      <m:t>𝐸</m:t>
                    </m:r>
                    <m:r>
                      <a:rPr lang="fr-FR" sz="1800" b="0" i="1" baseline="-25000" smtClean="0">
                        <a:latin typeface="Cambria Math"/>
                        <a:cs typeface="Lucida Bright" pitchFamily="18" charset="0"/>
                      </a:rPr>
                      <m:t>𝑚𝑜𝑦</m:t>
                    </m:r>
                    <m:r>
                      <a:rPr lang="fr-FR" sz="1800" i="1">
                        <a:latin typeface="Cambria Math"/>
                        <a:cs typeface="Lucida Bright" pitchFamily="18" charset="0"/>
                      </a:rPr>
                      <m:t> −</m:t>
                    </m:r>
                    <m:r>
                      <a:rPr lang="fr-FR" sz="1800" b="0" i="1" smtClean="0">
                        <a:latin typeface="Cambria Math"/>
                        <a:cs typeface="Lucida Bright" pitchFamily="18" charset="0"/>
                      </a:rPr>
                      <m:t>8%</m:t>
                    </m:r>
                    <m:r>
                      <a:rPr lang="fr-FR" sz="1800" i="1">
                        <a:latin typeface="Cambria Math"/>
                        <a:cs typeface="Lucida Bright" pitchFamily="18" charset="0"/>
                      </a:rPr>
                      <m:t>)</m:t>
                    </m:r>
                    <m:r>
                      <a:rPr lang="fr-FR" sz="1800" b="0" i="1" smtClean="0">
                        <a:latin typeface="Cambria Math"/>
                        <a:cs typeface="Lucida Bright" pitchFamily="18" charset="0"/>
                      </a:rPr>
                      <m:t>²</m:t>
                    </m:r>
                  </m:oMath>
                </a14:m>
                <a:endParaRPr lang="fr-FR" sz="1800" dirty="0">
                  <a:cs typeface="Lucida Bright" pitchFamily="18" charset="0"/>
                </a:endParaRPr>
              </a:p>
              <a:p>
                <a:pPr marL="800100" lvl="1" indent="-285750">
                  <a:buFont typeface="Arial" panose="020B0604020202020204" pitchFamily="34" charset="0"/>
                  <a:buChar char="•"/>
                </a:pPr>
                <a14:m>
                  <m:oMath xmlns:m="http://schemas.openxmlformats.org/officeDocument/2006/math">
                    <m:r>
                      <a:rPr lang="fr-FR" sz="1800" i="1">
                        <a:latin typeface="Cambria Math"/>
                        <a:cs typeface="Lucida Bright" pitchFamily="18" charset="0"/>
                      </a:rPr>
                      <m:t>𝐹</m:t>
                    </m:r>
                    <m:r>
                      <a:rPr lang="fr-FR" sz="1800" b="0" i="1" smtClean="0">
                        <a:latin typeface="Cambria Math"/>
                        <a:cs typeface="Lucida Bright" pitchFamily="18" charset="0"/>
                      </a:rPr>
                      <m:t>2</m:t>
                    </m:r>
                    <m:r>
                      <a:rPr lang="fr-FR" sz="1800" i="1">
                        <a:latin typeface="Cambria Math"/>
                        <a:cs typeface="Lucida Bright" pitchFamily="18" charset="0"/>
                      </a:rPr>
                      <m:t>=</m:t>
                    </m:r>
                    <m:d>
                      <m:dPr>
                        <m:ctrlPr>
                          <a:rPr lang="fr-FR" sz="1800" b="0" i="1" smtClean="0">
                            <a:latin typeface="Cambria Math"/>
                            <a:cs typeface="Lucida Bright" pitchFamily="18" charset="0"/>
                          </a:rPr>
                        </m:ctrlPr>
                      </m:dPr>
                      <m:e>
                        <m:r>
                          <a:rPr lang="fr-FR" sz="1800" b="0" i="1" smtClean="0">
                            <a:latin typeface="Cambria Math"/>
                            <a:cs typeface="Lucida Bright" pitchFamily="18" charset="0"/>
                          </a:rPr>
                          <m:t>𝐷𝑢𝑟</m:t>
                        </m:r>
                        <m:r>
                          <a:rPr lang="fr-FR" sz="1800" b="0" i="1" smtClean="0">
                            <a:latin typeface="Cambria Math"/>
                            <a:cs typeface="Lucida Bright" pitchFamily="18" charset="0"/>
                          </a:rPr>
                          <m:t>é</m:t>
                        </m:r>
                        <m:r>
                          <a:rPr lang="fr-FR" sz="1800" b="0" i="1" smtClean="0">
                            <a:latin typeface="Cambria Math"/>
                            <a:cs typeface="Lucida Bright" pitchFamily="18" charset="0"/>
                          </a:rPr>
                          <m:t>𝑒𝐶𝑦𝑐𝑙𝑒</m:t>
                        </m:r>
                        <m:r>
                          <a:rPr lang="fr-FR" sz="1800" i="1">
                            <a:latin typeface="Cambria Math"/>
                            <a:cs typeface="Lucida Bright" pitchFamily="18" charset="0"/>
                          </a:rPr>
                          <m:t> −</m:t>
                        </m:r>
                        <m:r>
                          <a:rPr lang="fr-FR" sz="1800" b="0" i="1" smtClean="0">
                            <a:latin typeface="Cambria Math"/>
                            <a:cs typeface="Lucida Bright" pitchFamily="18" charset="0"/>
                          </a:rPr>
                          <m:t>20 </m:t>
                        </m:r>
                        <m:r>
                          <a:rPr lang="fr-FR" sz="1800" b="0" i="1" smtClean="0">
                            <a:latin typeface="Cambria Math"/>
                            <a:cs typeface="Lucida Bright" pitchFamily="18" charset="0"/>
                          </a:rPr>
                          <m:t>𝑎𝑛𝑠</m:t>
                        </m:r>
                      </m:e>
                    </m:d>
                  </m:oMath>
                </a14:m>
                <a:r>
                  <a:rPr lang="fr-FR" sz="1800" dirty="0" smtClean="0">
                    <a:cs typeface="Lucida Bright" pitchFamily="18" charset="0"/>
                  </a:rPr>
                  <a:t>²</a:t>
                </a:r>
                <a:endParaRPr lang="fr-FR" sz="18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mc:Choice>
        <mc:Fallback xmlns="">
          <p:sp>
            <p:nvSpPr>
              <p:cNvPr id="9219" name="Sous-titre 8"/>
              <p:cNvSpPr>
                <a:spLocks noGrp="1" noRot="1" noChangeAspect="1" noMove="1" noResize="1" noEditPoints="1" noAdjustHandles="1" noChangeArrowheads="1" noChangeShapeType="1" noTextEdit="1"/>
              </p:cNvSpPr>
              <p:nvPr>
                <p:ph type="subTitle" idx="1"/>
              </p:nvPr>
            </p:nvSpPr>
            <p:spPr>
              <a:xfrm>
                <a:off x="228599" y="1090613"/>
                <a:ext cx="8659813" cy="5767387"/>
              </a:xfrm>
              <a:blipFill rotWithShape="1">
                <a:blip r:embed="rId2"/>
                <a:stretch>
                  <a:fillRect l="-352"/>
                </a:stretch>
              </a:blipFill>
            </p:spPr>
            <p:txBody>
              <a:bodyPr/>
              <a:lstStyle/>
              <a:p>
                <a:r>
                  <a:rPr lang="fr-FR">
                    <a:noFill/>
                  </a:rPr>
                  <a:t> </a:t>
                </a:r>
              </a:p>
            </p:txBody>
          </p:sp>
        </mc:Fallback>
      </mc:AlternateContent>
    </p:spTree>
    <p:extLst>
      <p:ext uri="{BB962C8B-B14F-4D97-AF65-F5344CB8AC3E}">
        <p14:creationId xmlns:p14="http://schemas.microsoft.com/office/powerpoint/2010/main" val="159457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B. Définition du Problème</a:t>
            </a:r>
          </a:p>
        </p:txBody>
      </p:sp>
      <p:sp>
        <p:nvSpPr>
          <p:cNvPr id="9219" name="Sous-titre 8"/>
          <p:cNvSpPr>
            <a:spLocks noGrp="1"/>
          </p:cNvSpPr>
          <p:nvPr>
            <p:ph type="subTitle" idx="1"/>
          </p:nvPr>
        </p:nvSpPr>
        <p:spPr>
          <a:xfrm>
            <a:off x="228599" y="1090613"/>
            <a:ext cx="8659813" cy="5767387"/>
          </a:xfrm>
          <a:solidFill>
            <a:schemeClr val="bg1"/>
          </a:solidFill>
        </p:spPr>
        <p:txBody>
          <a:bodyPr/>
          <a:lstStyle/>
          <a:p>
            <a:pPr marL="1588" indent="-1588">
              <a:buNone/>
            </a:pPr>
            <a:r>
              <a:rPr lang="fr-FR" sz="1600" dirty="0" smtClean="0">
                <a:latin typeface="Lucida Bright" pitchFamily="18" charset="0"/>
                <a:cs typeface="Lucida Bright" pitchFamily="18" charset="0"/>
              </a:rPr>
              <a:t>Critères à optimiser – Principe des Calculs neutroniques</a:t>
            </a:r>
          </a:p>
          <a:p>
            <a:pPr marL="0" indent="0">
              <a:buNone/>
            </a:pPr>
            <a:endParaRPr lang="fr-FR" sz="1600" baseline="30000" dirty="0" smtClean="0">
              <a:solidFill>
                <a:srgbClr val="595959"/>
              </a:solidFill>
              <a:latin typeface="Lucida Sans Unicode" pitchFamily="34" charset="0"/>
              <a:cs typeface="Lucida Bright" pitchFamily="18" charset="0"/>
            </a:endParaRPr>
          </a:p>
        </p:txBody>
      </p:sp>
      <p:sp>
        <p:nvSpPr>
          <p:cNvPr id="9" name="Arrondir un rectangle avec un coin diagonal 8"/>
          <p:cNvSpPr/>
          <p:nvPr/>
        </p:nvSpPr>
        <p:spPr>
          <a:xfrm>
            <a:off x="500818" y="176641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smtClean="0"/>
              <a:t>E</a:t>
            </a:r>
            <a:r>
              <a:rPr lang="fr-FR" sz="1400" baseline="-25000" dirty="0" err="1" smtClean="0"/>
              <a:t>moy</a:t>
            </a:r>
            <a:r>
              <a:rPr lang="fr-FR" sz="1400" baseline="-25000" dirty="0" smtClean="0"/>
              <a:t> </a:t>
            </a:r>
            <a:r>
              <a:rPr lang="fr-FR" sz="1400" dirty="0"/>
              <a:t>= </a:t>
            </a:r>
            <a:r>
              <a:rPr lang="fr-FR" sz="1400" dirty="0" smtClean="0"/>
              <a:t>8%c</a:t>
            </a:r>
            <a:endParaRPr lang="fr-FR" sz="1400" dirty="0"/>
          </a:p>
        </p:txBody>
      </p:sp>
      <p:sp>
        <p:nvSpPr>
          <p:cNvPr id="10" name="Rectangle 9"/>
          <p:cNvSpPr/>
          <p:nvPr/>
        </p:nvSpPr>
        <p:spPr>
          <a:xfrm>
            <a:off x="2555775" y="2246182"/>
            <a:ext cx="2085367"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i="1" dirty="0" err="1" smtClean="0"/>
              <a:t>E’</a:t>
            </a:r>
            <a:r>
              <a:rPr lang="fr-FR" sz="1400" i="1" baseline="-25000" dirty="0" err="1" smtClean="0"/>
              <a:t>moy</a:t>
            </a:r>
            <a:endParaRPr lang="fr-FR" sz="1400" i="1" baseline="-25000" dirty="0"/>
          </a:p>
          <a:p>
            <a:pPr algn="ctr"/>
            <a:r>
              <a:rPr lang="fr-FR" sz="1400" i="1" dirty="0"/>
              <a:t>Tel que </a:t>
            </a:r>
            <a:r>
              <a:rPr lang="fr-FR" sz="1400" i="1" dirty="0" err="1"/>
              <a:t>k</a:t>
            </a:r>
            <a:r>
              <a:rPr lang="fr-FR" sz="1400" i="1" baseline="-25000" dirty="0" err="1"/>
              <a:t>eff</a:t>
            </a:r>
            <a:r>
              <a:rPr lang="fr-FR" sz="1400" i="1" dirty="0"/>
              <a:t> =</a:t>
            </a:r>
            <a:r>
              <a:rPr lang="fr-FR" sz="1400" i="1" dirty="0" smtClean="0"/>
              <a:t>1.10000</a:t>
            </a:r>
            <a:endParaRPr lang="fr-FR" sz="1400" i="1" dirty="0"/>
          </a:p>
        </p:txBody>
      </p:sp>
      <p:cxnSp>
        <p:nvCxnSpPr>
          <p:cNvPr id="23" name="Connecteur en angle 22"/>
          <p:cNvCxnSpPr>
            <a:stCxn id="9" idx="0"/>
            <a:endCxn id="10" idx="1"/>
          </p:cNvCxnSpPr>
          <p:nvPr/>
        </p:nvCxnSpPr>
        <p:spPr>
          <a:xfrm>
            <a:off x="2120998" y="2141144"/>
            <a:ext cx="434777" cy="501082"/>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38" name="Connecteur en angle 37"/>
          <p:cNvCxnSpPr>
            <a:stCxn id="48" idx="0"/>
            <a:endCxn id="10" idx="1"/>
          </p:cNvCxnSpPr>
          <p:nvPr/>
        </p:nvCxnSpPr>
        <p:spPr>
          <a:xfrm flipV="1">
            <a:off x="2123224" y="2642226"/>
            <a:ext cx="432551" cy="412048"/>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sp>
        <p:nvSpPr>
          <p:cNvPr id="48" name="Arrondir un rectangle avec un coin diagonal 47"/>
          <p:cNvSpPr/>
          <p:nvPr/>
        </p:nvSpPr>
        <p:spPr>
          <a:xfrm>
            <a:off x="503044" y="2679548"/>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br>
              <a:rPr lang="fr-FR" sz="1400" dirty="0"/>
            </a:br>
            <a:r>
              <a:rPr lang="fr-FR" sz="1400" dirty="0" err="1"/>
              <a:t>E</a:t>
            </a:r>
            <a:r>
              <a:rPr lang="fr-FR" sz="1400" baseline="-25000" dirty="0" err="1"/>
              <a:t>moy</a:t>
            </a:r>
            <a:r>
              <a:rPr lang="fr-FR" sz="1400" baseline="-25000" dirty="0"/>
              <a:t> </a:t>
            </a:r>
            <a:r>
              <a:rPr lang="fr-FR" sz="1400" dirty="0"/>
              <a:t>= </a:t>
            </a:r>
            <a:r>
              <a:rPr lang="fr-FR" sz="1400" dirty="0" smtClean="0"/>
              <a:t>20%</a:t>
            </a:r>
            <a:endParaRPr lang="fr-FR" sz="1400" dirty="0"/>
          </a:p>
        </p:txBody>
      </p:sp>
      <p:sp>
        <p:nvSpPr>
          <p:cNvPr id="53" name="Arrondir un rectangle avec un coin diagonal 52"/>
          <p:cNvSpPr/>
          <p:nvPr/>
        </p:nvSpPr>
        <p:spPr>
          <a:xfrm>
            <a:off x="4860032" y="226750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a:t>
            </a:r>
            <a:r>
              <a:rPr lang="fr-FR" sz="1400" dirty="0" smtClean="0"/>
              <a:t>Cœur</a:t>
            </a:r>
          </a:p>
          <a:p>
            <a:pPr algn="ctr"/>
            <a:r>
              <a:rPr lang="fr-FR" sz="1400" dirty="0" smtClean="0"/>
              <a:t>Avec  </a:t>
            </a:r>
            <a:r>
              <a:rPr lang="fr-FR" sz="1400" i="1" dirty="0" err="1" smtClean="0"/>
              <a:t>E’</a:t>
            </a:r>
            <a:r>
              <a:rPr lang="fr-FR" sz="1400" i="1" baseline="-25000" dirty="0" err="1" smtClean="0"/>
              <a:t>moy</a:t>
            </a:r>
            <a:endParaRPr lang="fr-FR" sz="1400" i="1" baseline="-25000" dirty="0"/>
          </a:p>
        </p:txBody>
      </p:sp>
      <p:cxnSp>
        <p:nvCxnSpPr>
          <p:cNvPr id="54" name="Connecteur droit avec flèche 53"/>
          <p:cNvCxnSpPr>
            <a:stCxn id="10" idx="3"/>
            <a:endCxn id="53" idx="2"/>
          </p:cNvCxnSpPr>
          <p:nvPr/>
        </p:nvCxnSpPr>
        <p:spPr>
          <a:xfrm>
            <a:off x="4641142" y="2642226"/>
            <a:ext cx="21889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6696236" y="2246182"/>
            <a:ext cx="180020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Estim. Lin. de </a:t>
            </a: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endParaRPr lang="fr-FR" sz="1400" b="1" i="1" baseline="-25000" dirty="0">
              <a:solidFill>
                <a:schemeClr val="accent1"/>
              </a:solidFill>
            </a:endParaRPr>
          </a:p>
          <a:p>
            <a:pPr algn="ctr"/>
            <a:r>
              <a:rPr lang="fr-FR" sz="1400" i="1" dirty="0"/>
              <a:t>Tel que </a:t>
            </a:r>
            <a:r>
              <a:rPr lang="fr-FR" sz="1400" i="1" dirty="0" err="1"/>
              <a:t>k</a:t>
            </a:r>
            <a:r>
              <a:rPr lang="fr-FR" sz="1400" i="1" baseline="-25000" dirty="0" err="1"/>
              <a:t>eff</a:t>
            </a:r>
            <a:r>
              <a:rPr lang="fr-FR" sz="1400" i="1" dirty="0"/>
              <a:t> =1.01</a:t>
            </a:r>
          </a:p>
        </p:txBody>
      </p:sp>
      <p:cxnSp>
        <p:nvCxnSpPr>
          <p:cNvPr id="58" name="Connecteur droit avec flèche 57"/>
          <p:cNvCxnSpPr>
            <a:stCxn id="53" idx="0"/>
            <a:endCxn id="57" idx="1"/>
          </p:cNvCxnSpPr>
          <p:nvPr/>
        </p:nvCxnSpPr>
        <p:spPr>
          <a:xfrm>
            <a:off x="6480212" y="2642226"/>
            <a:ext cx="216024"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239" name="Rectangle 9238"/>
          <p:cNvSpPr/>
          <p:nvPr/>
        </p:nvSpPr>
        <p:spPr>
          <a:xfrm>
            <a:off x="228600" y="1628800"/>
            <a:ext cx="8659812" cy="2232248"/>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d’enrichissement en début de vie – 3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~10 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63" name="Arrondir un rectangle avec un coin diagonal 62"/>
          <p:cNvSpPr/>
          <p:nvPr/>
        </p:nvSpPr>
        <p:spPr>
          <a:xfrm>
            <a:off x="789354" y="4201660"/>
            <a:ext cx="162018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Calcul </a:t>
            </a:r>
            <a:r>
              <a:rPr lang="fr-FR" sz="1400" dirty="0" err="1"/>
              <a:t>k</a:t>
            </a:r>
            <a:r>
              <a:rPr lang="fr-FR" sz="1400" baseline="-25000" dirty="0" err="1"/>
              <a:t>eff</a:t>
            </a:r>
            <a:r>
              <a:rPr lang="fr-FR" sz="1400" dirty="0"/>
              <a:t> Cœur </a:t>
            </a:r>
            <a:r>
              <a:rPr lang="fr-FR" sz="1400" dirty="0" smtClean="0"/>
              <a:t/>
            </a:r>
            <a:br>
              <a:rPr lang="fr-FR" sz="1400" dirty="0" smtClean="0"/>
            </a:br>
            <a:r>
              <a:rPr lang="fr-FR" sz="1400" b="1" i="1" dirty="0" smtClean="0">
                <a:solidFill>
                  <a:schemeClr val="accent1"/>
                </a:solidFill>
              </a:rPr>
              <a:t>E</a:t>
            </a:r>
            <a:r>
              <a:rPr lang="fr-FR" sz="1400" b="1" i="1" baseline="30000" dirty="0" smtClean="0">
                <a:solidFill>
                  <a:schemeClr val="accent1"/>
                </a:solidFill>
              </a:rPr>
              <a:t>(</a:t>
            </a:r>
            <a:r>
              <a:rPr lang="fr-FR" sz="1400" b="1" i="1" baseline="30000" dirty="0" err="1" smtClean="0">
                <a:solidFill>
                  <a:schemeClr val="accent1"/>
                </a:solidFill>
              </a:rPr>
              <a:t>crit</a:t>
            </a:r>
            <a:r>
              <a:rPr lang="fr-FR" sz="1400" b="1" i="1" baseline="30000" dirty="0" smtClean="0">
                <a:solidFill>
                  <a:schemeClr val="accent1"/>
                </a:solidFill>
              </a:rPr>
              <a:t>)</a:t>
            </a:r>
            <a:r>
              <a:rPr lang="fr-FR" sz="1400" b="1" i="1" baseline="-25000" dirty="0" err="1" smtClean="0">
                <a:solidFill>
                  <a:schemeClr val="accent1"/>
                </a:solidFill>
              </a:rPr>
              <a:t>moy</a:t>
            </a:r>
            <a:r>
              <a:rPr lang="fr-FR" sz="1400" b="1" i="1" baseline="-25000" dirty="0" smtClean="0">
                <a:solidFill>
                  <a:schemeClr val="accent1"/>
                </a:solidFill>
              </a:rPr>
              <a:t> </a:t>
            </a:r>
            <a:endParaRPr lang="fr-FR" sz="1400" dirty="0"/>
          </a:p>
        </p:txBody>
      </p:sp>
      <p:sp>
        <p:nvSpPr>
          <p:cNvPr id="64" name="Rectangle 63"/>
          <p:cNvSpPr/>
          <p:nvPr/>
        </p:nvSpPr>
        <p:spPr>
          <a:xfrm>
            <a:off x="3347864" y="4581128"/>
            <a:ext cx="2016224" cy="9083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300" i="1" dirty="0" smtClean="0"/>
              <a:t>Estim. Lin. de la </a:t>
            </a:r>
            <a:r>
              <a:rPr lang="fr-FR" sz="1300" i="1" dirty="0" smtClean="0">
                <a:solidFill>
                  <a:srgbClr val="3095B4"/>
                </a:solidFill>
              </a:rPr>
              <a:t>durée du cycle</a:t>
            </a:r>
            <a:endParaRPr lang="fr-FR" sz="1300" i="1" baseline="-25000" dirty="0">
              <a:solidFill>
                <a:srgbClr val="3095B4"/>
              </a:solidFill>
            </a:endParaRPr>
          </a:p>
          <a:p>
            <a:pPr algn="ctr"/>
            <a:r>
              <a:rPr lang="fr-FR" sz="1300" i="1" dirty="0"/>
              <a:t>Tel que </a:t>
            </a:r>
            <a:r>
              <a:rPr lang="fr-FR" sz="1300" i="1" dirty="0" err="1"/>
              <a:t>k</a:t>
            </a:r>
            <a:r>
              <a:rPr lang="fr-FR" sz="1300" i="1" baseline="-25000" dirty="0" err="1"/>
              <a:t>eff</a:t>
            </a:r>
            <a:r>
              <a:rPr lang="fr-FR" sz="1300" i="1" dirty="0"/>
              <a:t> =</a:t>
            </a:r>
            <a:r>
              <a:rPr lang="fr-FR" sz="1300" i="1" dirty="0" smtClean="0"/>
              <a:t>1.00000</a:t>
            </a:r>
            <a:endParaRPr lang="fr-FR" sz="1300" i="1" dirty="0"/>
          </a:p>
        </p:txBody>
      </p:sp>
      <p:sp>
        <p:nvSpPr>
          <p:cNvPr id="67" name="Arrondir un rectangle avec un coin diagonal 66"/>
          <p:cNvSpPr/>
          <p:nvPr/>
        </p:nvSpPr>
        <p:spPr>
          <a:xfrm>
            <a:off x="611560" y="5114790"/>
            <a:ext cx="2160240" cy="74945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Epuisement du cœur </a:t>
            </a:r>
          </a:p>
          <a:p>
            <a:pPr algn="ctr"/>
            <a:r>
              <a:rPr lang="fr-FR" sz="1400" dirty="0" smtClean="0"/>
              <a:t>4 zones axiales</a:t>
            </a:r>
          </a:p>
          <a:p>
            <a:pPr algn="ctr"/>
            <a:r>
              <a:rPr lang="fr-FR" sz="1400" i="1" dirty="0" smtClean="0"/>
              <a:t>Durée : N JEPP</a:t>
            </a:r>
            <a:endParaRPr lang="fr-FR" sz="1400" i="1" dirty="0"/>
          </a:p>
        </p:txBody>
      </p:sp>
      <p:sp>
        <p:nvSpPr>
          <p:cNvPr id="72" name="Rectangle 71"/>
          <p:cNvSpPr/>
          <p:nvPr/>
        </p:nvSpPr>
        <p:spPr>
          <a:xfrm>
            <a:off x="228599" y="4005064"/>
            <a:ext cx="8659813" cy="2736304"/>
          </a:xfrm>
          <a:prstGeom prst="rect">
            <a:avLst/>
          </a:pr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b" anchorCtr="0"/>
          <a:lstStyle/>
          <a:p>
            <a:r>
              <a:rPr lang="fr-FR" sz="1400" i="1" dirty="0" smtClean="0">
                <a:solidFill>
                  <a:schemeClr val="bg1">
                    <a:lumMod val="65000"/>
                  </a:schemeClr>
                </a:solidFill>
              </a:rPr>
              <a:t>Recherche de la fin de vie – 6 calculs de </a:t>
            </a:r>
            <a:r>
              <a:rPr lang="fr-FR" sz="1400" i="1" dirty="0" err="1" smtClean="0">
                <a:solidFill>
                  <a:schemeClr val="bg1">
                    <a:lumMod val="65000"/>
                  </a:schemeClr>
                </a:solidFill>
              </a:rPr>
              <a:t>K</a:t>
            </a:r>
            <a:r>
              <a:rPr lang="fr-FR" sz="1400" i="1" baseline="-25000" dirty="0" err="1" smtClean="0">
                <a:solidFill>
                  <a:schemeClr val="bg1">
                    <a:lumMod val="65000"/>
                  </a:schemeClr>
                </a:solidFill>
              </a:rPr>
              <a:t>eff</a:t>
            </a:r>
            <a:r>
              <a:rPr lang="fr-FR" sz="1400" i="1" baseline="-25000" dirty="0" smtClean="0">
                <a:solidFill>
                  <a:schemeClr val="bg1">
                    <a:lumMod val="65000"/>
                  </a:schemeClr>
                </a:solidFill>
              </a:rPr>
              <a:t>  </a:t>
            </a:r>
            <a:r>
              <a:rPr lang="fr-FR" sz="1400" i="1" dirty="0" smtClean="0">
                <a:solidFill>
                  <a:schemeClr val="bg1">
                    <a:lumMod val="65000"/>
                  </a:schemeClr>
                </a:solidFill>
              </a:rPr>
              <a:t>de 0 à 10950 JEPP ~30s de calcul (PC-</a:t>
            </a:r>
            <a:r>
              <a:rPr lang="fr-FR" sz="1400" i="1" dirty="0" err="1" smtClean="0">
                <a:solidFill>
                  <a:schemeClr val="bg1">
                    <a:lumMod val="65000"/>
                  </a:schemeClr>
                </a:solidFill>
              </a:rPr>
              <a:t>hp</a:t>
            </a:r>
            <a:r>
              <a:rPr lang="fr-FR" sz="1400" i="1" dirty="0" smtClean="0">
                <a:solidFill>
                  <a:schemeClr val="bg1">
                    <a:lumMod val="65000"/>
                  </a:schemeClr>
                </a:solidFill>
              </a:rPr>
              <a:t>-VBOX)</a:t>
            </a:r>
            <a:endParaRPr lang="fr-FR" sz="1400" i="1" baseline="-25000" dirty="0">
              <a:solidFill>
                <a:schemeClr val="bg1">
                  <a:lumMod val="65000"/>
                </a:schemeClr>
              </a:solidFill>
            </a:endParaRPr>
          </a:p>
        </p:txBody>
      </p:sp>
      <p:sp>
        <p:nvSpPr>
          <p:cNvPr id="9241" name="Rectangle 9240"/>
          <p:cNvSpPr/>
          <p:nvPr/>
        </p:nvSpPr>
        <p:spPr>
          <a:xfrm>
            <a:off x="323528" y="4129652"/>
            <a:ext cx="2808312" cy="1819628"/>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9243" name="Connecteur en angle 9242"/>
          <p:cNvCxnSpPr>
            <a:stCxn id="63" idx="0"/>
            <a:endCxn id="67" idx="0"/>
          </p:cNvCxnSpPr>
          <p:nvPr/>
        </p:nvCxnSpPr>
        <p:spPr>
          <a:xfrm>
            <a:off x="2409534" y="4576386"/>
            <a:ext cx="362266" cy="913130"/>
          </a:xfrm>
          <a:prstGeom prst="bentConnector3">
            <a:avLst>
              <a:gd name="adj1" fmla="val 16310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Connecteur en angle 75"/>
          <p:cNvCxnSpPr>
            <a:stCxn id="67" idx="2"/>
            <a:endCxn id="63" idx="2"/>
          </p:cNvCxnSpPr>
          <p:nvPr/>
        </p:nvCxnSpPr>
        <p:spPr>
          <a:xfrm rot="10800000" flipH="1">
            <a:off x="611560" y="4576386"/>
            <a:ext cx="177794" cy="913130"/>
          </a:xfrm>
          <a:prstGeom prst="bentConnector3">
            <a:avLst>
              <a:gd name="adj1" fmla="val -12857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Connecteur droit avec flèche 44"/>
          <p:cNvCxnSpPr>
            <a:stCxn id="9241" idx="3"/>
          </p:cNvCxnSpPr>
          <p:nvPr/>
        </p:nvCxnSpPr>
        <p:spPr>
          <a:xfrm>
            <a:off x="3131840" y="5039466"/>
            <a:ext cx="1800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187180"/>
            <a:ext cx="3412944" cy="205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76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07521"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critères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p:pic>
        <p:nvPicPr>
          <p:cNvPr id="4103" name="Picture 7"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645"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Users\pjacquet\Documents\ALTRAN\PHYSOR\03b.P02\code\build-OptMultiObj-Desktop_Qt_5_2_1_MinGW_32bit-Release\F0_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61" y="620688"/>
            <a:ext cx="2888432" cy="2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9" descr="C:\Users\pjacquet\Documents\ALTRAN\PHYSOR\03b.P02\code\build-OptMultiObj-Desktop_Qt_5_2_1_MinGW_32bit-Release\F1_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912" y="3564904"/>
            <a:ext cx="2888432" cy="28884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501005" y="1880238"/>
                <a:ext cx="13246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0(</m:t>
                      </m:r>
                      <m:r>
                        <a:rPr lang="fr-FR" i="1">
                          <a:latin typeface="Cambria Math"/>
                          <a:cs typeface="Lucida Bright" pitchFamily="18" charset="0"/>
                        </a:rPr>
                        <m:t>𝑀</m:t>
                      </m:r>
                      <m:r>
                        <a:rPr lang="fr-FR" i="1" baseline="-25000">
                          <a:latin typeface="Cambria Math"/>
                          <a:cs typeface="Lucida Bright" pitchFamily="18" charset="0"/>
                        </a:rPr>
                        <m:t>𝐶𝑜𝑒𝑢𝑟</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501005" y="1880238"/>
                <a:ext cx="1324658"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01729" y="4786860"/>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3701729" y="4786860"/>
                <a:ext cx="1155252"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546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2(</m:t>
                      </m:r>
                      <m:r>
                        <a:rPr lang="fr-FR" i="1">
                          <a:latin typeface="Cambria Math"/>
                          <a:cs typeface="Lucida Bright" pitchFamily="18" charset="0"/>
                        </a:rPr>
                        <m:t>𝐷𝑢𝑟</m:t>
                      </m:r>
                      <m:r>
                        <a:rPr lang="fr-FR" i="1">
                          <a:latin typeface="Cambria Math"/>
                          <a:cs typeface="Lucida Bright" pitchFamily="18" charset="0"/>
                        </a:rPr>
                        <m:t>é</m:t>
                      </m:r>
                      <m:r>
                        <a:rPr lang="fr-FR" i="1">
                          <a:latin typeface="Cambria Math"/>
                          <a:cs typeface="Lucida Bright" pitchFamily="18" charset="0"/>
                        </a:rPr>
                        <m:t>𝑒𝐶𝑦𝑐𝑙𝑒</m:t>
                      </m:r>
                      <m:r>
                        <a:rPr lang="fr-FR" b="0" i="1" smtClean="0">
                          <a:latin typeface="Cambria Math"/>
                          <a:cs typeface="Lucida Bright" pitchFamily="18" charset="0"/>
                        </a:rPr>
                        <m:t>)</m:t>
                      </m:r>
                      <m:r>
                        <a:rPr lang="fr-FR" i="1">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54638" cy="369332"/>
              </a:xfrm>
              <a:prstGeom prst="rect">
                <a:avLst/>
              </a:prstGeom>
              <a:blipFill rotWithShape="1">
                <a:blip r:embed="rId7"/>
                <a:stretch>
                  <a:fillRect b="-1475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1552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𝐹</m:t>
                      </m:r>
                      <m:r>
                        <a:rPr lang="fr-FR" b="0" i="1" smtClean="0">
                          <a:latin typeface="Cambria Math"/>
                          <a:cs typeface="Lucida Bright" pitchFamily="18" charset="0"/>
                        </a:rPr>
                        <m:t>1(</m:t>
                      </m:r>
                      <m:r>
                        <a:rPr lang="fr-FR" i="1">
                          <a:latin typeface="Cambria Math"/>
                          <a:cs typeface="Lucida Bright" pitchFamily="18" charset="0"/>
                        </a:rPr>
                        <m:t>𝐸</m:t>
                      </m:r>
                      <m:r>
                        <a:rPr lang="fr-FR" i="1" baseline="-25000">
                          <a:latin typeface="Cambria Math"/>
                          <a:cs typeface="Lucida Bright" pitchFamily="18" charset="0"/>
                        </a:rPr>
                        <m:t>𝑚𝑜𝑦</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155252" cy="369332"/>
              </a:xfrm>
              <a:prstGeom prst="rect">
                <a:avLst/>
              </a:prstGeom>
              <a:blipFill rotWithShape="1">
                <a:blip r:embed="rId8"/>
                <a:stretch>
                  <a:fillRect b="-13115"/>
                </a:stretch>
              </a:blipFill>
            </p:spPr>
            <p:txBody>
              <a:bodyPr/>
              <a:lstStyle/>
              <a:p>
                <a:r>
                  <a:rPr lang="fr-FR">
                    <a:noFill/>
                  </a:rPr>
                  <a:t> </a:t>
                </a:r>
              </a:p>
            </p:txBody>
          </p:sp>
        </mc:Fallback>
      </mc:AlternateContent>
    </p:spTree>
    <p:extLst>
      <p:ext uri="{BB962C8B-B14F-4D97-AF65-F5344CB8AC3E}">
        <p14:creationId xmlns:p14="http://schemas.microsoft.com/office/powerpoint/2010/main" val="125196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C:\Users\pjacquet\Documents\ALTRAN\PHYSOR\03b.P02\code\build-OptMultiObj-Desktop_Qt_5_2_1_MinGW_32bit-Release\X1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73016"/>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C:\Users\pjacquet\Documents\ALTRAN\PHYSOR\03b.P02\code\build-OptMultiObj-Desktop_Qt_5_2_1_MinGW_32bit-Release\X0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5" y="620688"/>
            <a:ext cx="2902693" cy="290269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22" y="620689"/>
            <a:ext cx="2902694" cy="2902694"/>
          </a:xfrm>
          <a:prstGeom prst="rect">
            <a:avLst/>
          </a:prstGeom>
          <a:noFill/>
          <a:extLst>
            <a:ext uri="{909E8E84-426E-40DD-AFC4-6F175D3DCCD1}">
              <a14:hiddenFill xmlns:a14="http://schemas.microsoft.com/office/drawing/2010/main">
                <a:solidFill>
                  <a:srgbClr val="FFFFFF"/>
                </a:solidFill>
              </a14:hiddenFill>
            </a:ext>
          </a:extLst>
        </p:spPr>
      </p:pic>
      <p:sp>
        <p:nvSpPr>
          <p:cNvPr id="9218" name="Titre 7"/>
          <p:cNvSpPr>
            <a:spLocks noGrp="1"/>
          </p:cNvSpPr>
          <p:nvPr>
            <p:ph type="ctrTitle"/>
          </p:nvPr>
        </p:nvSpPr>
        <p:spPr>
          <a:xfrm>
            <a:off x="228600" y="0"/>
            <a:ext cx="8659813" cy="548680"/>
          </a:xfrm>
        </p:spPr>
        <p:txBody>
          <a:bodyPr/>
          <a:lstStyle/>
          <a:p>
            <a:pPr eaLnBrk="1" hangingPunct="1"/>
            <a:r>
              <a:rPr lang="fr-FR" dirty="0" smtClean="0">
                <a:latin typeface="Lucida Bright" pitchFamily="18" charset="0"/>
                <a:cs typeface="Lucida Bright" pitchFamily="18" charset="0"/>
              </a:rPr>
              <a:t>C. Résultats</a:t>
            </a:r>
          </a:p>
        </p:txBody>
      </p:sp>
      <p:sp>
        <p:nvSpPr>
          <p:cNvPr id="9219" name="Sous-titre 8"/>
          <p:cNvSpPr>
            <a:spLocks noGrp="1"/>
          </p:cNvSpPr>
          <p:nvPr>
            <p:ph type="subTitle" idx="1"/>
          </p:nvPr>
        </p:nvSpPr>
        <p:spPr>
          <a:xfrm>
            <a:off x="3556967" y="72011"/>
            <a:ext cx="5479529" cy="404661"/>
          </a:xfrm>
          <a:solidFill>
            <a:schemeClr val="bg1">
              <a:alpha val="65000"/>
            </a:schemeClr>
          </a:solidFill>
        </p:spPr>
        <p:txBody>
          <a:bodyPr/>
          <a:lstStyle/>
          <a:p>
            <a:pPr>
              <a:buNone/>
            </a:pPr>
            <a:r>
              <a:rPr lang="fr-FR" sz="1600" dirty="0" smtClean="0">
                <a:latin typeface="Lucida Bright" pitchFamily="18" charset="0"/>
                <a:cs typeface="Lucida Bright" pitchFamily="18" charset="0"/>
              </a:rPr>
              <a:t>Convergence des fronts de Pareto – 24h de calculs</a:t>
            </a:r>
          </a:p>
        </p:txBody>
      </p:sp>
      <p:sp>
        <p:nvSpPr>
          <p:cNvPr id="23" name="Rectangle 22"/>
          <p:cNvSpPr/>
          <p:nvPr/>
        </p:nvSpPr>
        <p:spPr>
          <a:xfrm>
            <a:off x="179512" y="4407460"/>
            <a:ext cx="2880320" cy="338554"/>
          </a:xfrm>
          <a:prstGeom prst="rect">
            <a:avLst/>
          </a:prstGeom>
        </p:spPr>
        <p:txBody>
          <a:bodyPr wrap="square">
            <a:spAutoFit/>
          </a:bodyPr>
          <a:lstStyle/>
          <a:p>
            <a:pPr algn="ctr"/>
            <a:r>
              <a:rPr lang="fr-FR" sz="1600" b="1" i="1" dirty="0" smtClean="0">
                <a:latin typeface="+mn-lt"/>
              </a:rPr>
              <a:t>Espace des paramètres</a:t>
            </a:r>
            <a:endParaRPr lang="es-ES" sz="1600" i="1" dirty="0">
              <a:latin typeface="+mn-lt"/>
            </a:endParaRPr>
          </a:p>
        </p:txBody>
      </p:sp>
      <p:sp>
        <p:nvSpPr>
          <p:cNvPr id="21" name="Rectangle 20"/>
          <p:cNvSpPr/>
          <p:nvPr/>
        </p:nvSpPr>
        <p:spPr>
          <a:xfrm>
            <a:off x="179512" y="4767535"/>
            <a:ext cx="288032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200" i="1" dirty="0" smtClean="0">
                <a:latin typeface="+mn-lt"/>
              </a:rPr>
              <a:t>Total : ~2000 individus évalués</a:t>
            </a:r>
          </a:p>
          <a:p>
            <a:pPr algn="ctr"/>
            <a:r>
              <a:rPr lang="fr-FR" sz="1200" i="1" dirty="0" smtClean="0">
                <a:latin typeface="+mn-lt"/>
              </a:rPr>
              <a:t>En rouge les individus non dominés</a:t>
            </a:r>
            <a:endParaRPr lang="es-ES" sz="1200" i="1" dirty="0">
              <a:latin typeface="+mn-lt"/>
            </a:endParaRPr>
          </a:p>
        </p:txBody>
      </p:sp>
      <mc:AlternateContent xmlns:mc="http://schemas.openxmlformats.org/markup-compatibility/2006" xmlns:a14="http://schemas.microsoft.com/office/drawing/2010/main">
        <mc:Choice Requires="a14">
          <p:sp>
            <p:nvSpPr>
              <p:cNvPr id="7" name="Rectangle 6"/>
              <p:cNvSpPr/>
              <p:nvPr/>
            </p:nvSpPr>
            <p:spPr>
              <a:xfrm>
                <a:off x="179512" y="1880238"/>
                <a:ext cx="17251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0(</m:t>
                      </m:r>
                      <m:r>
                        <m:rPr>
                          <m:sty m:val="p"/>
                        </m:rPr>
                        <a:rPr lang="el-GR" b="0" i="1" smtClean="0">
                          <a:latin typeface="Cambria Math"/>
                          <a:cs typeface="Lucida Bright" pitchFamily="18" charset="0"/>
                        </a:rPr>
                        <m:t>α</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1</m:t>
                      </m:r>
                      <m:r>
                        <a:rPr lang="fr-FR" b="0" i="1" smtClean="0">
                          <a:latin typeface="Cambria Math"/>
                          <a:cs typeface="Lucida Bright" pitchFamily="18" charset="0"/>
                        </a:rPr>
                        <m:t>/</m:t>
                      </m:r>
                      <m:r>
                        <a:rPr lang="fr-FR" b="0" i="1" smtClean="0">
                          <a:latin typeface="Cambria Math"/>
                          <a:cs typeface="Lucida Bright" pitchFamily="18" charset="0"/>
                        </a:rPr>
                        <m:t>𝐸</m:t>
                      </m:r>
                      <m:r>
                        <a:rPr lang="fr-FR" b="0" i="1" baseline="-25000" smtClean="0">
                          <a:latin typeface="Cambria Math"/>
                          <a:cs typeface="Lucida Bright" pitchFamily="18" charset="0"/>
                        </a:rPr>
                        <m:t>2</m:t>
                      </m:r>
                      <m:r>
                        <a:rPr lang="fr-FR" b="0" i="1" smtClean="0">
                          <a:latin typeface="Cambria Math"/>
                          <a:cs typeface="Lucida Bright" pitchFamily="18" charset="0"/>
                        </a:rPr>
                        <m:t>)</m:t>
                      </m:r>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79512" y="1880238"/>
                <a:ext cx="1725152" cy="369332"/>
              </a:xfrm>
              <a:prstGeom prst="rect">
                <a:avLst/>
              </a:prstGeom>
              <a:blipFill rotWithShape="1">
                <a:blip r:embed="rId5"/>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50615" y="6444044"/>
                <a:ext cx="19808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fr-FR" b="0" i="0" smtClean="0">
                          <a:latin typeface="Cambria Math"/>
                          <a:cs typeface="Lucida Bright" pitchFamily="18" charset="0"/>
                        </a:rPr>
                        <m:t>X</m:t>
                      </m:r>
                      <m:r>
                        <a:rPr lang="fr-FR" b="0" i="1" smtClean="0">
                          <a:latin typeface="Cambria Math"/>
                          <a:cs typeface="Lucida Bright" pitchFamily="18" charset="0"/>
                        </a:rPr>
                        <m:t>2(</m:t>
                      </m:r>
                      <m:r>
                        <a:rPr lang="fr-FR" b="0" i="1" smtClean="0">
                          <a:latin typeface="Cambria Math"/>
                          <a:cs typeface="Lucida Bright" pitchFamily="18" charset="0"/>
                        </a:rPr>
                        <m:t>𝑃𝑢𝑖𝑠𝑠</m:t>
                      </m:r>
                      <m:r>
                        <a:rPr lang="fr-FR" b="0" i="1" smtClean="0">
                          <a:latin typeface="Cambria Math"/>
                          <a:cs typeface="Lucida Bright" pitchFamily="18" charset="0"/>
                        </a:rPr>
                        <m:t>.</m:t>
                      </m:r>
                      <m:r>
                        <a:rPr lang="fr-FR" b="0" i="1" smtClean="0">
                          <a:latin typeface="Cambria Math"/>
                          <a:cs typeface="Lucida Bright" pitchFamily="18" charset="0"/>
                        </a:rPr>
                        <m:t>𝑁𝑢𝑐𝑙</m:t>
                      </m:r>
                      <m:r>
                        <a:rPr lang="fr-FR" b="0" i="1" smtClean="0">
                          <a:latin typeface="Cambria Math"/>
                          <a:cs typeface="Lucida Bright" pitchFamily="18" charset="0"/>
                        </a:rPr>
                        <m:t>.) </m:t>
                      </m:r>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5350615" y="6444044"/>
                <a:ext cx="1980863" cy="369332"/>
              </a:xfrm>
              <a:prstGeom prst="rect">
                <a:avLst/>
              </a:prstGeom>
              <a:blipFill rotWithShape="1">
                <a:blip r:embed="rId6"/>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66539" y="3523382"/>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29" name="Rectangle 28"/>
              <p:cNvSpPr>
                <a:spLocks noRot="1" noChangeAspect="1" noMove="1" noResize="1" noEditPoints="1" noAdjustHandles="1" noChangeArrowheads="1" noChangeShapeType="1" noTextEdit="1"/>
              </p:cNvSpPr>
              <p:nvPr/>
            </p:nvSpPr>
            <p:spPr>
              <a:xfrm>
                <a:off x="2966539" y="3523382"/>
                <a:ext cx="1024961" cy="369332"/>
              </a:xfrm>
              <a:prstGeom prst="rect">
                <a:avLst/>
              </a:prstGeom>
              <a:blipFill rotWithShape="1">
                <a:blip r:embed="rId7"/>
                <a:stretch>
                  <a:fillRect b="-131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763064" y="4746014"/>
                <a:ext cx="1024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a:cs typeface="Lucida Bright" pitchFamily="18" charset="0"/>
                        </a:rPr>
                        <m:t>𝑋</m:t>
                      </m:r>
                      <m:r>
                        <a:rPr lang="fr-FR" b="0" i="1" smtClean="0">
                          <a:latin typeface="Cambria Math"/>
                          <a:cs typeface="Lucida Bright" pitchFamily="18" charset="0"/>
                        </a:rPr>
                        <m:t>1(</m:t>
                      </m:r>
                      <m:r>
                        <a:rPr lang="fr-FR" b="0" i="1" smtClean="0">
                          <a:latin typeface="Cambria Math"/>
                          <a:cs typeface="Lucida Bright" pitchFamily="18" charset="0"/>
                        </a:rPr>
                        <m:t>𝐿𝐶𝑓</m:t>
                      </m:r>
                      <m:r>
                        <a:rPr lang="fr-FR" b="0" i="1" smtClean="0">
                          <a:latin typeface="Cambria Math"/>
                          <a:cs typeface="Lucida Bright" pitchFamily="18" charset="0"/>
                        </a:rPr>
                        <m:t>)</m:t>
                      </m:r>
                    </m:oMath>
                  </m:oMathPara>
                </a14:m>
                <a:endParaRPr lang="fr-FR" dirty="0"/>
              </a:p>
            </p:txBody>
          </p:sp>
        </mc:Choice>
        <mc:Fallback xmlns="">
          <p:sp>
            <p:nvSpPr>
              <p:cNvPr id="16" name="Rectangle 15"/>
              <p:cNvSpPr>
                <a:spLocks noRot="1" noChangeAspect="1" noMove="1" noResize="1" noEditPoints="1" noAdjustHandles="1" noChangeArrowheads="1" noChangeShapeType="1" noTextEdit="1"/>
              </p:cNvSpPr>
              <p:nvPr/>
            </p:nvSpPr>
            <p:spPr>
              <a:xfrm>
                <a:off x="3763064" y="4746014"/>
                <a:ext cx="1024961" cy="369332"/>
              </a:xfrm>
              <a:prstGeom prst="rect">
                <a:avLst/>
              </a:prstGeom>
              <a:blipFill rotWithShape="1">
                <a:blip r:embed="rId8"/>
                <a:stretch>
                  <a:fillRect b="-15000"/>
                </a:stretch>
              </a:blipFill>
            </p:spPr>
            <p:txBody>
              <a:bodyPr/>
              <a:lstStyle/>
              <a:p>
                <a:r>
                  <a:rPr lang="fr-FR">
                    <a:noFill/>
                  </a:rPr>
                  <a:t> </a:t>
                </a:r>
              </a:p>
            </p:txBody>
          </p:sp>
        </mc:Fallback>
      </mc:AlternateContent>
      <p:sp>
        <p:nvSpPr>
          <p:cNvPr id="22" name="Ellipse 21"/>
          <p:cNvSpPr/>
          <p:nvPr/>
        </p:nvSpPr>
        <p:spPr>
          <a:xfrm>
            <a:off x="1979712" y="1844824"/>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4" name="Ellipse 23"/>
          <p:cNvSpPr/>
          <p:nvPr/>
        </p:nvSpPr>
        <p:spPr>
          <a:xfrm>
            <a:off x="1979712" y="2636912"/>
            <a:ext cx="504056"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5" name="Ellipse 24"/>
          <p:cNvSpPr/>
          <p:nvPr/>
        </p:nvSpPr>
        <p:spPr>
          <a:xfrm>
            <a:off x="1979712" y="764704"/>
            <a:ext cx="570916"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 name="Rectangle 2"/>
          <p:cNvSpPr/>
          <p:nvPr/>
        </p:nvSpPr>
        <p:spPr>
          <a:xfrm>
            <a:off x="3779912" y="1844824"/>
            <a:ext cx="825867" cy="369332"/>
          </a:xfrm>
          <a:prstGeom prst="rect">
            <a:avLst/>
          </a:prstGeom>
        </p:spPr>
        <p:txBody>
          <a:bodyPr wrap="none">
            <a:spAutoFit/>
          </a:bodyPr>
          <a:lstStyle/>
          <a:p>
            <a:r>
              <a:rPr lang="fr-FR" i="1" dirty="0" smtClean="0">
                <a:solidFill>
                  <a:schemeClr val="accent3">
                    <a:lumMod val="60000"/>
                    <a:lumOff val="40000"/>
                  </a:schemeClr>
                </a:solidFill>
              </a:rPr>
              <a:t>SET1</a:t>
            </a:r>
            <a:r>
              <a:rPr lang="fr-FR" i="1" dirty="0" smtClean="0">
                <a:solidFill>
                  <a:schemeClr val="accent3">
                    <a:lumMod val="40000"/>
                    <a:lumOff val="60000"/>
                  </a:schemeClr>
                </a:solidFill>
              </a:rPr>
              <a:t> </a:t>
            </a:r>
            <a:endParaRPr lang="fr-FR" dirty="0">
              <a:solidFill>
                <a:schemeClr val="accent3">
                  <a:lumMod val="40000"/>
                  <a:lumOff val="60000"/>
                </a:schemeClr>
              </a:solidFill>
            </a:endParaRPr>
          </a:p>
        </p:txBody>
      </p:sp>
      <p:sp>
        <p:nvSpPr>
          <p:cNvPr id="31" name="Ellipse 30"/>
          <p:cNvSpPr/>
          <p:nvPr/>
        </p:nvSpPr>
        <p:spPr>
          <a:xfrm>
            <a:off x="2666281" y="764704"/>
            <a:ext cx="570916" cy="91169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2" name="Rectangle 31"/>
          <p:cNvSpPr/>
          <p:nvPr/>
        </p:nvSpPr>
        <p:spPr>
          <a:xfrm>
            <a:off x="3779912" y="2198251"/>
            <a:ext cx="825867" cy="369332"/>
          </a:xfrm>
          <a:prstGeom prst="rect">
            <a:avLst/>
          </a:prstGeom>
        </p:spPr>
        <p:txBody>
          <a:bodyPr wrap="none">
            <a:spAutoFit/>
          </a:bodyPr>
          <a:lstStyle/>
          <a:p>
            <a:r>
              <a:rPr lang="fr-FR" i="1" dirty="0" smtClean="0">
                <a:solidFill>
                  <a:srgbClr val="FFC000"/>
                </a:solidFill>
              </a:rPr>
              <a:t>SET2 </a:t>
            </a:r>
            <a:endParaRPr lang="fr-FR" dirty="0">
              <a:solidFill>
                <a:srgbClr val="FFC000"/>
              </a:solidFill>
            </a:endParaRPr>
          </a:p>
        </p:txBody>
      </p:sp>
      <p:sp>
        <p:nvSpPr>
          <p:cNvPr id="33" name="Rectangle 32"/>
          <p:cNvSpPr/>
          <p:nvPr/>
        </p:nvSpPr>
        <p:spPr>
          <a:xfrm>
            <a:off x="3779912" y="2555612"/>
            <a:ext cx="825867" cy="369332"/>
          </a:xfrm>
          <a:prstGeom prst="rect">
            <a:avLst/>
          </a:prstGeom>
        </p:spPr>
        <p:txBody>
          <a:bodyPr wrap="none">
            <a:spAutoFit/>
          </a:bodyPr>
          <a:lstStyle/>
          <a:p>
            <a:r>
              <a:rPr lang="fr-FR" i="1" dirty="0" smtClean="0">
                <a:solidFill>
                  <a:schemeClr val="accent1">
                    <a:lumMod val="40000"/>
                    <a:lumOff val="60000"/>
                  </a:schemeClr>
                </a:solidFill>
              </a:rPr>
              <a:t>SET3 </a:t>
            </a:r>
            <a:endParaRPr lang="fr-FR" dirty="0">
              <a:solidFill>
                <a:schemeClr val="accent1">
                  <a:lumMod val="40000"/>
                  <a:lumOff val="60000"/>
                </a:schemeClr>
              </a:solidFill>
            </a:endParaRPr>
          </a:p>
        </p:txBody>
      </p:sp>
      <p:sp>
        <p:nvSpPr>
          <p:cNvPr id="34" name="Rectangle 33"/>
          <p:cNvSpPr/>
          <p:nvPr/>
        </p:nvSpPr>
        <p:spPr>
          <a:xfrm>
            <a:off x="3779912" y="2915652"/>
            <a:ext cx="825867" cy="369332"/>
          </a:xfrm>
          <a:prstGeom prst="rect">
            <a:avLst/>
          </a:prstGeom>
        </p:spPr>
        <p:txBody>
          <a:bodyPr wrap="none">
            <a:spAutoFit/>
          </a:bodyPr>
          <a:lstStyle/>
          <a:p>
            <a:r>
              <a:rPr lang="fr-FR" i="1" dirty="0" smtClean="0">
                <a:solidFill>
                  <a:schemeClr val="accent4">
                    <a:lumMod val="60000"/>
                    <a:lumOff val="40000"/>
                  </a:schemeClr>
                </a:solidFill>
              </a:rPr>
              <a:t>SET4 </a:t>
            </a:r>
            <a:endParaRPr lang="fr-FR" dirty="0">
              <a:solidFill>
                <a:schemeClr val="accent4">
                  <a:lumMod val="60000"/>
                  <a:lumOff val="40000"/>
                </a:schemeClr>
              </a:solidFill>
            </a:endParaRPr>
          </a:p>
        </p:txBody>
      </p:sp>
      <p:sp>
        <p:nvSpPr>
          <p:cNvPr id="36" name="Ellipse 35"/>
          <p:cNvSpPr/>
          <p:nvPr/>
        </p:nvSpPr>
        <p:spPr>
          <a:xfrm>
            <a:off x="5350615" y="1775495"/>
            <a:ext cx="570916" cy="63066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7" name="Ellipse 36"/>
          <p:cNvSpPr/>
          <p:nvPr/>
        </p:nvSpPr>
        <p:spPr>
          <a:xfrm>
            <a:off x="5076056" y="2687118"/>
            <a:ext cx="779012" cy="6306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8" name="Ellipse 37"/>
          <p:cNvSpPr/>
          <p:nvPr/>
        </p:nvSpPr>
        <p:spPr>
          <a:xfrm>
            <a:off x="6037184" y="778756"/>
            <a:ext cx="911080" cy="93610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39" name="Ellipse 38"/>
          <p:cNvSpPr/>
          <p:nvPr/>
        </p:nvSpPr>
        <p:spPr>
          <a:xfrm>
            <a:off x="5999084" y="816856"/>
            <a:ext cx="911080" cy="922051"/>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1" name="Ellipse 40"/>
          <p:cNvSpPr/>
          <p:nvPr/>
        </p:nvSpPr>
        <p:spPr>
          <a:xfrm>
            <a:off x="5220072" y="5648730"/>
            <a:ext cx="634996" cy="60688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2" name="Ellipse 41"/>
          <p:cNvSpPr/>
          <p:nvPr/>
        </p:nvSpPr>
        <p:spPr>
          <a:xfrm>
            <a:off x="6144062" y="5595023"/>
            <a:ext cx="1020225" cy="71429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3" name="Ellipse 42"/>
          <p:cNvSpPr/>
          <p:nvPr/>
        </p:nvSpPr>
        <p:spPr>
          <a:xfrm>
            <a:off x="5999084" y="5115346"/>
            <a:ext cx="733156" cy="545902"/>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4" name="Arc 3"/>
          <p:cNvSpPr/>
          <p:nvPr/>
        </p:nvSpPr>
        <p:spPr>
          <a:xfrm rot="17091127">
            <a:off x="5323015" y="5948023"/>
            <a:ext cx="741328" cy="513254"/>
          </a:xfrm>
          <a:prstGeom prst="arc">
            <a:avLst/>
          </a:prstGeom>
          <a:ln>
            <a:solidFill>
              <a:srgbClr val="FFC000"/>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20288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7"/>
          <p:cNvSpPr>
            <a:spLocks noGrp="1"/>
          </p:cNvSpPr>
          <p:nvPr>
            <p:ph type="ctrTitle"/>
          </p:nvPr>
        </p:nvSpPr>
        <p:spPr>
          <a:xfrm>
            <a:off x="247650" y="0"/>
            <a:ext cx="8629650" cy="1249363"/>
          </a:xfrm>
        </p:spPr>
        <p:txBody>
          <a:bodyPr/>
          <a:lstStyle/>
          <a:p>
            <a:pPr eaLnBrk="1" hangingPunct="1"/>
            <a:r>
              <a:rPr lang="fr-FR" dirty="0" smtClean="0">
                <a:latin typeface="Lucida Bright" pitchFamily="18" charset="0"/>
                <a:cs typeface="Lucida Bright" pitchFamily="18" charset="0"/>
              </a:rPr>
              <a:t>CONTENT</a:t>
            </a:r>
          </a:p>
        </p:txBody>
      </p:sp>
      <p:sp>
        <p:nvSpPr>
          <p:cNvPr id="8195" name="Sous-titre 8"/>
          <p:cNvSpPr>
            <a:spLocks noGrp="1"/>
          </p:cNvSpPr>
          <p:nvPr>
            <p:ph type="subTitle" idx="1"/>
          </p:nvPr>
        </p:nvSpPr>
        <p:spPr>
          <a:xfrm>
            <a:off x="1504950" y="1684338"/>
            <a:ext cx="6811963" cy="4192587"/>
          </a:xfrm>
        </p:spPr>
        <p:txBody>
          <a:bodyPr/>
          <a:lstStyle/>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Méthode</a:t>
            </a:r>
            <a:r>
              <a:rPr lang="en-US" dirty="0" smtClean="0">
                <a:latin typeface="Lucida Bright" pitchFamily="18" charset="0"/>
                <a:cs typeface="Lucida Bright" pitchFamily="18" charset="0"/>
              </a:rPr>
              <a:t> </a:t>
            </a:r>
            <a:r>
              <a:rPr lang="en-US" dirty="0" err="1" smtClean="0">
                <a:latin typeface="Lucida Bright" pitchFamily="18" charset="0"/>
                <a:cs typeface="Lucida Bright" pitchFamily="18" charset="0"/>
              </a:rPr>
              <a:t>générale</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Définition</a:t>
            </a:r>
            <a:r>
              <a:rPr lang="en-US" dirty="0" smtClean="0">
                <a:latin typeface="Lucida Bright" pitchFamily="18" charset="0"/>
                <a:cs typeface="Lucida Bright" pitchFamily="18" charset="0"/>
              </a:rPr>
              <a:t> des </a:t>
            </a:r>
            <a:r>
              <a:rPr lang="en-US" dirty="0" err="1" smtClean="0">
                <a:latin typeface="Lucida Bright" pitchFamily="18" charset="0"/>
                <a:cs typeface="Lucida Bright" pitchFamily="18" charset="0"/>
              </a:rPr>
              <a:t>problèmes</a:t>
            </a:r>
            <a:endParaRPr lang="en-US" dirty="0" smtClean="0">
              <a:latin typeface="Lucida Bright" pitchFamily="18" charset="0"/>
              <a:cs typeface="Lucida Bright" pitchFamily="18" charset="0"/>
            </a:endParaRPr>
          </a:p>
          <a:p>
            <a:pPr marL="342900" indent="-342900" eaLnBrk="1" hangingPunct="1">
              <a:buFont typeface="Lucida Bright" pitchFamily="18" charset="0"/>
              <a:buAutoNum type="alphaUcPeriod"/>
            </a:pPr>
            <a:r>
              <a:rPr lang="en-US" dirty="0" err="1" smtClean="0">
                <a:latin typeface="Lucida Bright" pitchFamily="18" charset="0"/>
                <a:cs typeface="Lucida Bright" pitchFamily="18" charset="0"/>
              </a:rPr>
              <a:t>Résultats</a:t>
            </a:r>
            <a:endParaRPr lang="en-US" dirty="0" smtClean="0">
              <a:latin typeface="Lucida Bright" pitchFamily="18" charset="0"/>
              <a:cs typeface="Lucida Brigh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Tcycle (j)</a:t>
            </a:r>
            <a:endParaRPr lang="fr-FR"/>
          </a:p>
        </p:txBody>
      </p:sp>
      <p:pic>
        <p:nvPicPr>
          <p:cNvPr id="3"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8" name="Rectangle 17"/>
          <p:cNvSpPr/>
          <p:nvPr/>
        </p:nvSpPr>
        <p:spPr>
          <a:xfrm>
            <a:off x="-1" y="6504699"/>
            <a:ext cx="7812361" cy="338554"/>
          </a:xfrm>
          <a:prstGeom prst="rect">
            <a:avLst/>
          </a:prstGeom>
        </p:spPr>
        <p:txBody>
          <a:bodyPr wrap="square">
            <a:spAutoFit/>
          </a:bodyPr>
          <a:lstStyle/>
          <a:p>
            <a:r>
              <a:rPr lang="fr-FR" sz="1600" b="1" i="1" dirty="0" smtClean="0">
                <a:latin typeface="+mn-lt"/>
              </a:rPr>
              <a:t>SET 4 est optimisé vis-à-vis de l’enrichissement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20" name="Forme libre 19"/>
          <p:cNvSpPr/>
          <p:nvPr/>
        </p:nvSpPr>
        <p:spPr>
          <a:xfrm>
            <a:off x="1823276" y="1349829"/>
            <a:ext cx="3880838" cy="2975428"/>
          </a:xfrm>
          <a:custGeom>
            <a:avLst/>
            <a:gdLst>
              <a:gd name="connsiteX0" fmla="*/ 3880838 w 3880838"/>
              <a:gd name="connsiteY0" fmla="*/ 0 h 2975428"/>
              <a:gd name="connsiteX1" fmla="*/ 165181 w 3880838"/>
              <a:gd name="connsiteY1" fmla="*/ 537028 h 2975428"/>
              <a:gd name="connsiteX2" fmla="*/ 658667 w 3880838"/>
              <a:gd name="connsiteY2" fmla="*/ 2975428 h 2975428"/>
            </a:gdLst>
            <a:ahLst/>
            <a:cxnLst>
              <a:cxn ang="0">
                <a:pos x="connsiteX0" y="connsiteY0"/>
              </a:cxn>
              <a:cxn ang="0">
                <a:pos x="connsiteX1" y="connsiteY1"/>
              </a:cxn>
              <a:cxn ang="0">
                <a:pos x="connsiteX2" y="connsiteY2"/>
              </a:cxn>
            </a:cxnLst>
            <a:rect l="l" t="t" r="r" b="b"/>
            <a:pathLst>
              <a:path w="3880838" h="2975428">
                <a:moveTo>
                  <a:pt x="3880838" y="0"/>
                </a:moveTo>
                <a:cubicBezTo>
                  <a:pt x="2291523" y="20561"/>
                  <a:pt x="702209" y="41123"/>
                  <a:pt x="165181" y="537028"/>
                </a:cubicBezTo>
                <a:cubicBezTo>
                  <a:pt x="-371848" y="1032933"/>
                  <a:pt x="564324" y="2542419"/>
                  <a:pt x="658667" y="2975428"/>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1234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Tcycle (j)</a:t>
            </a:r>
            <a:endParaRPr lang="fr-FR"/>
          </a:p>
        </p:txBody>
      </p:sp>
      <p:pic>
        <p:nvPicPr>
          <p:cNvPr id="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Rectangle 9"/>
          <p:cNvSpPr/>
          <p:nvPr/>
        </p:nvSpPr>
        <p:spPr>
          <a:xfrm>
            <a:off x="-1" y="6504699"/>
            <a:ext cx="9144001" cy="338554"/>
          </a:xfrm>
          <a:prstGeom prst="rect">
            <a:avLst/>
          </a:prstGeom>
        </p:spPr>
        <p:txBody>
          <a:bodyPr wrap="square">
            <a:spAutoFit/>
          </a:bodyPr>
          <a:lstStyle/>
          <a:p>
            <a:r>
              <a:rPr lang="fr-FR" sz="1600" b="1" i="1" dirty="0" smtClean="0">
                <a:latin typeface="+mn-lt"/>
              </a:rPr>
              <a:t>SET 2 et 3 sont optimisés vis-à-vis de la masse du cœur </a:t>
            </a:r>
            <a:r>
              <a:rPr lang="fr-FR" sz="1600" b="1" i="1" u="sng" dirty="0" smtClean="0">
                <a:latin typeface="+mn-lt"/>
              </a:rPr>
              <a:t>et</a:t>
            </a:r>
            <a:r>
              <a:rPr lang="fr-FR" sz="1600" b="1" i="1" dirty="0" smtClean="0">
                <a:latin typeface="+mn-lt"/>
              </a:rPr>
              <a:t> de la durée du cycle</a:t>
            </a:r>
            <a:endParaRPr lang="es-ES" sz="1600" i="1" dirty="0">
              <a:latin typeface="+mn-lt"/>
            </a:endParaRPr>
          </a:p>
        </p:txBody>
      </p:sp>
      <p:sp>
        <p:nvSpPr>
          <p:cNvPr id="12" name="Forme libre 11"/>
          <p:cNvSpPr/>
          <p:nvPr/>
        </p:nvSpPr>
        <p:spPr>
          <a:xfrm>
            <a:off x="1982625" y="1205514"/>
            <a:ext cx="1152461" cy="2974600"/>
          </a:xfrm>
          <a:custGeom>
            <a:avLst/>
            <a:gdLst>
              <a:gd name="connsiteX0" fmla="*/ 1152461 w 1152461"/>
              <a:gd name="connsiteY0" fmla="*/ 86257 h 2974600"/>
              <a:gd name="connsiteX1" fmla="*/ 92918 w 1152461"/>
              <a:gd name="connsiteY1" fmla="*/ 362029 h 2974600"/>
              <a:gd name="connsiteX2" fmla="*/ 121946 w 1152461"/>
              <a:gd name="connsiteY2" fmla="*/ 2974600 h 2974600"/>
            </a:gdLst>
            <a:ahLst/>
            <a:cxnLst>
              <a:cxn ang="0">
                <a:pos x="connsiteX0" y="connsiteY0"/>
              </a:cxn>
              <a:cxn ang="0">
                <a:pos x="connsiteX1" y="connsiteY1"/>
              </a:cxn>
              <a:cxn ang="0">
                <a:pos x="connsiteX2" y="connsiteY2"/>
              </a:cxn>
            </a:cxnLst>
            <a:rect l="l" t="t" r="r" b="b"/>
            <a:pathLst>
              <a:path w="1152461" h="2974600">
                <a:moveTo>
                  <a:pt x="1152461" y="86257"/>
                </a:moveTo>
                <a:cubicBezTo>
                  <a:pt x="708565" y="-16552"/>
                  <a:pt x="264670" y="-119361"/>
                  <a:pt x="92918" y="362029"/>
                </a:cubicBezTo>
                <a:cubicBezTo>
                  <a:pt x="-78834" y="843419"/>
                  <a:pt x="21556" y="1909009"/>
                  <a:pt x="121946" y="2974600"/>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121671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Emoy (%)</a:t>
            </a:r>
            <a:endParaRPr lang="fr-FR"/>
          </a:p>
        </p:txBody>
      </p:sp>
      <p:pic>
        <p:nvPicPr>
          <p:cNvPr id="3"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Critère</a:t>
            </a:r>
            <a:endParaRPr lang="es-ES" sz="1600" i="1" dirty="0">
              <a:latin typeface="+mn-lt"/>
            </a:endParaRPr>
          </a:p>
        </p:txBody>
      </p:sp>
      <p:sp>
        <p:nvSpPr>
          <p:cNvPr id="10" name="Forme libre 9"/>
          <p:cNvSpPr/>
          <p:nvPr/>
        </p:nvSpPr>
        <p:spPr>
          <a:xfrm>
            <a:off x="1879134" y="1349829"/>
            <a:ext cx="5465095" cy="3701142"/>
          </a:xfrm>
          <a:custGeom>
            <a:avLst/>
            <a:gdLst>
              <a:gd name="connsiteX0" fmla="*/ 22237 w 5465095"/>
              <a:gd name="connsiteY0" fmla="*/ 0 h 3701142"/>
              <a:gd name="connsiteX1" fmla="*/ 94809 w 5465095"/>
              <a:gd name="connsiteY1" fmla="*/ 1712685 h 3701142"/>
              <a:gd name="connsiteX2" fmla="*/ 776980 w 5465095"/>
              <a:gd name="connsiteY2" fmla="*/ 2627085 h 3701142"/>
              <a:gd name="connsiteX3" fmla="*/ 2750923 w 5465095"/>
              <a:gd name="connsiteY3" fmla="*/ 3512457 h 3701142"/>
              <a:gd name="connsiteX4" fmla="*/ 5465095 w 5465095"/>
              <a:gd name="connsiteY4" fmla="*/ 3701142 h 370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5095" h="3701142">
                <a:moveTo>
                  <a:pt x="22237" y="0"/>
                </a:moveTo>
                <a:cubicBezTo>
                  <a:pt x="-4372" y="637419"/>
                  <a:pt x="-30981" y="1274838"/>
                  <a:pt x="94809" y="1712685"/>
                </a:cubicBezTo>
                <a:cubicBezTo>
                  <a:pt x="220599" y="2150532"/>
                  <a:pt x="334294" y="2327123"/>
                  <a:pt x="776980" y="2627085"/>
                </a:cubicBezTo>
                <a:cubicBezTo>
                  <a:pt x="1219666" y="2927047"/>
                  <a:pt x="1969571" y="3333448"/>
                  <a:pt x="2750923" y="3512457"/>
                </a:cubicBezTo>
                <a:cubicBezTo>
                  <a:pt x="3532276" y="3691467"/>
                  <a:pt x="4498685" y="3696304"/>
                  <a:pt x="5465095" y="3701142"/>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504699"/>
            <a:ext cx="9144001" cy="338554"/>
          </a:xfrm>
          <a:prstGeom prst="rect">
            <a:avLst/>
          </a:prstGeom>
        </p:spPr>
        <p:txBody>
          <a:bodyPr wrap="square">
            <a:spAutoFit/>
          </a:bodyPr>
          <a:lstStyle/>
          <a:p>
            <a:r>
              <a:rPr lang="fr-FR" sz="1600" b="1" i="1" dirty="0" smtClean="0">
                <a:latin typeface="+mn-lt"/>
              </a:rPr>
              <a:t>SET 1 et 4 sont optimisés vis-à-vis de la masse du cœur </a:t>
            </a:r>
            <a:r>
              <a:rPr lang="fr-FR" sz="1600" b="1" i="1" u="sng" dirty="0" smtClean="0">
                <a:latin typeface="+mn-lt"/>
              </a:rPr>
              <a:t>et</a:t>
            </a:r>
            <a:r>
              <a:rPr lang="fr-FR" sz="1600" b="1" i="1" dirty="0" smtClean="0">
                <a:latin typeface="+mn-lt"/>
              </a:rPr>
              <a:t> de l’enrichissement moyen</a:t>
            </a:r>
            <a:endParaRPr lang="es-ES" sz="1600" i="1" dirty="0">
              <a:latin typeface="+mn-lt"/>
            </a:endParaRPr>
          </a:p>
        </p:txBody>
      </p:sp>
    </p:spTree>
    <p:extLst>
      <p:ext uri="{BB962C8B-B14F-4D97-AF65-F5344CB8AC3E}">
        <p14:creationId xmlns:p14="http://schemas.microsoft.com/office/powerpoint/2010/main" val="3203422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Hauteur Coeur (cm) VS Masse coeur (t)</a:t>
            </a:r>
            <a:endParaRPr lang="fr-FR"/>
          </a:p>
        </p:txBody>
      </p:sp>
      <p:pic>
        <p:nvPicPr>
          <p:cNvPr id="3"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mc:AlternateContent xmlns:mc="http://schemas.openxmlformats.org/markup-compatibility/2006">
        <mc:Choice xmlns:a14="http://schemas.microsoft.com/office/drawing/2010/main" Requires="a14">
          <p:sp>
            <p:nvSpPr>
              <p:cNvPr id="6" name="ZoneTexte 5"/>
              <p:cNvSpPr txBox="1"/>
              <p:nvPr/>
            </p:nvSpPr>
            <p:spPr>
              <a:xfrm>
                <a:off x="1937889" y="1628800"/>
                <a:ext cx="4677755" cy="461665"/>
              </a:xfrm>
              <a:prstGeom prst="rect">
                <a:avLst/>
              </a:prstGeom>
            </p:spPr>
            <p:txBody>
              <a:bodyPr wrap="non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𝑡𝑟𝑖𝑣𝑖𝑎𝑙</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 :</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𝑀𝐶𝑜𝑒𝑢𝑟</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𝑉𝑐</m:t>
                      </m:r>
                      <m:r>
                        <a:rPr kumimoji="0" lang="fr-FR" sz="2000" b="0" i="1" u="none" strike="noStrike" kern="1200" cap="none" spc="0" normalizeH="0" baseline="-25000" noProof="0" smtClean="0">
                          <a:ln>
                            <a:noFill/>
                          </a:ln>
                          <a:solidFill>
                            <a:srgbClr val="737C82"/>
                          </a:solidFill>
                          <a:effectLst/>
                          <a:uLnTx/>
                          <a:uFillTx/>
                          <a:latin typeface="Cambria Math"/>
                          <a:cs typeface="Lucida Sans Unicode" pitchFamily="34" charset="0"/>
                        </a:rPr>
                        <m:t>𝑜𝑒𝑢𝑟</m:t>
                      </m:r>
                      <m:r>
                        <a:rPr kumimoji="0" lang="fr-FR" sz="2000" b="0" i="1" u="none" strike="noStrike" kern="1200" cap="none" spc="0" normalizeH="0" noProof="0" smtClean="0">
                          <a:ln>
                            <a:noFill/>
                          </a:ln>
                          <a:solidFill>
                            <a:srgbClr val="737C82"/>
                          </a:solidFill>
                          <a:effectLst/>
                          <a:uLnTx/>
                          <a:uFillTx/>
                          <a:latin typeface="Cambria Math"/>
                          <a:ea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3.81</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𝑔</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𝑐𝑚</m:t>
                      </m:r>
                      <m:r>
                        <a:rPr kumimoji="0" lang="fr-FR" sz="2000" b="0" i="1" u="none" strike="noStrike" kern="1200" cap="none" spc="0" normalizeH="0" baseline="0" noProof="0" smtClean="0">
                          <a:ln>
                            <a:noFill/>
                          </a:ln>
                          <a:solidFill>
                            <a:srgbClr val="737C82"/>
                          </a:solidFill>
                          <a:effectLst/>
                          <a:uLnTx/>
                          <a:uFillTx/>
                          <a:latin typeface="Cambria Math"/>
                          <a:cs typeface="Lucida Sans Unicode" pitchFamily="34" charset="0"/>
                        </a:rPr>
                        <m:t>3</m:t>
                      </m:r>
                    </m:oMath>
                  </m:oMathPara>
                </a14:m>
                <a:endParaRPr kumimoji="0" lang="fr-FR"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p:sp>
            <p:nvSpPr>
              <p:cNvPr id="6" name="ZoneTexte 5"/>
              <p:cNvSpPr txBox="1">
                <a:spLocks noRot="1" noChangeAspect="1" noMove="1" noResize="1" noEditPoints="1" noAdjustHandles="1" noChangeArrowheads="1" noChangeShapeType="1" noTextEdit="1"/>
              </p:cNvSpPr>
              <p:nvPr/>
            </p:nvSpPr>
            <p:spPr>
              <a:xfrm>
                <a:off x="1937889" y="1628800"/>
                <a:ext cx="4677755" cy="461665"/>
              </a:xfrm>
              <a:prstGeom prst="rect">
                <a:avLst/>
              </a:prstGeom>
              <a:blipFill rotWithShape="1">
                <a:blip r:embed="rId4"/>
                <a:stretch>
                  <a:fillRect b="-5263"/>
                </a:stretch>
              </a:blipFill>
            </p:spPr>
            <p:txBody>
              <a:bodyPr/>
              <a:lstStyle/>
              <a:p>
                <a:r>
                  <a:rPr lang="fr-FR">
                    <a:noFill/>
                  </a:rPr>
                  <a:t> </a:t>
                </a:r>
              </a:p>
            </p:txBody>
          </p:sp>
        </mc:Fallback>
      </mc:AlternateContent>
    </p:spTree>
    <p:extLst>
      <p:ext uri="{BB962C8B-B14F-4D97-AF65-F5344CB8AC3E}">
        <p14:creationId xmlns:p14="http://schemas.microsoft.com/office/powerpoint/2010/main" val="223446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Masse coeur (t)</a:t>
            </a:r>
            <a:endParaRPr lang="fr-FR"/>
          </a:p>
        </p:txBody>
      </p:sp>
      <p:pic>
        <p:nvPicPr>
          <p:cNvPr id="3"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80526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91680" y="3882616"/>
            <a:ext cx="1944216" cy="120256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48064" y="3205506"/>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527765">
            <a:off x="4939878" y="1200744"/>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2336800" y="3788229"/>
            <a:ext cx="1451429" cy="1103085"/>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2 et 3 constituent les petites puissances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fortes puissances </a:t>
            </a:r>
          </a:p>
          <a:p>
            <a:r>
              <a:rPr lang="fr-FR" sz="1600" b="1" i="1" dirty="0" smtClean="0">
                <a:latin typeface="+mn-lt"/>
              </a:rPr>
              <a:t>SET 4 constitue les gros cœurs </a:t>
            </a:r>
            <a:endParaRPr lang="es-ES" sz="1600" i="1" dirty="0">
              <a:latin typeface="+mn-lt"/>
            </a:endParaRPr>
          </a:p>
        </p:txBody>
      </p:sp>
      <p:sp>
        <p:nvSpPr>
          <p:cNvPr id="15" name="Forme libre 14"/>
          <p:cNvSpPr/>
          <p:nvPr/>
        </p:nvSpPr>
        <p:spPr>
          <a:xfrm>
            <a:off x="3569708" y="3131881"/>
            <a:ext cx="1506554" cy="1674805"/>
          </a:xfrm>
          <a:custGeom>
            <a:avLst/>
            <a:gdLst>
              <a:gd name="connsiteX0" fmla="*/ 915206 w 1506554"/>
              <a:gd name="connsiteY0" fmla="*/ 3205 h 1674805"/>
              <a:gd name="connsiteX1" fmla="*/ 595892 w 1506554"/>
              <a:gd name="connsiteY1" fmla="*/ 786976 h 1674805"/>
              <a:gd name="connsiteX2" fmla="*/ 806 w 1506554"/>
              <a:gd name="connsiteY2" fmla="*/ 874062 h 1674805"/>
              <a:gd name="connsiteX3" fmla="*/ 465263 w 1506554"/>
              <a:gd name="connsiteY3" fmla="*/ 1280462 h 1674805"/>
              <a:gd name="connsiteX4" fmla="*/ 363663 w 1506554"/>
              <a:gd name="connsiteY4" fmla="*/ 1672348 h 1674805"/>
              <a:gd name="connsiteX5" fmla="*/ 1466749 w 1506554"/>
              <a:gd name="connsiteY5" fmla="*/ 1425605 h 1674805"/>
              <a:gd name="connsiteX6" fmla="*/ 1278063 w 1506554"/>
              <a:gd name="connsiteY6" fmla="*/ 1004690 h 1674805"/>
              <a:gd name="connsiteX7" fmla="*/ 1423206 w 1506554"/>
              <a:gd name="connsiteY7" fmla="*/ 598290 h 1674805"/>
              <a:gd name="connsiteX8" fmla="*/ 1089378 w 1506554"/>
              <a:gd name="connsiteY8" fmla="*/ 511205 h 1674805"/>
              <a:gd name="connsiteX9" fmla="*/ 915206 w 1506554"/>
              <a:gd name="connsiteY9" fmla="*/ 3205 h 167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6554" h="1674805">
                <a:moveTo>
                  <a:pt x="915206" y="3205"/>
                </a:moveTo>
                <a:cubicBezTo>
                  <a:pt x="832958" y="49167"/>
                  <a:pt x="748292" y="641833"/>
                  <a:pt x="595892" y="786976"/>
                </a:cubicBezTo>
                <a:cubicBezTo>
                  <a:pt x="443492" y="932119"/>
                  <a:pt x="22577" y="791814"/>
                  <a:pt x="806" y="874062"/>
                </a:cubicBezTo>
                <a:cubicBezTo>
                  <a:pt x="-20965" y="956310"/>
                  <a:pt x="404787" y="1147414"/>
                  <a:pt x="465263" y="1280462"/>
                </a:cubicBezTo>
                <a:cubicBezTo>
                  <a:pt x="525739" y="1413510"/>
                  <a:pt x="196749" y="1648158"/>
                  <a:pt x="363663" y="1672348"/>
                </a:cubicBezTo>
                <a:cubicBezTo>
                  <a:pt x="530577" y="1696538"/>
                  <a:pt x="1314349" y="1536881"/>
                  <a:pt x="1466749" y="1425605"/>
                </a:cubicBezTo>
                <a:cubicBezTo>
                  <a:pt x="1619149" y="1314329"/>
                  <a:pt x="1285320" y="1142576"/>
                  <a:pt x="1278063" y="1004690"/>
                </a:cubicBezTo>
                <a:cubicBezTo>
                  <a:pt x="1270806" y="866804"/>
                  <a:pt x="1454653" y="680537"/>
                  <a:pt x="1423206" y="598290"/>
                </a:cubicBezTo>
                <a:cubicBezTo>
                  <a:pt x="1391759" y="516043"/>
                  <a:pt x="1171625" y="603129"/>
                  <a:pt x="1089378" y="511205"/>
                </a:cubicBezTo>
                <a:cubicBezTo>
                  <a:pt x="1007131" y="419281"/>
                  <a:pt x="997454" y="-42757"/>
                  <a:pt x="915206" y="3205"/>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dirty="0" smtClean="0">
              <a:solidFill>
                <a:schemeClr val="tx1"/>
              </a:solidFill>
            </a:endParaRPr>
          </a:p>
          <a:p>
            <a:pPr algn="ctr"/>
            <a:endParaRPr lang="fr-FR" dirty="0"/>
          </a:p>
          <a:p>
            <a:pPr algn="ctr"/>
            <a:r>
              <a:rPr lang="fr-FR" dirty="0" smtClean="0">
                <a:solidFill>
                  <a:schemeClr val="tx1"/>
                </a:solidFill>
              </a:rPr>
              <a:t>    </a:t>
            </a:r>
            <a:r>
              <a:rPr lang="fr-FR" sz="24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4286429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Emoy (%)</a:t>
            </a:r>
            <a:endParaRPr lang="fr-FR"/>
          </a:p>
        </p:txBody>
      </p:sp>
      <p:pic>
        <p:nvPicPr>
          <p:cNvPr id="3"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a:off x="1604594" y="1233702"/>
            <a:ext cx="1944216" cy="183525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9963287">
            <a:off x="5475547" y="2693185"/>
            <a:ext cx="2785702" cy="1735661"/>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6516142">
            <a:off x="4869553" y="3281083"/>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Forme libre 10"/>
          <p:cNvSpPr/>
          <p:nvPr/>
        </p:nvSpPr>
        <p:spPr>
          <a:xfrm rot="16200000">
            <a:off x="2326164" y="1679748"/>
            <a:ext cx="1779890" cy="1271623"/>
          </a:xfrm>
          <a:custGeom>
            <a:avLst/>
            <a:gdLst>
              <a:gd name="connsiteX0" fmla="*/ 0 w 1451429"/>
              <a:gd name="connsiteY0" fmla="*/ 1103085 h 1103085"/>
              <a:gd name="connsiteX1" fmla="*/ 595086 w 1451429"/>
              <a:gd name="connsiteY1" fmla="*/ 246742 h 1103085"/>
              <a:gd name="connsiteX2" fmla="*/ 1451429 w 1451429"/>
              <a:gd name="connsiteY2" fmla="*/ 0 h 1103085"/>
            </a:gdLst>
            <a:ahLst/>
            <a:cxnLst>
              <a:cxn ang="0">
                <a:pos x="connsiteX0" y="connsiteY0"/>
              </a:cxn>
              <a:cxn ang="0">
                <a:pos x="connsiteX1" y="connsiteY1"/>
              </a:cxn>
              <a:cxn ang="0">
                <a:pos x="connsiteX2" y="connsiteY2"/>
              </a:cxn>
            </a:cxnLst>
            <a:rect l="l" t="t" r="r" b="b"/>
            <a:pathLst>
              <a:path w="1451429" h="1103085">
                <a:moveTo>
                  <a:pt x="0" y="1103085"/>
                </a:moveTo>
                <a:cubicBezTo>
                  <a:pt x="176590" y="766837"/>
                  <a:pt x="353181" y="430589"/>
                  <a:pt x="595086" y="246742"/>
                </a:cubicBezTo>
                <a:cubicBezTo>
                  <a:pt x="836991" y="62895"/>
                  <a:pt x="1144210" y="31447"/>
                  <a:pt x="1451429" y="0"/>
                </a:cubicBezTo>
              </a:path>
            </a:pathLst>
          </a:cu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1" y="6093296"/>
            <a:ext cx="9144001" cy="584775"/>
          </a:xfrm>
          <a:prstGeom prst="rect">
            <a:avLst/>
          </a:prstGeom>
        </p:spPr>
        <p:txBody>
          <a:bodyPr wrap="square">
            <a:spAutoFit/>
          </a:bodyPr>
          <a:lstStyle/>
          <a:p>
            <a:r>
              <a:rPr lang="fr-FR" sz="1600" b="1" i="1" dirty="0" smtClean="0">
                <a:latin typeface="+mn-lt"/>
              </a:rPr>
              <a:t>SET 2 et 3 constituent les enrichissements forts </a:t>
            </a:r>
            <a:endParaRPr lang="es-ES" sz="1600" i="1" dirty="0" smtClean="0">
              <a:latin typeface="+mn-lt"/>
            </a:endParaRPr>
          </a:p>
          <a:p>
            <a:r>
              <a:rPr lang="fr-FR" sz="1600" b="1" i="1" dirty="0">
                <a:latin typeface="+mn-lt"/>
              </a:rPr>
              <a:t>SET </a:t>
            </a:r>
            <a:r>
              <a:rPr lang="fr-FR" sz="1600" b="1" i="1" dirty="0" smtClean="0">
                <a:latin typeface="+mn-lt"/>
              </a:rPr>
              <a:t>1 </a:t>
            </a:r>
            <a:r>
              <a:rPr lang="fr-FR" sz="1600" b="1" i="1" dirty="0">
                <a:latin typeface="+mn-lt"/>
              </a:rPr>
              <a:t>et </a:t>
            </a:r>
            <a:r>
              <a:rPr lang="fr-FR" sz="1600" b="1" i="1" dirty="0" smtClean="0">
                <a:latin typeface="+mn-lt"/>
              </a:rPr>
              <a:t>4 </a:t>
            </a:r>
            <a:r>
              <a:rPr lang="fr-FR" sz="1600" b="1" i="1" dirty="0">
                <a:latin typeface="+mn-lt"/>
              </a:rPr>
              <a:t>constituent les </a:t>
            </a:r>
            <a:r>
              <a:rPr lang="fr-FR" sz="1600" b="1" i="1" dirty="0" smtClean="0">
                <a:latin typeface="+mn-lt"/>
              </a:rPr>
              <a:t>enrichissements modérés ou faibles</a:t>
            </a:r>
          </a:p>
        </p:txBody>
      </p:sp>
      <p:sp>
        <p:nvSpPr>
          <p:cNvPr id="17" name="Forme libre 16"/>
          <p:cNvSpPr/>
          <p:nvPr/>
        </p:nvSpPr>
        <p:spPr>
          <a:xfrm>
            <a:off x="3309227" y="2045986"/>
            <a:ext cx="2119168" cy="2032667"/>
          </a:xfrm>
          <a:custGeom>
            <a:avLst/>
            <a:gdLst>
              <a:gd name="connsiteX0" fmla="*/ 841859 w 2119168"/>
              <a:gd name="connsiteY0" fmla="*/ 435957 h 2032667"/>
              <a:gd name="connsiteX1" fmla="*/ 827344 w 2119168"/>
              <a:gd name="connsiteY1" fmla="*/ 1335843 h 2032667"/>
              <a:gd name="connsiteX2" fmla="*/ 30 w 2119168"/>
              <a:gd name="connsiteY2" fmla="*/ 1393900 h 2032667"/>
              <a:gd name="connsiteX3" fmla="*/ 798316 w 2119168"/>
              <a:gd name="connsiteY3" fmla="*/ 2032528 h 2032667"/>
              <a:gd name="connsiteX4" fmla="*/ 1393402 w 2119168"/>
              <a:gd name="connsiteY4" fmla="*/ 1451957 h 2032667"/>
              <a:gd name="connsiteX5" fmla="*/ 2104602 w 2119168"/>
              <a:gd name="connsiteY5" fmla="*/ 1466471 h 2032667"/>
              <a:gd name="connsiteX6" fmla="*/ 696716 w 2119168"/>
              <a:gd name="connsiteY6" fmla="*/ 29557 h 2032667"/>
              <a:gd name="connsiteX7" fmla="*/ 856373 w 2119168"/>
              <a:gd name="connsiteY7" fmla="*/ 494014 h 2032667"/>
              <a:gd name="connsiteX8" fmla="*/ 841859 w 2119168"/>
              <a:gd name="connsiteY8" fmla="*/ 435957 h 203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168" h="2032667">
                <a:moveTo>
                  <a:pt x="841859" y="435957"/>
                </a:moveTo>
                <a:cubicBezTo>
                  <a:pt x="837021" y="576262"/>
                  <a:pt x="967649" y="1176186"/>
                  <a:pt x="827344" y="1335843"/>
                </a:cubicBezTo>
                <a:cubicBezTo>
                  <a:pt x="687039" y="1495500"/>
                  <a:pt x="4868" y="1277786"/>
                  <a:pt x="30" y="1393900"/>
                </a:cubicBezTo>
                <a:cubicBezTo>
                  <a:pt x="-4808" y="1510014"/>
                  <a:pt x="566087" y="2022852"/>
                  <a:pt x="798316" y="2032528"/>
                </a:cubicBezTo>
                <a:cubicBezTo>
                  <a:pt x="1030545" y="2042204"/>
                  <a:pt x="1175688" y="1546300"/>
                  <a:pt x="1393402" y="1451957"/>
                </a:cubicBezTo>
                <a:cubicBezTo>
                  <a:pt x="1611116" y="1357614"/>
                  <a:pt x="2220716" y="1703538"/>
                  <a:pt x="2104602" y="1466471"/>
                </a:cubicBezTo>
                <a:cubicBezTo>
                  <a:pt x="1988488" y="1229404"/>
                  <a:pt x="904754" y="191633"/>
                  <a:pt x="696716" y="29557"/>
                </a:cubicBezTo>
                <a:cubicBezTo>
                  <a:pt x="488678" y="-132519"/>
                  <a:pt x="829763" y="421443"/>
                  <a:pt x="856373" y="494014"/>
                </a:cubicBezTo>
                <a:cubicBezTo>
                  <a:pt x="882983" y="566585"/>
                  <a:pt x="846697" y="295652"/>
                  <a:pt x="841859" y="435957"/>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dirty="0" smtClean="0">
                <a:solidFill>
                  <a:schemeClr val="tx1"/>
                </a:solidFill>
              </a:rPr>
              <a:t>  </a:t>
            </a:r>
            <a:r>
              <a:rPr lang="fr-FR" sz="2000" b="1" dirty="0" smtClean="0">
                <a:solidFill>
                  <a:srgbClr val="FF0000"/>
                </a:solidFill>
              </a:rPr>
              <a:t>?</a:t>
            </a:r>
            <a:endParaRPr lang="fr-FR" b="1" dirty="0">
              <a:solidFill>
                <a:srgbClr val="FF0000"/>
              </a:solidFill>
            </a:endParaRPr>
          </a:p>
        </p:txBody>
      </p:sp>
    </p:spTree>
    <p:extLst>
      <p:ext uri="{BB962C8B-B14F-4D97-AF65-F5344CB8AC3E}">
        <p14:creationId xmlns:p14="http://schemas.microsoft.com/office/powerpoint/2010/main" val="3652456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Tcycle (j)</a:t>
            </a:r>
            <a:endParaRPr lang="fr-FR"/>
          </a:p>
        </p:txBody>
      </p:sp>
      <p:pic>
        <p:nvPicPr>
          <p:cNvPr id="3"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81496">
            <a:off x="1871497" y="1233702"/>
            <a:ext cx="1944216"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4898904" y="1237145"/>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0881496">
            <a:off x="1961974" y="1701087"/>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3" name="Rectangle 12"/>
          <p:cNvSpPr/>
          <p:nvPr/>
        </p:nvSpPr>
        <p:spPr>
          <a:xfrm>
            <a:off x="-1" y="6093296"/>
            <a:ext cx="9144001" cy="830997"/>
          </a:xfrm>
          <a:prstGeom prst="rect">
            <a:avLst/>
          </a:prstGeom>
        </p:spPr>
        <p:txBody>
          <a:bodyPr wrap="square">
            <a:spAutoFit/>
          </a:bodyPr>
          <a:lstStyle/>
          <a:p>
            <a:r>
              <a:rPr lang="fr-FR" sz="1600" b="1" i="1" dirty="0" smtClean="0">
                <a:latin typeface="+mn-lt"/>
              </a:rPr>
              <a:t>SET 1 et 4 sont optimisés vis-à-vis de l’enrichissement moyen</a:t>
            </a:r>
          </a:p>
          <a:p>
            <a:r>
              <a:rPr lang="fr-FR" sz="1600" b="1" i="1" dirty="0" smtClean="0">
                <a:latin typeface="+mn-lt"/>
              </a:rPr>
              <a:t>Néanmoins les gros cœurs de SET4 se distinguent par leur respect de la durée de cycle cible : 20 ans </a:t>
            </a:r>
            <a:endParaRPr lang="es-ES" sz="1600" i="1" dirty="0">
              <a:latin typeface="+mn-lt"/>
            </a:endParaRPr>
          </a:p>
        </p:txBody>
      </p:sp>
    </p:spTree>
    <p:extLst>
      <p:ext uri="{BB962C8B-B14F-4D97-AF65-F5344CB8AC3E}">
        <p14:creationId xmlns:p14="http://schemas.microsoft.com/office/powerpoint/2010/main" val="513892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Masse coeur (t)</a:t>
            </a:r>
            <a:endParaRPr lang="fr-FR"/>
          </a:p>
        </p:txBody>
      </p:sp>
      <p:pic>
        <p:nvPicPr>
          <p:cNvPr id="3"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8" name="Ellipse 7"/>
          <p:cNvSpPr/>
          <p:nvPr/>
        </p:nvSpPr>
        <p:spPr>
          <a:xfrm rot="20824610">
            <a:off x="1562335" y="3574135"/>
            <a:ext cx="1477210" cy="158312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18474715">
            <a:off x="5662166" y="3030998"/>
            <a:ext cx="2149117"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5563676" y="985806"/>
            <a:ext cx="187889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881496">
            <a:off x="3316368" y="3468584"/>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Rectangle 11"/>
          <p:cNvSpPr/>
          <p:nvPr/>
        </p:nvSpPr>
        <p:spPr>
          <a:xfrm>
            <a:off x="-1" y="6093296"/>
            <a:ext cx="9144001" cy="584775"/>
          </a:xfrm>
          <a:prstGeom prst="rect">
            <a:avLst/>
          </a:prstGeom>
        </p:spPr>
        <p:txBody>
          <a:bodyPr wrap="square">
            <a:spAutoFit/>
          </a:bodyPr>
          <a:lstStyle/>
          <a:p>
            <a:r>
              <a:rPr lang="fr-FR" sz="1600" b="1" i="1" dirty="0" smtClean="0">
                <a:latin typeface="+mn-lt"/>
              </a:rPr>
              <a:t>SET 1 et 4 ont des rapports d’enrichissement légèrement supérieurs à 1</a:t>
            </a:r>
          </a:p>
          <a:p>
            <a:r>
              <a:rPr lang="fr-FR" sz="1600" b="1" i="1" dirty="0" smtClean="0">
                <a:latin typeface="+mn-lt"/>
              </a:rPr>
              <a:t>SET 3 et 2 montrent des cœurs internes moins enrichis que leurs cœurs externes</a:t>
            </a:r>
          </a:p>
        </p:txBody>
      </p:sp>
      <p:sp>
        <p:nvSpPr>
          <p:cNvPr id="16" name="Forme libre 15"/>
          <p:cNvSpPr/>
          <p:nvPr/>
        </p:nvSpPr>
        <p:spPr>
          <a:xfrm>
            <a:off x="1654629" y="1059543"/>
            <a:ext cx="3352800" cy="2235200"/>
          </a:xfrm>
          <a:custGeom>
            <a:avLst/>
            <a:gdLst>
              <a:gd name="connsiteX0" fmla="*/ 0 w 3352800"/>
              <a:gd name="connsiteY0" fmla="*/ 2235200 h 2235200"/>
              <a:gd name="connsiteX1" fmla="*/ 3352800 w 3352800"/>
              <a:gd name="connsiteY1" fmla="*/ 2235200 h 2235200"/>
              <a:gd name="connsiteX2" fmla="*/ 3352800 w 3352800"/>
              <a:gd name="connsiteY2" fmla="*/ 0 h 2235200"/>
            </a:gdLst>
            <a:ahLst/>
            <a:cxnLst>
              <a:cxn ang="0">
                <a:pos x="connsiteX0" y="connsiteY0"/>
              </a:cxn>
              <a:cxn ang="0">
                <a:pos x="connsiteX1" y="connsiteY1"/>
              </a:cxn>
              <a:cxn ang="0">
                <a:pos x="connsiteX2" y="connsiteY2"/>
              </a:cxn>
            </a:cxnLst>
            <a:rect l="l" t="t" r="r" b="b"/>
            <a:pathLst>
              <a:path w="3352800" h="2235200">
                <a:moveTo>
                  <a:pt x="0" y="2235200"/>
                </a:moveTo>
                <a:lnTo>
                  <a:pt x="3352800" y="2235200"/>
                </a:lnTo>
                <a:lnTo>
                  <a:pt x="3352800" y="0"/>
                </a:ln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45745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Puiss. Nucl. (MWth)</a:t>
            </a:r>
            <a:endParaRPr lang="fr-FR"/>
          </a:p>
        </p:txBody>
      </p:sp>
      <p:pic>
        <p:nvPicPr>
          <p:cNvPr id="3"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Paramètre</a:t>
            </a:r>
            <a:endParaRPr lang="es-ES" sz="1600" i="1" dirty="0">
              <a:latin typeface="+mn-lt"/>
            </a:endParaRPr>
          </a:p>
        </p:txBody>
      </p:sp>
      <p:sp>
        <p:nvSpPr>
          <p:cNvPr id="7" name="Ellipse 6"/>
          <p:cNvSpPr/>
          <p:nvPr/>
        </p:nvSpPr>
        <p:spPr>
          <a:xfrm rot="20881496">
            <a:off x="1742750" y="3902573"/>
            <a:ext cx="1507275" cy="1227772"/>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15163" y="1315159"/>
            <a:ext cx="1907837" cy="150908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484776">
            <a:off x="6268511" y="1681286"/>
            <a:ext cx="877068" cy="163011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584689" y="3567884"/>
            <a:ext cx="1355125" cy="1449053"/>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91680" y="1124744"/>
            <a:ext cx="3817257" cy="2743200"/>
          </a:xfrm>
          <a:custGeom>
            <a:avLst/>
            <a:gdLst>
              <a:gd name="connsiteX0" fmla="*/ 0 w 3817257"/>
              <a:gd name="connsiteY0" fmla="*/ 2743200 h 2743200"/>
              <a:gd name="connsiteX1" fmla="*/ 3120571 w 3817257"/>
              <a:gd name="connsiteY1" fmla="*/ 2002971 h 2743200"/>
              <a:gd name="connsiteX2" fmla="*/ 3817257 w 3817257"/>
              <a:gd name="connsiteY2" fmla="*/ 0 h 2743200"/>
            </a:gdLst>
            <a:ahLst/>
            <a:cxnLst>
              <a:cxn ang="0">
                <a:pos x="connsiteX0" y="connsiteY0"/>
              </a:cxn>
              <a:cxn ang="0">
                <a:pos x="connsiteX1" y="connsiteY1"/>
              </a:cxn>
              <a:cxn ang="0">
                <a:pos x="connsiteX2" y="connsiteY2"/>
              </a:cxn>
            </a:cxnLst>
            <a:rect l="l" t="t" r="r" b="b"/>
            <a:pathLst>
              <a:path w="3817257" h="2743200">
                <a:moveTo>
                  <a:pt x="0" y="2743200"/>
                </a:moveTo>
                <a:cubicBezTo>
                  <a:pt x="1242181" y="2601685"/>
                  <a:pt x="2484362" y="2460171"/>
                  <a:pt x="3120571" y="2002971"/>
                </a:cubicBezTo>
                <a:cubicBezTo>
                  <a:pt x="3756780" y="1545771"/>
                  <a:pt x="3713238" y="360438"/>
                  <a:pt x="3817257" y="0"/>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Forme libre 12"/>
          <p:cNvSpPr/>
          <p:nvPr/>
        </p:nvSpPr>
        <p:spPr>
          <a:xfrm>
            <a:off x="4687027" y="2837356"/>
            <a:ext cx="1484699" cy="1433220"/>
          </a:xfrm>
          <a:custGeom>
            <a:avLst/>
            <a:gdLst>
              <a:gd name="connsiteX0" fmla="*/ 1087 w 1484699"/>
              <a:gd name="connsiteY0" fmla="*/ 602530 h 1433220"/>
              <a:gd name="connsiteX1" fmla="*/ 552630 w 1484699"/>
              <a:gd name="connsiteY1" fmla="*/ 805730 h 1433220"/>
              <a:gd name="connsiteX2" fmla="*/ 654230 w 1484699"/>
              <a:gd name="connsiteY2" fmla="*/ 1429844 h 1433220"/>
              <a:gd name="connsiteX3" fmla="*/ 1481544 w 1484699"/>
              <a:gd name="connsiteY3" fmla="*/ 500930 h 1433220"/>
              <a:gd name="connsiteX4" fmla="*/ 930002 w 1484699"/>
              <a:gd name="connsiteY4" fmla="*/ 283215 h 1433220"/>
              <a:gd name="connsiteX5" fmla="*/ 712287 w 1484699"/>
              <a:gd name="connsiteY5" fmla="*/ 7444 h 1433220"/>
              <a:gd name="connsiteX6" fmla="*/ 1087 w 1484699"/>
              <a:gd name="connsiteY6" fmla="*/ 602530 h 143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699" h="1433220">
                <a:moveTo>
                  <a:pt x="1087" y="602530"/>
                </a:moveTo>
                <a:cubicBezTo>
                  <a:pt x="-25522" y="735578"/>
                  <a:pt x="443773" y="667844"/>
                  <a:pt x="552630" y="805730"/>
                </a:cubicBezTo>
                <a:cubicBezTo>
                  <a:pt x="661487" y="943616"/>
                  <a:pt x="499411" y="1480644"/>
                  <a:pt x="654230" y="1429844"/>
                </a:cubicBezTo>
                <a:cubicBezTo>
                  <a:pt x="809049" y="1379044"/>
                  <a:pt x="1435582" y="692035"/>
                  <a:pt x="1481544" y="500930"/>
                </a:cubicBezTo>
                <a:cubicBezTo>
                  <a:pt x="1527506" y="309825"/>
                  <a:pt x="1058212" y="365463"/>
                  <a:pt x="930002" y="283215"/>
                </a:cubicBezTo>
                <a:cubicBezTo>
                  <a:pt x="801792" y="200967"/>
                  <a:pt x="859849" y="-45775"/>
                  <a:pt x="712287" y="7444"/>
                </a:cubicBezTo>
                <a:cubicBezTo>
                  <a:pt x="564725" y="60663"/>
                  <a:pt x="27696" y="469482"/>
                  <a:pt x="1087" y="602530"/>
                </a:cubicBezTo>
                <a:close/>
              </a:path>
            </a:pathLst>
          </a:custGeom>
          <a:solidFill>
            <a:schemeClr val="accent5">
              <a:lumMod val="20000"/>
              <a:lumOff val="80000"/>
            </a:schemeClr>
          </a:solid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r>
              <a:rPr lang="fr-FR" sz="2400" b="1" dirty="0" smtClean="0">
                <a:solidFill>
                  <a:srgbClr val="FF0000"/>
                </a:solidFill>
              </a:rPr>
              <a:t>?</a:t>
            </a:r>
            <a:endParaRPr lang="fr-FR" b="1" dirty="0">
              <a:solidFill>
                <a:srgbClr val="FF0000"/>
              </a:solidFill>
            </a:endParaRPr>
          </a:p>
        </p:txBody>
      </p:sp>
      <p:sp>
        <p:nvSpPr>
          <p:cNvPr id="19" name="Forme libre 18"/>
          <p:cNvSpPr/>
          <p:nvPr/>
        </p:nvSpPr>
        <p:spPr>
          <a:xfrm>
            <a:off x="3773714" y="2757714"/>
            <a:ext cx="3744686" cy="2356800"/>
          </a:xfrm>
          <a:custGeom>
            <a:avLst/>
            <a:gdLst>
              <a:gd name="connsiteX0" fmla="*/ 3744686 w 3744686"/>
              <a:gd name="connsiteY0" fmla="*/ 0 h 2356800"/>
              <a:gd name="connsiteX1" fmla="*/ 1349829 w 3744686"/>
              <a:gd name="connsiteY1" fmla="*/ 1988457 h 2356800"/>
              <a:gd name="connsiteX2" fmla="*/ 0 w 3744686"/>
              <a:gd name="connsiteY2" fmla="*/ 2351315 h 2356800"/>
            </a:gdLst>
            <a:ahLst/>
            <a:cxnLst>
              <a:cxn ang="0">
                <a:pos x="connsiteX0" y="connsiteY0"/>
              </a:cxn>
              <a:cxn ang="0">
                <a:pos x="connsiteX1" y="connsiteY1"/>
              </a:cxn>
              <a:cxn ang="0">
                <a:pos x="connsiteX2" y="connsiteY2"/>
              </a:cxn>
            </a:cxnLst>
            <a:rect l="l" t="t" r="r" b="b"/>
            <a:pathLst>
              <a:path w="3744686" h="2356800">
                <a:moveTo>
                  <a:pt x="3744686" y="0"/>
                </a:moveTo>
                <a:cubicBezTo>
                  <a:pt x="2859314" y="798285"/>
                  <a:pt x="1973943" y="1596571"/>
                  <a:pt x="1349829" y="1988457"/>
                </a:cubicBezTo>
                <a:cubicBezTo>
                  <a:pt x="725715" y="2380343"/>
                  <a:pt x="362857" y="2365829"/>
                  <a:pt x="0" y="2351315"/>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20" name="Rectangle 19"/>
          <p:cNvSpPr/>
          <p:nvPr/>
        </p:nvSpPr>
        <p:spPr>
          <a:xfrm>
            <a:off x="-1" y="6093296"/>
            <a:ext cx="9144001" cy="830997"/>
          </a:xfrm>
          <a:prstGeom prst="rect">
            <a:avLst/>
          </a:prstGeom>
        </p:spPr>
        <p:txBody>
          <a:bodyPr wrap="square">
            <a:spAutoFit/>
          </a:bodyPr>
          <a:lstStyle/>
          <a:p>
            <a:r>
              <a:rPr lang="fr-FR" sz="1600" b="1" i="1" dirty="0" smtClean="0">
                <a:latin typeface="+mn-lt"/>
              </a:rPr>
              <a:t>Le périmètre du domaine des cœurs optimaux est certainement déterminée par une relation entre la puissance et le rapport d’enrichissement </a:t>
            </a:r>
          </a:p>
          <a:p>
            <a:r>
              <a:rPr lang="fr-FR" sz="1600" b="1" i="1" dirty="0" smtClean="0">
                <a:latin typeface="+mn-lt"/>
              </a:rPr>
              <a:t>Un SET semble « interdit » pour les rapports d’ enrichissements entre 0.8 et 1.</a:t>
            </a:r>
          </a:p>
        </p:txBody>
      </p:sp>
    </p:spTree>
    <p:extLst>
      <p:ext uri="{BB962C8B-B14F-4D97-AF65-F5344CB8AC3E}">
        <p14:creationId xmlns:p14="http://schemas.microsoft.com/office/powerpoint/2010/main" val="3637572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Emoy (%)</a:t>
            </a:r>
            <a:endParaRPr lang="fr-FR"/>
          </a:p>
        </p:txBody>
      </p:sp>
      <p:pic>
        <p:nvPicPr>
          <p:cNvPr id="3"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851" y="238890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61248"/>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20881496">
            <a:off x="1729294" y="1248617"/>
            <a:ext cx="1944216" cy="1593523"/>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89554" y="2463626"/>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7657757">
            <a:off x="5789312" y="3349969"/>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292277" y="1170183"/>
            <a:ext cx="1944216" cy="175038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915886" y="3009231"/>
            <a:ext cx="4397828" cy="2085283"/>
          </a:xfrm>
          <a:custGeom>
            <a:avLst/>
            <a:gdLst>
              <a:gd name="connsiteX0" fmla="*/ 0 w 4397828"/>
              <a:gd name="connsiteY0" fmla="*/ 9740 h 2085283"/>
              <a:gd name="connsiteX1" fmla="*/ 2685143 w 4397828"/>
              <a:gd name="connsiteY1" fmla="*/ 314540 h 2085283"/>
              <a:gd name="connsiteX2" fmla="*/ 4397828 w 4397828"/>
              <a:gd name="connsiteY2" fmla="*/ 2085283 h 2085283"/>
            </a:gdLst>
            <a:ahLst/>
            <a:cxnLst>
              <a:cxn ang="0">
                <a:pos x="connsiteX0" y="connsiteY0"/>
              </a:cxn>
              <a:cxn ang="0">
                <a:pos x="connsiteX1" y="connsiteY1"/>
              </a:cxn>
              <a:cxn ang="0">
                <a:pos x="connsiteX2" y="connsiteY2"/>
              </a:cxn>
            </a:cxnLst>
            <a:rect l="l" t="t" r="r" b="b"/>
            <a:pathLst>
              <a:path w="4397828" h="2085283">
                <a:moveTo>
                  <a:pt x="0" y="9740"/>
                </a:moveTo>
                <a:cubicBezTo>
                  <a:pt x="976086" y="-10822"/>
                  <a:pt x="1952172" y="-31384"/>
                  <a:pt x="2685143" y="314540"/>
                </a:cubicBezTo>
                <a:cubicBezTo>
                  <a:pt x="3418114" y="660464"/>
                  <a:pt x="4117219" y="1794997"/>
                  <a:pt x="4397828" y="208528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Forme libre 11"/>
          <p:cNvSpPr/>
          <p:nvPr/>
        </p:nvSpPr>
        <p:spPr>
          <a:xfrm>
            <a:off x="4542971" y="1233714"/>
            <a:ext cx="3120572" cy="2075543"/>
          </a:xfrm>
          <a:custGeom>
            <a:avLst/>
            <a:gdLst>
              <a:gd name="connsiteX0" fmla="*/ 0 w 3120572"/>
              <a:gd name="connsiteY0" fmla="*/ 0 h 2075543"/>
              <a:gd name="connsiteX1" fmla="*/ 1640115 w 3120572"/>
              <a:gd name="connsiteY1" fmla="*/ 972457 h 2075543"/>
              <a:gd name="connsiteX2" fmla="*/ 3120572 w 3120572"/>
              <a:gd name="connsiteY2" fmla="*/ 2075543 h 2075543"/>
            </a:gdLst>
            <a:ahLst/>
            <a:cxnLst>
              <a:cxn ang="0">
                <a:pos x="connsiteX0" y="connsiteY0"/>
              </a:cxn>
              <a:cxn ang="0">
                <a:pos x="connsiteX1" y="connsiteY1"/>
              </a:cxn>
              <a:cxn ang="0">
                <a:pos x="connsiteX2" y="connsiteY2"/>
              </a:cxn>
            </a:cxnLst>
            <a:rect l="l" t="t" r="r" b="b"/>
            <a:pathLst>
              <a:path w="3120572" h="2075543">
                <a:moveTo>
                  <a:pt x="0" y="0"/>
                </a:moveTo>
                <a:cubicBezTo>
                  <a:pt x="560010" y="313266"/>
                  <a:pt x="1120020" y="626533"/>
                  <a:pt x="1640115" y="972457"/>
                </a:cubicBezTo>
                <a:cubicBezTo>
                  <a:pt x="2160210" y="1318381"/>
                  <a:pt x="2640391" y="1696962"/>
                  <a:pt x="3120572" y="2075543"/>
                </a:cubicBezTo>
              </a:path>
            </a:pathLst>
          </a:custGeom>
          <a:noFill/>
          <a:ln>
            <a:solidFill>
              <a:srgbClr val="FF0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6765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3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Résumé</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L’objectif </a:t>
            </a:r>
            <a:r>
              <a:rPr lang="fr-FR" sz="1400" b="1" dirty="0">
                <a:solidFill>
                  <a:srgbClr val="595959"/>
                </a:solidFill>
                <a:latin typeface="Lucida Sans Unicode" pitchFamily="34" charset="0"/>
                <a:cs typeface="Lucida Bright" pitchFamily="18" charset="0"/>
              </a:rPr>
              <a:t>de l’étude 	est de démontrer l’exploitabilité de l’outil d’optimisation multi critère dans le cadre du design des cœurs de réacteur</a:t>
            </a:r>
            <a:r>
              <a:rPr lang="fr-FR" sz="1400" b="1"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a:p>
            <a:pPr marL="1588" indent="-1588">
              <a:buNone/>
            </a:pPr>
            <a:r>
              <a:rPr lang="fr-FR" sz="1400" b="1" dirty="0">
                <a:solidFill>
                  <a:srgbClr val="595959"/>
                </a:solidFill>
                <a:latin typeface="Lucida Sans Unicode" pitchFamily="34" charset="0"/>
                <a:cs typeface="Lucida Bright" pitchFamily="18" charset="0"/>
              </a:rPr>
              <a:t>Cette étude porte sur la définition d’un problème « 3 P » ×</a:t>
            </a:r>
            <a:r>
              <a:rPr lang="fr-FR" sz="1400" b="1" dirty="0" smtClean="0">
                <a:solidFill>
                  <a:srgbClr val="595959"/>
                </a:solidFill>
                <a:latin typeface="Lucida Sans Unicode" pitchFamily="34" charset="0"/>
                <a:cs typeface="Lucida Bright" pitchFamily="18" charset="0"/>
              </a:rPr>
              <a:t> </a:t>
            </a:r>
            <a:r>
              <a:rPr lang="fr-FR" sz="1400" b="1" dirty="0">
                <a:solidFill>
                  <a:srgbClr val="595959"/>
                </a:solidFill>
                <a:latin typeface="Lucida Sans Unicode" pitchFamily="34" charset="0"/>
                <a:cs typeface="Lucida Bright" pitchFamily="18" charset="0"/>
              </a:rPr>
              <a:t>« 3 O », c’est-à-dire: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d’un modèle physique de cœur entièrement défini à l’exception de 3 paramètres laissés libres dans une plage de variation donnée</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La détermination de 3 critères d’optimisation appréciés via 3 fonction objectifs à </a:t>
            </a:r>
            <a:r>
              <a:rPr lang="fr-FR" sz="1400" dirty="0" smtClean="0">
                <a:solidFill>
                  <a:srgbClr val="595959"/>
                </a:solidFill>
                <a:latin typeface="Lucida Sans Unicode" pitchFamily="34" charset="0"/>
                <a:cs typeface="Lucida Bright" pitchFamily="18" charset="0"/>
              </a:rPr>
              <a:t>minimiser</a:t>
            </a:r>
          </a:p>
          <a:p>
            <a:pPr marL="285750" indent="-285750">
              <a:buFont typeface="Arial" panose="020B0604020202020204" pitchFamily="34" charset="0"/>
              <a:buChar char="•"/>
            </a:pPr>
            <a:endParaRPr lang="fr-FR" sz="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Une </a:t>
            </a:r>
            <a:r>
              <a:rPr lang="fr-FR" sz="1400" b="1" dirty="0">
                <a:solidFill>
                  <a:srgbClr val="595959"/>
                </a:solidFill>
                <a:latin typeface="Lucida Sans Unicode" pitchFamily="34" charset="0"/>
                <a:cs typeface="Lucida Bright" pitchFamily="18" charset="0"/>
              </a:rPr>
              <a:t>session d’optimisation implique successivement </a:t>
            </a:r>
            <a:r>
              <a:rPr lang="fr-FR" sz="1400" b="1" dirty="0" smtClean="0">
                <a:solidFill>
                  <a:srgbClr val="595959"/>
                </a:solidFill>
                <a:latin typeface="Lucida Sans Unicode" pitchFamily="34" charset="0"/>
                <a:cs typeface="Lucida Bright" pitchFamily="18" charset="0"/>
              </a:rPr>
              <a:t>: </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Restriction des paramètres libres à 3 grandeurs « cœur » : </a:t>
            </a:r>
          </a:p>
          <a:p>
            <a:pPr marL="622300" indent="-35560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combustible</a:t>
            </a:r>
          </a:p>
          <a:p>
            <a:pPr marL="622300" indent="-35560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Définition arbitraire des caractéristiques générales du cœur</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différents enrichissements</a:t>
            </a:r>
          </a:p>
          <a:p>
            <a:pPr marL="285750" indent="-285750">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Génération des bibliothèques de sections efficaces pour les différents milieux de structure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Optimisation multicritère</a:t>
            </a:r>
          </a:p>
          <a:p>
            <a:pPr marL="285750" indent="-285750" eaLnBrk="1" hangingPunct="1">
              <a:buFont typeface="Arial" panose="020B0604020202020204" pitchFamily="34" charset="0"/>
              <a:buChar char="•"/>
            </a:pPr>
            <a:r>
              <a:rPr lang="fr-FR" sz="1400" dirty="0" smtClean="0">
                <a:solidFill>
                  <a:srgbClr val="595959"/>
                </a:solidFill>
                <a:latin typeface="Lucida Sans Unicode" pitchFamily="34" charset="0"/>
                <a:cs typeface="Lucida Bright" pitchFamily="18" charset="0"/>
              </a:rPr>
              <a:t>Exploitation des résultats</a:t>
            </a:r>
          </a:p>
        </p:txBody>
      </p:sp>
    </p:spTree>
    <p:extLst>
      <p:ext uri="{BB962C8B-B14F-4D97-AF65-F5344CB8AC3E}">
        <p14:creationId xmlns:p14="http://schemas.microsoft.com/office/powerpoint/2010/main" val="3232567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ALPHA (E1/E2) VS Tcycle (j)</a:t>
            </a:r>
            <a:endParaRPr lang="fr-FR"/>
          </a:p>
        </p:txBody>
      </p:sp>
      <p:pic>
        <p:nvPicPr>
          <p:cNvPr id="3"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682734"/>
            <a:ext cx="2880320" cy="338554"/>
          </a:xfrm>
          <a:prstGeom prst="rect">
            <a:avLst/>
          </a:prstGeom>
        </p:spPr>
        <p:txBody>
          <a:bodyPr wrap="square">
            <a:spAutoFit/>
          </a:bodyPr>
          <a:lstStyle/>
          <a:p>
            <a:pPr algn="ctr"/>
            <a:r>
              <a:rPr lang="fr-FR" sz="1600" b="1" i="1" dirty="0" smtClean="0">
                <a:latin typeface="+mn-lt"/>
              </a:rPr>
              <a:t>Paramètre / Critère</a:t>
            </a:r>
            <a:endParaRPr lang="es-ES" sz="1600" i="1" dirty="0">
              <a:latin typeface="+mn-lt"/>
            </a:endParaRPr>
          </a:p>
        </p:txBody>
      </p:sp>
      <p:sp>
        <p:nvSpPr>
          <p:cNvPr id="7" name="Ellipse 6"/>
          <p:cNvSpPr/>
          <p:nvPr/>
        </p:nvSpPr>
        <p:spPr>
          <a:xfrm rot="1004101">
            <a:off x="1724679" y="1378304"/>
            <a:ext cx="1592940" cy="296424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728297" y="3180060"/>
            <a:ext cx="1806071"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6661538">
            <a:off x="5896311" y="1315700"/>
            <a:ext cx="1262949"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0881496">
            <a:off x="3810010" y="1254382"/>
            <a:ext cx="1273031" cy="1901064"/>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021288"/>
            <a:ext cx="9144001" cy="584775"/>
          </a:xfrm>
          <a:prstGeom prst="rect">
            <a:avLst/>
          </a:prstGeom>
        </p:spPr>
        <p:txBody>
          <a:bodyPr wrap="square">
            <a:spAutoFit/>
          </a:bodyPr>
          <a:lstStyle/>
          <a:p>
            <a:r>
              <a:rPr lang="fr-FR" sz="1600" b="1" i="1" dirty="0" smtClean="0">
                <a:latin typeface="+mn-lt"/>
              </a:rPr>
              <a:t>SET 1 est optimisé vis-à-vis de la masse du cœur </a:t>
            </a:r>
            <a:r>
              <a:rPr lang="fr-FR" sz="1600" b="1" i="1" u="sng" dirty="0" smtClean="0">
                <a:latin typeface="+mn-lt"/>
              </a:rPr>
              <a:t>et</a:t>
            </a:r>
            <a:r>
              <a:rPr lang="fr-FR" sz="1600" b="1" i="1" dirty="0" smtClean="0">
                <a:latin typeface="+mn-lt"/>
              </a:rPr>
              <a:t> de l’enrichissement moyen, mais il ne respecte pas du tout le critère de curée de cycle, contrairement aux autres SET.</a:t>
            </a:r>
            <a:endParaRPr lang="es-ES" sz="1600" i="1" dirty="0">
              <a:latin typeface="+mn-lt"/>
            </a:endParaRPr>
          </a:p>
        </p:txBody>
      </p:sp>
    </p:spTree>
    <p:extLst>
      <p:ext uri="{BB962C8B-B14F-4D97-AF65-F5344CB8AC3E}">
        <p14:creationId xmlns:p14="http://schemas.microsoft.com/office/powerpoint/2010/main" val="2750012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Puiss. Nucl. (MWth) VS BurnUp (MWj/t)</a:t>
            </a:r>
            <a:endParaRPr lang="fr-FR"/>
          </a:p>
        </p:txBody>
      </p:sp>
      <p:pic>
        <p:nvPicPr>
          <p:cNvPr id="3"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31840" y="5733256"/>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7" name="Ellipse 6"/>
          <p:cNvSpPr/>
          <p:nvPr/>
        </p:nvSpPr>
        <p:spPr>
          <a:xfrm rot="2029139">
            <a:off x="2121272" y="3183632"/>
            <a:ext cx="1366427"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8474715">
            <a:off x="5604929" y="2000568"/>
            <a:ext cx="2372319" cy="235348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rot="5562846">
            <a:off x="4796046" y="800414"/>
            <a:ext cx="1767823" cy="2470824"/>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Rectangle 10"/>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Tree>
    <p:extLst>
      <p:ext uri="{BB962C8B-B14F-4D97-AF65-F5344CB8AC3E}">
        <p14:creationId xmlns:p14="http://schemas.microsoft.com/office/powerpoint/2010/main" val="2950018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Masse coeur (t) VS BurnUp (MWj/t)</a:t>
            </a:r>
            <a:endParaRPr lang="fr-FR"/>
          </a:p>
        </p:txBody>
      </p:sp>
      <p:pic>
        <p:nvPicPr>
          <p:cNvPr id="3"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BU</a:t>
            </a:r>
            <a:endParaRPr lang="es-ES" sz="1600" i="1" dirty="0">
              <a:latin typeface="+mn-lt"/>
            </a:endParaRPr>
          </a:p>
        </p:txBody>
      </p:sp>
      <p:sp>
        <p:nvSpPr>
          <p:cNvPr id="11" name="Ellipse 10"/>
          <p:cNvSpPr/>
          <p:nvPr/>
        </p:nvSpPr>
        <p:spPr>
          <a:xfrm rot="3923918">
            <a:off x="5365870" y="71375"/>
            <a:ext cx="1544373" cy="393637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4" name="Rectangle 13"/>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5" name="Ellipse 14"/>
          <p:cNvSpPr/>
          <p:nvPr/>
        </p:nvSpPr>
        <p:spPr>
          <a:xfrm rot="2961946">
            <a:off x="2506617" y="1663273"/>
            <a:ext cx="905220" cy="234929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6" name="Ellipse 15"/>
          <p:cNvSpPr/>
          <p:nvPr/>
        </p:nvSpPr>
        <p:spPr>
          <a:xfrm rot="18474715">
            <a:off x="1759293" y="2504810"/>
            <a:ext cx="3108683" cy="1499025"/>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7" name="Ellipse 16"/>
          <p:cNvSpPr/>
          <p:nvPr/>
        </p:nvSpPr>
        <p:spPr>
          <a:xfrm rot="2029139">
            <a:off x="1992287" y="3607919"/>
            <a:ext cx="2318627" cy="1881179"/>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13550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BurnUp (MWj/t)</a:t>
            </a:r>
            <a:endParaRPr lang="fr-FR"/>
          </a:p>
        </p:txBody>
      </p:sp>
      <p:pic>
        <p:nvPicPr>
          <p:cNvPr id="3" name="Picture 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8" name="Ellipse 7"/>
          <p:cNvSpPr/>
          <p:nvPr/>
        </p:nvSpPr>
        <p:spPr>
          <a:xfrm rot="3923918">
            <a:off x="1867226" y="961494"/>
            <a:ext cx="1975971" cy="2024363"/>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Rectangle 8"/>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0" name="Ellipse 9"/>
          <p:cNvSpPr/>
          <p:nvPr/>
        </p:nvSpPr>
        <p:spPr>
          <a:xfrm rot="18474715">
            <a:off x="2846027" y="1201714"/>
            <a:ext cx="2627054" cy="3955627"/>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2029139">
            <a:off x="5666267" y="3453853"/>
            <a:ext cx="2337449" cy="2055206"/>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Ellipse 11"/>
          <p:cNvSpPr/>
          <p:nvPr/>
        </p:nvSpPr>
        <p:spPr>
          <a:xfrm rot="2123748">
            <a:off x="4489438" y="1892156"/>
            <a:ext cx="3856072" cy="1442666"/>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220415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BurnUp (MWj/t)</a:t>
            </a:r>
            <a:endParaRPr lang="fr-FR"/>
          </a:p>
        </p:txBody>
      </p:sp>
      <p:pic>
        <p:nvPicPr>
          <p:cNvPr id="3"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BU</a:t>
            </a:r>
            <a:endParaRPr lang="es-ES" sz="1600" i="1" dirty="0">
              <a:latin typeface="+mn-lt"/>
            </a:endParaRPr>
          </a:p>
        </p:txBody>
      </p:sp>
      <p:sp>
        <p:nvSpPr>
          <p:cNvPr id="9" name="Ellipse 8"/>
          <p:cNvSpPr/>
          <p:nvPr/>
        </p:nvSpPr>
        <p:spPr>
          <a:xfrm rot="3923918">
            <a:off x="4322340" y="2228428"/>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3923918">
            <a:off x="6080386" y="1255276"/>
            <a:ext cx="1332191" cy="93963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8474715">
            <a:off x="1461312" y="2553254"/>
            <a:ext cx="3263167" cy="1025584"/>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6164121"/>
            <a:ext cx="9144001" cy="584775"/>
          </a:xfrm>
          <a:prstGeom prst="rect">
            <a:avLst/>
          </a:prstGeom>
        </p:spPr>
        <p:txBody>
          <a:bodyPr wrap="square">
            <a:spAutoFit/>
          </a:bodyPr>
          <a:lstStyle/>
          <a:p>
            <a:r>
              <a:rPr lang="fr-FR" sz="1600" b="1" i="1" dirty="0" smtClean="0">
                <a:latin typeface="+mn-lt"/>
              </a:rPr>
              <a:t>Le SET 4, malgré la grande taille de ses cœurs, atteints des BU assez important.</a:t>
            </a:r>
          </a:p>
          <a:p>
            <a:r>
              <a:rPr lang="fr-FR" sz="1600" b="1" i="1" dirty="0" smtClean="0">
                <a:latin typeface="+mn-lt"/>
              </a:rPr>
              <a:t>Le SET 3 est par contre décevant pour un RNR.</a:t>
            </a:r>
          </a:p>
        </p:txBody>
      </p:sp>
      <p:sp>
        <p:nvSpPr>
          <p:cNvPr id="13" name="Ellipse 12"/>
          <p:cNvSpPr/>
          <p:nvPr/>
        </p:nvSpPr>
        <p:spPr>
          <a:xfrm rot="3697616">
            <a:off x="5502737" y="1271165"/>
            <a:ext cx="1236291" cy="345308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4" name="Ellipse 13"/>
          <p:cNvSpPr/>
          <p:nvPr/>
        </p:nvSpPr>
        <p:spPr>
          <a:xfrm rot="2029139">
            <a:off x="3341392" y="3759437"/>
            <a:ext cx="1557303" cy="86327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5" name="Ellipse 14"/>
          <p:cNvSpPr/>
          <p:nvPr/>
        </p:nvSpPr>
        <p:spPr>
          <a:xfrm rot="3006479">
            <a:off x="6240764" y="3779270"/>
            <a:ext cx="1955284" cy="102823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96902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ALPHA (E1/E2) VS Puiss. Vol. (MWth/m3)</a:t>
            </a:r>
            <a:endParaRPr lang="fr-FR"/>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6200000">
            <a:off x="5148588" y="1803352"/>
            <a:ext cx="2807264" cy="194421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342443" y="3974473"/>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905220"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29139">
            <a:off x="1859980" y="4043132"/>
            <a:ext cx="1366427"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Rectangle 10"/>
          <p:cNvSpPr/>
          <p:nvPr/>
        </p:nvSpPr>
        <p:spPr>
          <a:xfrm>
            <a:off x="-1" y="5880174"/>
            <a:ext cx="9144001" cy="1077218"/>
          </a:xfrm>
          <a:prstGeom prst="rect">
            <a:avLst/>
          </a:prstGeom>
        </p:spPr>
        <p:txBody>
          <a:bodyPr wrap="square">
            <a:spAutoFit/>
          </a:bodyPr>
          <a:lstStyle/>
          <a:p>
            <a:r>
              <a:rPr lang="fr-FR" sz="1600" b="1" i="1" dirty="0" smtClean="0">
                <a:latin typeface="+mn-lt"/>
              </a:rPr>
              <a:t>Il existe une faible distribution des SET selon les rapports d’enrichissement et les paramètres : ce qui signifie que la puissance volumique (c’est-à-dire le flux) est un paramètre clé de l’optimisation vis-à-vis des différents critères</a:t>
            </a:r>
          </a:p>
          <a:p>
            <a:r>
              <a:rPr lang="fr-FR" sz="1600" b="1" i="1" dirty="0" smtClean="0">
                <a:latin typeface="+mn-lt"/>
              </a:rPr>
              <a:t>Seul le SET 1 couvrent des puissances volumiques supérieurs à 50 MW/m</a:t>
            </a:r>
            <a:r>
              <a:rPr lang="fr-FR" sz="1600" b="1" i="1" baseline="30000" dirty="0" smtClean="0">
                <a:latin typeface="+mn-lt"/>
              </a:rPr>
              <a:t>3</a:t>
            </a:r>
          </a:p>
        </p:txBody>
      </p:sp>
    </p:spTree>
    <p:extLst>
      <p:ext uri="{BB962C8B-B14F-4D97-AF65-F5344CB8AC3E}">
        <p14:creationId xmlns:p14="http://schemas.microsoft.com/office/powerpoint/2010/main" val="3669708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686800" cy="1143000"/>
          </a:xfrm>
        </p:spPr>
        <p:txBody>
          <a:bodyPr>
            <a:normAutofit fontScale="90000"/>
          </a:bodyPr>
          <a:lstStyle/>
          <a:p>
            <a:r>
              <a:rPr lang="fr-FR" dirty="0" smtClean="0"/>
              <a:t>C. Résultats
</a:t>
            </a:r>
            <a:r>
              <a:rPr lang="fr-FR" dirty="0" err="1" smtClean="0"/>
              <a:t>Puiss</a:t>
            </a:r>
            <a:r>
              <a:rPr lang="fr-FR" dirty="0" smtClean="0"/>
              <a:t>. </a:t>
            </a:r>
            <a:r>
              <a:rPr lang="fr-FR" dirty="0" err="1" smtClean="0"/>
              <a:t>Nucl</a:t>
            </a:r>
            <a:r>
              <a:rPr lang="fr-FR" dirty="0" smtClean="0"/>
              <a:t>. (</a:t>
            </a:r>
            <a:r>
              <a:rPr lang="fr-FR" dirty="0" err="1" smtClean="0"/>
              <a:t>MWth</a:t>
            </a:r>
            <a:r>
              <a:rPr lang="fr-FR" dirty="0" smtClean="0"/>
              <a:t>) VS </a:t>
            </a:r>
            <a:r>
              <a:rPr lang="fr-FR" dirty="0" err="1" smtClean="0"/>
              <a:t>Puiss</a:t>
            </a:r>
            <a:r>
              <a:rPr lang="fr-FR" dirty="0" smtClean="0"/>
              <a:t>. Vol. (</a:t>
            </a:r>
            <a:r>
              <a:rPr lang="fr-FR" dirty="0" err="1" smtClean="0"/>
              <a:t>MWth</a:t>
            </a:r>
            <a:r>
              <a:rPr lang="fr-FR" dirty="0" smtClean="0"/>
              <a:t>/m3)</a:t>
            </a:r>
            <a:endParaRPr lang="fr-FR" dirty="0"/>
          </a:p>
        </p:txBody>
      </p:sp>
      <p:pic>
        <p:nvPicPr>
          <p:cNvPr id="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Ellipse 8"/>
          <p:cNvSpPr/>
          <p:nvPr/>
        </p:nvSpPr>
        <p:spPr>
          <a:xfrm rot="17983216">
            <a:off x="5030700" y="1797122"/>
            <a:ext cx="3099736" cy="165226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70053" y="3918748"/>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2411760" y="4149080"/>
            <a:ext cx="1503100" cy="540350"/>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3076424">
            <a:off x="2260669" y="3407702"/>
            <a:ext cx="606031" cy="2015915"/>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3" name="Rectangle 12"/>
          <p:cNvSpPr/>
          <p:nvPr/>
        </p:nvSpPr>
        <p:spPr>
          <a:xfrm>
            <a:off x="3131840" y="5593325"/>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sp>
        <p:nvSpPr>
          <p:cNvPr id="14" name="Rectangle 13"/>
          <p:cNvSpPr/>
          <p:nvPr/>
        </p:nvSpPr>
        <p:spPr>
          <a:xfrm>
            <a:off x="-1" y="5880174"/>
            <a:ext cx="9144001" cy="1077218"/>
          </a:xfrm>
          <a:prstGeom prst="rect">
            <a:avLst/>
          </a:prstGeom>
        </p:spPr>
        <p:txBody>
          <a:bodyPr wrap="square">
            <a:spAutoFit/>
          </a:bodyPr>
          <a:lstStyle/>
          <a:p>
            <a:r>
              <a:rPr lang="fr-FR" sz="1600" b="1" i="1" dirty="0" smtClean="0">
                <a:latin typeface="+mn-lt"/>
              </a:rPr>
              <a:t>Il existe une faible distribution des SET selon les rapports d’enrichissement et les paramètres : ce qui signifie que la puissance volumique (c’est-à-dire le flux) est un paramètre clé de l’optimisation vis-à-vis des différents critères</a:t>
            </a:r>
          </a:p>
          <a:p>
            <a:r>
              <a:rPr lang="fr-FR" sz="1600" b="1" i="1" dirty="0" smtClean="0">
                <a:latin typeface="+mn-lt"/>
              </a:rPr>
              <a:t>Seul le SET 1 couvrent des puissances volumiques supérieurs à 50 MW/m</a:t>
            </a:r>
            <a:r>
              <a:rPr lang="fr-FR" sz="1600" b="1" i="1" baseline="30000" dirty="0" smtClean="0">
                <a:latin typeface="+mn-lt"/>
              </a:rPr>
              <a:t>3</a:t>
            </a:r>
          </a:p>
        </p:txBody>
      </p:sp>
    </p:spTree>
    <p:extLst>
      <p:ext uri="{BB962C8B-B14F-4D97-AF65-F5344CB8AC3E}">
        <p14:creationId xmlns:p14="http://schemas.microsoft.com/office/powerpoint/2010/main" val="2829690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Masse coeur (t) VS Puiss. Vol. (MWth/m3)</a:t>
            </a:r>
            <a:endParaRPr lang="fr-FR"/>
          </a:p>
        </p:txBody>
      </p:sp>
      <p:pic>
        <p:nvPicPr>
          <p:cNvPr id="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31840" y="5733256"/>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sp>
        <p:nvSpPr>
          <p:cNvPr id="9" name="Ellipse 8"/>
          <p:cNvSpPr/>
          <p:nvPr/>
        </p:nvSpPr>
        <p:spPr>
          <a:xfrm rot="13192565">
            <a:off x="1402294" y="2037725"/>
            <a:ext cx="4005050" cy="1362026"/>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0" name="Ellipse 9"/>
          <p:cNvSpPr/>
          <p:nvPr/>
        </p:nvSpPr>
        <p:spPr>
          <a:xfrm rot="153225">
            <a:off x="4713813" y="3968568"/>
            <a:ext cx="3097271"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a:off x="1664937" y="4184794"/>
            <a:ext cx="2547023"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2" name="Ellipse 11"/>
          <p:cNvSpPr/>
          <p:nvPr/>
        </p:nvSpPr>
        <p:spPr>
          <a:xfrm rot="1099829">
            <a:off x="1842300" y="4219426"/>
            <a:ext cx="2060990" cy="923154"/>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485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Emoy (%) VS Puiss. Vol. (MWth/m3)</a:t>
            </a:r>
            <a:endParaRPr lang="fr-FR"/>
          </a:p>
        </p:txBody>
      </p:sp>
      <p:pic>
        <p:nvPicPr>
          <p:cNvPr id="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9247138">
            <a:off x="2215285" y="1773874"/>
            <a:ext cx="3817028" cy="1536900"/>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1776602" y="3835621"/>
            <a:ext cx="210482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4123798" y="3980997"/>
            <a:ext cx="3544545"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20921226">
            <a:off x="4992531" y="3977945"/>
            <a:ext cx="2955073" cy="1116271"/>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53919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45989"/>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a:bodyPr>
          <a:lstStyle/>
          <a:p>
            <a:r>
              <a:rPr lang="fr-FR" smtClean="0"/>
              <a:t>C. Résultats
Tcycle (j) VS Puiss. Vol. (MWth/m3)</a:t>
            </a:r>
            <a:endParaRPr lang="fr-FR"/>
          </a:p>
        </p:txBody>
      </p:sp>
      <p:pic>
        <p:nvPicPr>
          <p:cNvPr id="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189078"/>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589240"/>
            <a:ext cx="2880320" cy="338554"/>
          </a:xfrm>
          <a:prstGeom prst="rect">
            <a:avLst/>
          </a:prstGeom>
        </p:spPr>
        <p:txBody>
          <a:bodyPr wrap="square">
            <a:spAutoFit/>
          </a:bodyPr>
          <a:lstStyle/>
          <a:p>
            <a:pPr algn="ctr"/>
            <a:r>
              <a:rPr lang="fr-FR" sz="1600" b="1" i="1" dirty="0" smtClean="0">
                <a:latin typeface="+mn-lt"/>
              </a:rPr>
              <a:t>Critère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29288"/>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llipse 7"/>
          <p:cNvSpPr/>
          <p:nvPr/>
        </p:nvSpPr>
        <p:spPr>
          <a:xfrm rot="585841">
            <a:off x="4569607" y="3912623"/>
            <a:ext cx="2878045"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5106940" y="4086690"/>
            <a:ext cx="2489396" cy="72663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1" name="Forme libre 10"/>
          <p:cNvSpPr/>
          <p:nvPr/>
        </p:nvSpPr>
        <p:spPr>
          <a:xfrm>
            <a:off x="1659851" y="1114555"/>
            <a:ext cx="2782152" cy="2807325"/>
          </a:xfrm>
          <a:custGeom>
            <a:avLst/>
            <a:gdLst>
              <a:gd name="connsiteX0" fmla="*/ 154435 w 2782152"/>
              <a:gd name="connsiteY0" fmla="*/ 901850 h 2807325"/>
              <a:gd name="connsiteX1" fmla="*/ 1692949 w 2782152"/>
              <a:gd name="connsiteY1" fmla="*/ 2570992 h 2807325"/>
              <a:gd name="connsiteX2" fmla="*/ 2781520 w 2782152"/>
              <a:gd name="connsiteY2" fmla="*/ 2687107 h 2807325"/>
              <a:gd name="connsiteX3" fmla="*/ 1547806 w 2782152"/>
              <a:gd name="connsiteY3" fmla="*/ 1540478 h 2807325"/>
              <a:gd name="connsiteX4" fmla="*/ 531806 w 2782152"/>
              <a:gd name="connsiteY4" fmla="*/ 190650 h 2807325"/>
              <a:gd name="connsiteX5" fmla="*/ 96378 w 2782152"/>
              <a:gd name="connsiteY5" fmla="*/ 89050 h 2807325"/>
              <a:gd name="connsiteX6" fmla="*/ 154435 w 2782152"/>
              <a:gd name="connsiteY6" fmla="*/ 901850 h 280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2152" h="2807325">
                <a:moveTo>
                  <a:pt x="154435" y="901850"/>
                </a:moveTo>
                <a:cubicBezTo>
                  <a:pt x="420530" y="1315507"/>
                  <a:pt x="1255102" y="2273449"/>
                  <a:pt x="1692949" y="2570992"/>
                </a:cubicBezTo>
                <a:cubicBezTo>
                  <a:pt x="2130796" y="2868535"/>
                  <a:pt x="2805710" y="2858859"/>
                  <a:pt x="2781520" y="2687107"/>
                </a:cubicBezTo>
                <a:cubicBezTo>
                  <a:pt x="2757330" y="2515355"/>
                  <a:pt x="1922758" y="1956554"/>
                  <a:pt x="1547806" y="1540478"/>
                </a:cubicBezTo>
                <a:cubicBezTo>
                  <a:pt x="1172854" y="1124402"/>
                  <a:pt x="773711" y="432555"/>
                  <a:pt x="531806" y="190650"/>
                </a:cubicBezTo>
                <a:cubicBezTo>
                  <a:pt x="289901" y="-51255"/>
                  <a:pt x="159273" y="-36740"/>
                  <a:pt x="96378" y="89050"/>
                </a:cubicBezTo>
                <a:cubicBezTo>
                  <a:pt x="33483" y="214840"/>
                  <a:pt x="-111660" y="488193"/>
                  <a:pt x="154435" y="901850"/>
                </a:cubicBezTo>
                <a:close/>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2" name="Rectangle 11"/>
          <p:cNvSpPr/>
          <p:nvPr/>
        </p:nvSpPr>
        <p:spPr>
          <a:xfrm>
            <a:off x="-1" y="5876914"/>
            <a:ext cx="9144001" cy="1077218"/>
          </a:xfrm>
          <a:prstGeom prst="rect">
            <a:avLst/>
          </a:prstGeom>
        </p:spPr>
        <p:txBody>
          <a:bodyPr wrap="square">
            <a:spAutoFit/>
          </a:bodyPr>
          <a:lstStyle/>
          <a:p>
            <a:r>
              <a:rPr lang="fr-FR" sz="1600" b="1" i="1" dirty="0" smtClean="0">
                <a:latin typeface="+mn-lt"/>
              </a:rPr>
              <a:t>La corrélation entre les durées du cycle des cœurs optimaux et le niveau de flux de ceux-ci est très nette</a:t>
            </a:r>
            <a:r>
              <a:rPr lang="fr-FR" sz="1600" b="1" i="1" baseline="30000" dirty="0" smtClean="0">
                <a:latin typeface="+mn-lt"/>
              </a:rPr>
              <a:t>,</a:t>
            </a:r>
            <a:r>
              <a:rPr lang="fr-FR" sz="1600" b="1" i="1" dirty="0" smtClean="0">
                <a:latin typeface="+mn-lt"/>
              </a:rPr>
              <a:t>. </a:t>
            </a:r>
            <a:endParaRPr lang="fr-FR" sz="1600" b="1" i="1" dirty="0">
              <a:latin typeface="+mn-lt"/>
            </a:endParaRPr>
          </a:p>
          <a:p>
            <a:r>
              <a:rPr lang="fr-FR" sz="1600" b="1" i="1" dirty="0" smtClean="0">
                <a:latin typeface="+mn-lt"/>
              </a:rPr>
              <a:t>On peut envisager d’introduire une contrainte empirique de préconception si cette observation se confirme dans d’autres </a:t>
            </a:r>
            <a:r>
              <a:rPr lang="fr-FR" sz="1600" b="1" i="1" dirty="0" err="1" smtClean="0">
                <a:latin typeface="+mn-lt"/>
              </a:rPr>
              <a:t>batchs</a:t>
            </a:r>
            <a:endParaRPr lang="fr-FR" sz="1600" b="1" i="1" dirty="0" smtClean="0">
              <a:latin typeface="+mn-lt"/>
            </a:endParaRPr>
          </a:p>
        </p:txBody>
      </p:sp>
      <p:sp>
        <p:nvSpPr>
          <p:cNvPr id="13" name="Forme libre 12"/>
          <p:cNvSpPr/>
          <p:nvPr/>
        </p:nvSpPr>
        <p:spPr>
          <a:xfrm>
            <a:off x="3275856" y="3921880"/>
            <a:ext cx="4381105" cy="1067574"/>
          </a:xfrm>
          <a:custGeom>
            <a:avLst/>
            <a:gdLst>
              <a:gd name="connsiteX0" fmla="*/ 0 w 4260618"/>
              <a:gd name="connsiteY0" fmla="*/ 29028 h 1099625"/>
              <a:gd name="connsiteX1" fmla="*/ 1190171 w 4260618"/>
              <a:gd name="connsiteY1" fmla="*/ 769257 h 1099625"/>
              <a:gd name="connsiteX2" fmla="*/ 1901371 w 4260618"/>
              <a:gd name="connsiteY2" fmla="*/ 972457 h 1099625"/>
              <a:gd name="connsiteX3" fmla="*/ 4209143 w 4260618"/>
              <a:gd name="connsiteY3" fmla="*/ 1088571 h 1099625"/>
              <a:gd name="connsiteX4" fmla="*/ 3222171 w 4260618"/>
              <a:gd name="connsiteY4" fmla="*/ 696685 h 1099625"/>
              <a:gd name="connsiteX5" fmla="*/ 58057 w 4260618"/>
              <a:gd name="connsiteY5" fmla="*/ 0 h 1099625"/>
              <a:gd name="connsiteX6" fmla="*/ 58057 w 4260618"/>
              <a:gd name="connsiteY6" fmla="*/ 0 h 1099625"/>
              <a:gd name="connsiteX7" fmla="*/ 43543 w 4260618"/>
              <a:gd name="connsiteY7" fmla="*/ 72571 h 1099625"/>
              <a:gd name="connsiteX8" fmla="*/ 58057 w 4260618"/>
              <a:gd name="connsiteY8" fmla="*/ 87085 h 1099625"/>
              <a:gd name="connsiteX9" fmla="*/ 159657 w 4260618"/>
              <a:gd name="connsiteY9" fmla="*/ 87085 h 1099625"/>
              <a:gd name="connsiteX10" fmla="*/ 130628 w 4260618"/>
              <a:gd name="connsiteY10" fmla="*/ 145142 h 10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0618" h="1099625">
                <a:moveTo>
                  <a:pt x="0" y="29028"/>
                </a:moveTo>
                <a:cubicBezTo>
                  <a:pt x="436638" y="320523"/>
                  <a:pt x="873276" y="612019"/>
                  <a:pt x="1190171" y="769257"/>
                </a:cubicBezTo>
                <a:cubicBezTo>
                  <a:pt x="1507066" y="926495"/>
                  <a:pt x="1398209" y="919238"/>
                  <a:pt x="1901371" y="972457"/>
                </a:cubicBezTo>
                <a:cubicBezTo>
                  <a:pt x="2404533" y="1025676"/>
                  <a:pt x="3989010" y="1134533"/>
                  <a:pt x="4209143" y="1088571"/>
                </a:cubicBezTo>
                <a:cubicBezTo>
                  <a:pt x="4429276" y="1042609"/>
                  <a:pt x="3914019" y="878113"/>
                  <a:pt x="3222171" y="696685"/>
                </a:cubicBezTo>
                <a:cubicBezTo>
                  <a:pt x="2530323" y="515257"/>
                  <a:pt x="58057" y="0"/>
                  <a:pt x="58057" y="0"/>
                </a:cubicBezTo>
                <a:lnTo>
                  <a:pt x="58057" y="0"/>
                </a:lnTo>
                <a:cubicBezTo>
                  <a:pt x="55638" y="12095"/>
                  <a:pt x="43543" y="58057"/>
                  <a:pt x="43543" y="72571"/>
                </a:cubicBezTo>
                <a:cubicBezTo>
                  <a:pt x="43543" y="87085"/>
                  <a:pt x="38705" y="84666"/>
                  <a:pt x="58057" y="87085"/>
                </a:cubicBezTo>
                <a:cubicBezTo>
                  <a:pt x="77409" y="89504"/>
                  <a:pt x="147562" y="77409"/>
                  <a:pt x="159657" y="87085"/>
                </a:cubicBezTo>
                <a:cubicBezTo>
                  <a:pt x="171752" y="96761"/>
                  <a:pt x="151190" y="120951"/>
                  <a:pt x="130628" y="145142"/>
                </a:cubicBezTo>
              </a:path>
            </a:pathLst>
          </a:cu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0758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659813" cy="5767387"/>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classification</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La méthode d’optimisation retenue est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Orientée « </a:t>
            </a:r>
            <a:r>
              <a:rPr lang="fr-FR" sz="1400" u="sng" dirty="0">
                <a:solidFill>
                  <a:srgbClr val="595959"/>
                </a:solidFill>
                <a:latin typeface="Lucida Sans Unicode" pitchFamily="34" charset="0"/>
                <a:cs typeface="Lucida Bright" pitchFamily="18" charset="0"/>
              </a:rPr>
              <a:t>front de Pareto</a:t>
            </a:r>
            <a:r>
              <a:rPr lang="fr-FR" sz="1400" dirty="0">
                <a:solidFill>
                  <a:srgbClr val="595959"/>
                </a:solidFill>
                <a:latin typeface="Lucida Sans Unicode" pitchFamily="34" charset="0"/>
                <a:cs typeface="Lucida Bright" pitchFamily="18" charset="0"/>
              </a:rPr>
              <a:t> »</a:t>
            </a:r>
          </a:p>
          <a:p>
            <a:pPr marL="285750" indent="-285750">
              <a:buFont typeface="Arial" panose="020B0604020202020204" pitchFamily="34" charset="0"/>
              <a:buChar char="•"/>
            </a:pPr>
            <a:r>
              <a:rPr lang="fr-FR" sz="1400" dirty="0">
                <a:solidFill>
                  <a:srgbClr val="595959"/>
                </a:solidFill>
                <a:latin typeface="Lucida Sans Unicode" pitchFamily="34" charset="0"/>
                <a:cs typeface="Lucida Bright" pitchFamily="18" charset="0"/>
              </a:rPr>
              <a:t>Proche de celle du </a:t>
            </a:r>
            <a:r>
              <a:rPr lang="fr-FR" sz="1400" dirty="0" smtClean="0">
                <a:solidFill>
                  <a:srgbClr val="595959"/>
                </a:solidFill>
                <a:latin typeface="Lucida Sans Unicode" pitchFamily="34" charset="0"/>
                <a:cs typeface="Lucida Bright" pitchFamily="18" charset="0"/>
              </a:rPr>
              <a:t>« </a:t>
            </a:r>
            <a:r>
              <a:rPr lang="fr-FR" sz="1400" u="sng" dirty="0" smtClean="0">
                <a:solidFill>
                  <a:srgbClr val="595959"/>
                </a:solidFill>
                <a:latin typeface="Lucida Sans Unicode" pitchFamily="34" charset="0"/>
                <a:cs typeface="Lucida Bright" pitchFamily="18" charset="0"/>
              </a:rPr>
              <a:t>recuit simulé</a:t>
            </a:r>
            <a:r>
              <a:rPr lang="fr-FR" sz="1400" dirty="0" smtClean="0">
                <a:solidFill>
                  <a:srgbClr val="595959"/>
                </a:solidFill>
                <a:latin typeface="Lucida Sans Unicode" pitchFamily="34" charset="0"/>
                <a:cs typeface="Lucida Bright" pitchFamily="18" charset="0"/>
              </a:rPr>
              <a:t> »</a:t>
            </a:r>
            <a:endParaRPr lang="fr-FR" sz="1400" dirty="0">
              <a:solidFill>
                <a:srgbClr val="595959"/>
              </a:solidFill>
              <a:latin typeface="Lucida Sans Unicode" pitchFamily="34" charset="0"/>
              <a:cs typeface="Lucida Bright" pitchFamily="18" charset="0"/>
            </a:endParaRP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Ces choix sont cohérents avec la finalité de l’outil : il ne s’agit pas de résoudre le problème mais d’aider l’utilisateur à analyser le problème.</a:t>
            </a:r>
          </a:p>
          <a:p>
            <a:pPr marL="1588" indent="-1588" eaLnBrk="1" hangingPunct="1">
              <a:buFont typeface="Lucida Bright" pitchFamily="18" charset="0"/>
              <a:buNone/>
            </a:pPr>
            <a:r>
              <a:rPr lang="fr-FR" sz="1400" b="1" dirty="0" smtClean="0">
                <a:solidFill>
                  <a:srgbClr val="595959"/>
                </a:solidFill>
                <a:latin typeface="Lucida Sans Unicode" pitchFamily="34" charset="0"/>
                <a:cs typeface="Lucida Bright" pitchFamily="18" charset="0"/>
              </a:rPr>
              <a:t>→ Orientation front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L’outil permet de déterminer les individus « non dominés » au sens de Pareto.</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La domination d’un individu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sur un individu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est acquise quand </a:t>
            </a:r>
            <a:r>
              <a:rPr lang="fr-FR" sz="1400" i="1" dirty="0" smtClean="0">
                <a:solidFill>
                  <a:srgbClr val="595959"/>
                </a:solidFill>
                <a:latin typeface="Lucida Sans Unicode" pitchFamily="34" charset="0"/>
                <a:cs typeface="Lucida Bright" pitchFamily="18" charset="0"/>
              </a:rPr>
              <a:t>m</a:t>
            </a:r>
            <a:r>
              <a:rPr lang="fr-FR" sz="1400" dirty="0" smtClean="0">
                <a:solidFill>
                  <a:srgbClr val="595959"/>
                </a:solidFill>
                <a:latin typeface="Lucida Sans Unicode" pitchFamily="34" charset="0"/>
                <a:cs typeface="Lucida Bright" pitchFamily="18" charset="0"/>
              </a:rPr>
              <a:t> présente de meilleures qualités que </a:t>
            </a:r>
            <a:r>
              <a:rPr lang="fr-FR" sz="1400" i="1" dirty="0" smtClean="0">
                <a:solidFill>
                  <a:srgbClr val="595959"/>
                </a:solidFill>
                <a:latin typeface="Lucida Sans Unicode" pitchFamily="34" charset="0"/>
                <a:cs typeface="Lucida Bright" pitchFamily="18" charset="0"/>
              </a:rPr>
              <a:t>n</a:t>
            </a:r>
            <a:r>
              <a:rPr lang="fr-FR" sz="1400" dirty="0" smtClean="0">
                <a:solidFill>
                  <a:srgbClr val="595959"/>
                </a:solidFill>
                <a:latin typeface="Lucida Sans Unicode" pitchFamily="34" charset="0"/>
                <a:cs typeface="Lucida Bright" pitchFamily="18" charset="0"/>
              </a:rPr>
              <a:t> sur </a:t>
            </a:r>
            <a:r>
              <a:rPr lang="fr-FR" sz="1400" u="sng" dirty="0" smtClean="0">
                <a:solidFill>
                  <a:srgbClr val="595959"/>
                </a:solidFill>
                <a:latin typeface="Lucida Sans Unicode" pitchFamily="34" charset="0"/>
                <a:cs typeface="Lucida Bright" pitchFamily="18" charset="0"/>
              </a:rPr>
              <a:t>tous les critères</a:t>
            </a:r>
            <a:r>
              <a:rPr lang="fr-FR" sz="1400" dirty="0" smtClean="0">
                <a:solidFill>
                  <a:srgbClr val="595959"/>
                </a:solidFill>
                <a:latin typeface="Lucida Sans Unicode" pitchFamily="34" charset="0"/>
                <a:cs typeface="Lucida Bright" pitchFamily="18" charset="0"/>
              </a:rPr>
              <a:t>.</a:t>
            </a:r>
          </a:p>
          <a:p>
            <a:pPr marL="1588" indent="-1588" eaLnBrk="1" hangingPunct="1">
              <a:buFont typeface="Lucida Bright" pitchFamily="18" charset="0"/>
              <a:buNone/>
            </a:pPr>
            <a:r>
              <a:rPr lang="fr-FR" sz="1400" dirty="0" smtClean="0">
                <a:solidFill>
                  <a:srgbClr val="595959"/>
                </a:solidFill>
                <a:latin typeface="Lucida Sans Unicode" pitchFamily="34" charset="0"/>
                <a:cs typeface="Lucida Bright" pitchFamily="18" charset="0"/>
              </a:rPr>
              <a:t>Ainsi, l’ensemble des individus « non dominés » constituent l’ensemble des meilleurs compromis. Seul l’exploration de cet ensemble</a:t>
            </a:r>
            <a:r>
              <a:rPr lang="fr-FR" sz="1400" b="1" dirty="0" smtClean="0">
                <a:solidFill>
                  <a:srgbClr val="595959"/>
                </a:solidFill>
                <a:latin typeface="Lucida Sans Unicode" pitchFamily="34" charset="0"/>
                <a:cs typeface="Lucida Bright" pitchFamily="18" charset="0"/>
              </a:rPr>
              <a:t> </a:t>
            </a:r>
            <a:r>
              <a:rPr lang="fr-FR" sz="1400" dirty="0" smtClean="0">
                <a:solidFill>
                  <a:srgbClr val="595959"/>
                </a:solidFill>
                <a:latin typeface="Lucida Sans Unicode" pitchFamily="34" charset="0"/>
                <a:cs typeface="Lucida Bright" pitchFamily="18" charset="0"/>
              </a:rPr>
              <a:t>est intéressant dans le cadre d’une optimisation multicritère, et elle reste de la responsabilité de l’utilisateur.</a:t>
            </a:r>
          </a:p>
          <a:p>
            <a:pPr marL="1588" indent="-1588">
              <a:buNone/>
            </a:pPr>
            <a:r>
              <a:rPr lang="fr-FR" sz="1400" b="1" dirty="0">
                <a:solidFill>
                  <a:srgbClr val="595959"/>
                </a:solidFill>
                <a:latin typeface="Lucida Sans Unicode" pitchFamily="34" charset="0"/>
                <a:cs typeface="Lucida Bright" pitchFamily="18" charset="0"/>
              </a:rPr>
              <a:t>→ </a:t>
            </a:r>
            <a:r>
              <a:rPr lang="fr-FR" sz="1400" b="1" dirty="0" smtClean="0">
                <a:solidFill>
                  <a:srgbClr val="595959"/>
                </a:solidFill>
                <a:latin typeface="Lucida Sans Unicode" pitchFamily="34" charset="0"/>
                <a:cs typeface="Lucida Bright" pitchFamily="18" charset="0"/>
              </a:rPr>
              <a:t>Recuit simulé</a:t>
            </a:r>
          </a:p>
          <a:p>
            <a:pPr marL="1588" indent="-1588">
              <a:buNone/>
            </a:pPr>
            <a:r>
              <a:rPr lang="fr-FR" sz="1400" dirty="0" smtClean="0">
                <a:solidFill>
                  <a:srgbClr val="595959"/>
                </a:solidFill>
                <a:latin typeface="Lucida Sans Unicode" pitchFamily="34" charset="0"/>
                <a:cs typeface="Lucida Bright" pitchFamily="18" charset="0"/>
              </a:rPr>
              <a:t>Contrairement aux domaines coutumiers de l’optimisation multicritère (Math. Appli., </a:t>
            </a:r>
            <a:r>
              <a:rPr lang="fr-FR" sz="1400" dirty="0" err="1" smtClean="0">
                <a:solidFill>
                  <a:srgbClr val="595959"/>
                </a:solidFill>
                <a:latin typeface="Lucida Sans Unicode" pitchFamily="34" charset="0"/>
                <a:cs typeface="Lucida Bright" pitchFamily="18" charset="0"/>
              </a:rPr>
              <a:t>Algo</a:t>
            </a:r>
            <a:r>
              <a:rPr lang="fr-FR" sz="1400" dirty="0" smtClean="0">
                <a:solidFill>
                  <a:srgbClr val="595959"/>
                </a:solidFill>
                <a:latin typeface="Lucida Sans Unicode" pitchFamily="34" charset="0"/>
                <a:cs typeface="Lucida Bright" pitchFamily="18" charset="0"/>
              </a:rPr>
              <a:t>., </a:t>
            </a:r>
            <a:r>
              <a:rPr lang="fr-FR" sz="1400" dirty="0" err="1" smtClean="0">
                <a:solidFill>
                  <a:srgbClr val="595959"/>
                </a:solidFill>
                <a:latin typeface="Lucida Sans Unicode" pitchFamily="34" charset="0"/>
                <a:cs typeface="Lucida Bright" pitchFamily="18" charset="0"/>
              </a:rPr>
              <a:t>etc</a:t>
            </a:r>
            <a:r>
              <a:rPr lang="fr-FR" sz="1400" dirty="0" smtClean="0">
                <a:solidFill>
                  <a:srgbClr val="595959"/>
                </a:solidFill>
                <a:latin typeface="Lucida Sans Unicode" pitchFamily="34" charset="0"/>
                <a:cs typeface="Lucida Bright" pitchFamily="18" charset="0"/>
              </a:rPr>
              <a:t>), le </a:t>
            </a:r>
            <a:r>
              <a:rPr lang="fr-FR" sz="1400" dirty="0" err="1" smtClean="0">
                <a:solidFill>
                  <a:srgbClr val="595959"/>
                </a:solidFill>
                <a:latin typeface="Lucida Sans Unicode" pitchFamily="34" charset="0"/>
                <a:cs typeface="Lucida Bright" pitchFamily="18" charset="0"/>
              </a:rPr>
              <a:t>predesign</a:t>
            </a:r>
            <a:r>
              <a:rPr lang="fr-FR" sz="1400" dirty="0" smtClean="0">
                <a:solidFill>
                  <a:srgbClr val="595959"/>
                </a:solidFill>
                <a:latin typeface="Lucida Sans Unicode" pitchFamily="34" charset="0"/>
                <a:cs typeface="Lucida Bright" pitchFamily="18" charset="0"/>
              </a:rPr>
              <a:t> des réacteurs est une activité pour laquelle la précision est moins importante que l’exhaustivité de l’exploration du domaine. Ainsi la méthode de recuit simulé permet de conserver une bonne dispersion des solutions sans consommer des temps de calcul prohibitifs.</a:t>
            </a:r>
          </a:p>
          <a:p>
            <a:pPr marL="1588" indent="-1588" eaLnBrk="1" hangingPunct="1">
              <a:buFont typeface="Lucida Bright" pitchFamily="18" charset="0"/>
              <a:buNone/>
            </a:pPr>
            <a:endParaRPr lang="fr-FR" sz="400" b="1" dirty="0">
              <a:solidFill>
                <a:srgbClr val="595959"/>
              </a:solidFill>
              <a:latin typeface="Lucida Sans Unicode" pitchFamily="34" charset="0"/>
              <a:cs typeface="Lucida Bright" pitchFamily="18" charset="0"/>
            </a:endParaRPr>
          </a:p>
        </p:txBody>
      </p:sp>
    </p:spTree>
    <p:extLst>
      <p:ext uri="{BB962C8B-B14F-4D97-AF65-F5344CB8AC3E}">
        <p14:creationId xmlns:p14="http://schemas.microsoft.com/office/powerpoint/2010/main" val="298243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8"/>
          <p:cNvSpPr txBox="1">
            <a:spLocks/>
          </p:cNvSpPr>
          <p:nvPr/>
        </p:nvSpPr>
        <p:spPr>
          <a:xfrm>
            <a:off x="0" y="1090613"/>
            <a:ext cx="9144000" cy="5767387"/>
          </a:xfrm>
          <a:prstGeom prst="rect">
            <a:avLst/>
          </a:prstGeom>
          <a:solidFill>
            <a:schemeClr val="bg1">
              <a:alpha val="85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285750">
              <a:buFont typeface="Arial" panose="020B0604020202020204" pitchFamily="34" charset="0"/>
              <a:buChar char="•"/>
            </a:pPr>
            <a:endParaRPr lang="fr-FR" sz="1600" dirty="0">
              <a:cs typeface="Lucida Bright" pitchFamily="18" charset="0"/>
            </a:endParaRPr>
          </a:p>
        </p:txBody>
      </p:sp>
      <p:sp>
        <p:nvSpPr>
          <p:cNvPr id="2" name="Titre 1"/>
          <p:cNvSpPr>
            <a:spLocks noGrp="1"/>
          </p:cNvSpPr>
          <p:nvPr>
            <p:ph type="title"/>
          </p:nvPr>
        </p:nvSpPr>
        <p:spPr>
          <a:xfrm>
            <a:off x="457200" y="0"/>
            <a:ext cx="8229600" cy="1143000"/>
          </a:xfrm>
        </p:spPr>
        <p:txBody>
          <a:bodyPr>
            <a:normAutofit fontScale="90000"/>
          </a:bodyPr>
          <a:lstStyle/>
          <a:p>
            <a:r>
              <a:rPr lang="fr-FR" smtClean="0"/>
              <a:t>C. Résultats
BurnUp (MWj/t) VS Puiss. Vol. (MWth/m3)</a:t>
            </a:r>
            <a:endParaRPr lang="fr-FR"/>
          </a:p>
        </p:txBody>
      </p:sp>
      <p:pic>
        <p:nvPicPr>
          <p:cNvPr id="3"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5" y="1233702"/>
            <a:ext cx="6723531" cy="4390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5877272"/>
            <a:ext cx="2880320" cy="338554"/>
          </a:xfrm>
          <a:prstGeom prst="rect">
            <a:avLst/>
          </a:prstGeom>
        </p:spPr>
        <p:txBody>
          <a:bodyPr wrap="square">
            <a:spAutoFit/>
          </a:bodyPr>
          <a:lstStyle/>
          <a:p>
            <a:pPr algn="ctr"/>
            <a:r>
              <a:rPr lang="fr-FR" sz="1600" b="1" i="1" dirty="0" smtClean="0">
                <a:latin typeface="+mn-lt"/>
              </a:rPr>
              <a:t>Paramètre / </a:t>
            </a:r>
            <a:r>
              <a:rPr lang="fr-FR" sz="1600" b="1" i="1" dirty="0" err="1" smtClean="0">
                <a:latin typeface="+mn-lt"/>
              </a:rPr>
              <a:t>Puiss</a:t>
            </a:r>
            <a:r>
              <a:rPr lang="fr-FR" sz="1600" b="1" i="1" dirty="0" smtClean="0">
                <a:latin typeface="+mn-lt"/>
              </a:rPr>
              <a:t>. Vol.</a:t>
            </a:r>
            <a:endParaRPr lang="es-ES" sz="1600" i="1" dirty="0">
              <a:latin typeface="+mn-lt"/>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llipse 6"/>
          <p:cNvSpPr/>
          <p:nvPr/>
        </p:nvSpPr>
        <p:spPr>
          <a:xfrm rot="18500940">
            <a:off x="3948150" y="552879"/>
            <a:ext cx="1801748" cy="4121019"/>
          </a:xfrm>
          <a:prstGeom prst="ellipse">
            <a:avLst/>
          </a:pr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8" name="Ellipse 7"/>
          <p:cNvSpPr/>
          <p:nvPr/>
        </p:nvSpPr>
        <p:spPr>
          <a:xfrm rot="153225">
            <a:off x="5233573" y="3882604"/>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9" name="Ellipse 8"/>
          <p:cNvSpPr/>
          <p:nvPr/>
        </p:nvSpPr>
        <p:spPr>
          <a:xfrm>
            <a:off x="3851920" y="4184794"/>
            <a:ext cx="2880320" cy="612358"/>
          </a:xfrm>
          <a:prstGeom prst="ellipse">
            <a:avLst/>
          </a:prstGeom>
          <a:ln>
            <a:solidFill>
              <a:srgbClr val="FFC00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10" name="Ellipse 9"/>
          <p:cNvSpPr/>
          <p:nvPr/>
        </p:nvSpPr>
        <p:spPr>
          <a:xfrm rot="3424786">
            <a:off x="2164506" y="3439633"/>
            <a:ext cx="1309714" cy="2279488"/>
          </a:xfrm>
          <a:prstGeom prst="ellipse">
            <a:avLst/>
          </a:prstGeom>
          <a:ln>
            <a:solidFill>
              <a:srgbClr val="00B0F0"/>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
        <p:nvSpPr>
          <p:cNvPr id="11" name="Ellipse 10"/>
          <p:cNvSpPr/>
          <p:nvPr/>
        </p:nvSpPr>
        <p:spPr>
          <a:xfrm rot="153225">
            <a:off x="6996947" y="3884667"/>
            <a:ext cx="923318" cy="626566"/>
          </a:xfrm>
          <a:prstGeom prst="ellipse">
            <a:avLst/>
          </a:prstGeom>
          <a:ln>
            <a:solidFill>
              <a:schemeClr val="accent4">
                <a:lumMod val="60000"/>
                <a:lumOff val="4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54862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vue d’ensemble</a:t>
            </a:r>
            <a:endParaRPr lang="fr-F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373912"/>
            <a:ext cx="909637"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3" y="952500"/>
            <a:ext cx="7808913"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3528"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70356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Synthèse</a:t>
            </a:r>
            <a:endParaRPr lang="fr-FR" dirty="0"/>
          </a:p>
        </p:txBody>
      </p:sp>
      <p:sp>
        <p:nvSpPr>
          <p:cNvPr id="7" name="Rectangle 6"/>
          <p:cNvSpPr/>
          <p:nvPr/>
        </p:nvSpPr>
        <p:spPr>
          <a:xfrm>
            <a:off x="899592" y="1772816"/>
            <a:ext cx="216024" cy="36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909124748"/>
              </p:ext>
            </p:extLst>
          </p:nvPr>
        </p:nvGraphicFramePr>
        <p:xfrm>
          <a:off x="4067944" y="795699"/>
          <a:ext cx="4820469" cy="3929445"/>
        </p:xfrm>
        <a:graphic>
          <a:graphicData uri="http://schemas.openxmlformats.org/drawingml/2006/table">
            <a:tbl>
              <a:tblPr/>
              <a:tblGrid>
                <a:gridCol w="1842573"/>
                <a:gridCol w="744474"/>
                <a:gridCol w="744474"/>
                <a:gridCol w="744474"/>
                <a:gridCol w="744474"/>
              </a:tblGrid>
              <a:tr h="222507">
                <a:tc>
                  <a:txBody>
                    <a:bodyPr/>
                    <a:lstStyle/>
                    <a:p>
                      <a:pPr algn="l" fontAlgn="b"/>
                      <a:r>
                        <a:rPr lang="fr-FR" sz="1400" b="1" i="0" u="none" strike="noStrike" dirty="0" smtClean="0">
                          <a:solidFill>
                            <a:schemeClr val="tx1"/>
                          </a:solidFill>
                          <a:effectLst/>
                          <a:latin typeface="Calibri"/>
                        </a:rPr>
                        <a:t>MOYENNE </a:t>
                      </a:r>
                      <a:endParaRPr lang="fr-FR" sz="1400" b="1" i="0" u="none" strike="noStrike" baseline="0" dirty="0" smtClean="0">
                        <a:solidFill>
                          <a:schemeClr val="tx1"/>
                        </a:solidFill>
                        <a:effectLst/>
                        <a:latin typeface="Calibri"/>
                      </a:endParaRPr>
                    </a:p>
                    <a:p>
                      <a:pPr algn="l" fontAlgn="b"/>
                      <a:r>
                        <a:rPr lang="fr-FR" sz="1400" b="1" i="0" u="none" strike="noStrike" baseline="0" dirty="0" smtClean="0">
                          <a:solidFill>
                            <a:schemeClr val="tx1"/>
                          </a:solidFill>
                          <a:effectLst/>
                          <a:latin typeface="Calibri"/>
                        </a:rPr>
                        <a:t>E.T. %</a:t>
                      </a:r>
                      <a:endParaRPr lang="fr-FR" sz="1400" b="1" i="0" u="none" strike="noStrike" dirty="0">
                        <a:solidFill>
                          <a:schemeClr val="tx1"/>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fr-FR" sz="1400" b="1" i="1" u="none" strike="noStrike" dirty="0" smtClean="0">
                          <a:solidFill>
                            <a:srgbClr val="CCFF66"/>
                          </a:solidFill>
                          <a:effectLst/>
                          <a:latin typeface="Calibri"/>
                        </a:rPr>
                        <a:t>SET1</a:t>
                      </a:r>
                      <a:endParaRPr lang="fr-FR" sz="1400" b="1" i="1" u="none" strike="noStrike" dirty="0">
                        <a:solidFill>
                          <a:srgbClr val="CCFF66"/>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C000"/>
                          </a:solidFill>
                          <a:effectLst/>
                          <a:latin typeface="Calibri"/>
                        </a:rPr>
                        <a:t>SET2</a:t>
                      </a:r>
                      <a:endParaRPr lang="fr-FR" sz="1400" b="1" i="1" u="none" strike="noStrike" dirty="0">
                        <a:solidFill>
                          <a:srgbClr val="FFC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00B0F0"/>
                          </a:solidFill>
                          <a:effectLst/>
                          <a:latin typeface="Calibri"/>
                        </a:rPr>
                        <a:t>SET3</a:t>
                      </a:r>
                      <a:endParaRPr lang="fr-FR" sz="1400" b="1" i="1" u="none" strike="noStrike" dirty="0">
                        <a:solidFill>
                          <a:srgbClr val="00B0F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1" i="1" u="none" strike="noStrike" dirty="0" smtClean="0">
                          <a:solidFill>
                            <a:srgbClr val="FF00FF"/>
                          </a:solidFill>
                          <a:effectLst/>
                          <a:latin typeface="Calibri"/>
                        </a:rPr>
                        <a:t>SET4</a:t>
                      </a:r>
                      <a:endParaRPr lang="fr-FR" sz="1400" b="1" i="1" u="none" strike="noStrike" dirty="0">
                        <a:solidFill>
                          <a:srgbClr val="FF00FF"/>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436650">
                <a:tc>
                  <a:txBody>
                    <a:bodyPr/>
                    <a:lstStyle/>
                    <a:p>
                      <a:pPr algn="l" fontAlgn="ctr"/>
                      <a:r>
                        <a:rPr lang="fr-FR" sz="1400" b="1" i="0" u="none" strike="noStrike" dirty="0">
                          <a:solidFill>
                            <a:srgbClr val="FFFFFF"/>
                          </a:solidFill>
                          <a:effectLst/>
                          <a:latin typeface="Calibri"/>
                        </a:rPr>
                        <a:t>ALPHA (E1/E2)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dirty="0">
                          <a:solidFill>
                            <a:srgbClr val="000000"/>
                          </a:solidFill>
                          <a:effectLst/>
                          <a:latin typeface="Calibri"/>
                        </a:rPr>
                        <a:t>1,1</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1,1</a:t>
                      </a:r>
                      <a:br>
                        <a:rPr lang="fr-FR" sz="1400" b="0" i="0" u="none" strike="noStrike">
                          <a:solidFill>
                            <a:srgbClr val="000000"/>
                          </a:solidFill>
                          <a:effectLst/>
                          <a:latin typeface="Calibri"/>
                        </a:rPr>
                      </a:br>
                      <a:r>
                        <a:rPr lang="fr-FR" sz="14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0,7</a:t>
                      </a:r>
                      <a:br>
                        <a:rPr lang="fr-FR" sz="1400" b="0" i="0" u="none" strike="noStrike">
                          <a:solidFill>
                            <a:srgbClr val="000000"/>
                          </a:solidFill>
                          <a:effectLst/>
                          <a:latin typeface="Calibri"/>
                        </a:rPr>
                      </a:br>
                      <a:r>
                        <a:rPr lang="fr-FR"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0,4</a:t>
                      </a:r>
                      <a:br>
                        <a:rPr lang="fr-FR" sz="1400" b="0" i="0" u="none" strike="noStrike">
                          <a:solidFill>
                            <a:srgbClr val="000000"/>
                          </a:solidFill>
                          <a:effectLst/>
                          <a:latin typeface="Calibri"/>
                        </a:rPr>
                      </a:br>
                      <a:r>
                        <a:rPr lang="fr-FR" sz="1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Hauteur Coeur (cm)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122</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242</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115</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Puiss</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Nucl</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MWth</a:t>
                      </a:r>
                      <a:r>
                        <a:rPr lang="fr-FR" sz="1400" b="1" i="0" u="none" strike="noStrike" dirty="0">
                          <a:solidFill>
                            <a:srgbClr val="FFFFFF"/>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378</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331</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123</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100</a:t>
                      </a:r>
                      <a:br>
                        <a:rPr lang="fr-FR" sz="1400" b="0" i="0" u="none" strike="noStrike">
                          <a:solidFill>
                            <a:srgbClr val="000000"/>
                          </a:solidFill>
                          <a:effectLst/>
                          <a:latin typeface="Calibri"/>
                        </a:rPr>
                      </a:br>
                      <a:r>
                        <a:rPr lang="fr-FR" sz="14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Masse coeur (t)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14,6</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29,0</a:t>
                      </a:r>
                      <a:br>
                        <a:rPr lang="fr-FR" sz="1400" b="0" i="0" u="none" strike="noStrike">
                          <a:solidFill>
                            <a:srgbClr val="000000"/>
                          </a:solidFill>
                          <a:effectLst/>
                          <a:latin typeface="Calibri"/>
                        </a:rPr>
                      </a:br>
                      <a:r>
                        <a:rPr lang="fr-FR" sz="1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13,8</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12,5</a:t>
                      </a:r>
                      <a:br>
                        <a:rPr lang="fr-FR" sz="1400" b="0" i="0" u="none" strike="noStrike">
                          <a:solidFill>
                            <a:srgbClr val="000000"/>
                          </a:solidFill>
                          <a:effectLst/>
                          <a:latin typeface="Calibri"/>
                        </a:rPr>
                      </a:br>
                      <a:r>
                        <a:rPr lang="fr-FR" sz="1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Emoy</a:t>
                      </a:r>
                      <a:r>
                        <a:rPr lang="fr-FR" sz="1400" b="1" i="0" u="none" strike="noStrike" dirty="0">
                          <a:solidFill>
                            <a:srgbClr val="FFFFFF"/>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15,5</a:t>
                      </a:r>
                      <a:br>
                        <a:rPr lang="fr-FR" sz="1400" b="0" i="0" u="none" strike="noStrike">
                          <a:solidFill>
                            <a:srgbClr val="000000"/>
                          </a:solidFill>
                          <a:effectLst/>
                          <a:latin typeface="Calibri"/>
                        </a:rPr>
                      </a:br>
                      <a:r>
                        <a:rPr lang="fr-FR" sz="14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13,9</a:t>
                      </a:r>
                      <a:br>
                        <a:rPr lang="fr-FR" sz="1400" b="0" i="0" u="none" strike="noStrike">
                          <a:solidFill>
                            <a:srgbClr val="000000"/>
                          </a:solidFill>
                          <a:effectLst/>
                          <a:latin typeface="Calibri"/>
                        </a:rPr>
                      </a:br>
                      <a:r>
                        <a:rPr lang="fr-FR" sz="14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18,3</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18,8</a:t>
                      </a:r>
                      <a:br>
                        <a:rPr lang="fr-FR" sz="1400" b="0" i="0" u="none" strike="noStrike">
                          <a:solidFill>
                            <a:srgbClr val="000000"/>
                          </a:solidFill>
                          <a:effectLst/>
                          <a:latin typeface="Calibri"/>
                        </a:rPr>
                      </a:br>
                      <a:r>
                        <a:rPr lang="fr-FR" sz="1400" b="0" i="0" u="none" strike="noStrike">
                          <a:solidFill>
                            <a:srgbClr val="000000"/>
                          </a:solidFill>
                          <a:effectLst/>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Tcycle (y)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5,9</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18,1</a:t>
                      </a:r>
                      <a:br>
                        <a:rPr lang="fr-FR" sz="1400" b="0" i="0" u="none" strike="noStrike">
                          <a:solidFill>
                            <a:srgbClr val="000000"/>
                          </a:solidFill>
                          <a:effectLst/>
                          <a:latin typeface="Calibri"/>
                        </a:rPr>
                      </a:br>
                      <a:r>
                        <a:rPr lang="fr-FR" sz="1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18,7</a:t>
                      </a:r>
                      <a:br>
                        <a:rPr lang="fr-FR" sz="1400" b="0" i="0" u="none" strike="noStrike">
                          <a:solidFill>
                            <a:srgbClr val="000000"/>
                          </a:solidFill>
                          <a:effectLst/>
                          <a:latin typeface="Calibri"/>
                        </a:rPr>
                      </a:br>
                      <a:r>
                        <a:rPr lang="fr-FR" sz="1400" b="0" i="0" u="none" strike="noStrike">
                          <a:solidFill>
                            <a:srgbClr val="000000"/>
                          </a:solidFill>
                          <a:effectLst/>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14,4</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dirty="0" err="1">
                          <a:solidFill>
                            <a:srgbClr val="FFFFFF"/>
                          </a:solidFill>
                          <a:effectLst/>
                          <a:latin typeface="Calibri"/>
                        </a:rPr>
                        <a:t>BurnUp</a:t>
                      </a:r>
                      <a:r>
                        <a:rPr lang="fr-FR" sz="1400" b="1" i="0" u="none" strike="noStrike" dirty="0">
                          <a:solidFill>
                            <a:srgbClr val="FFFFFF"/>
                          </a:solidFill>
                          <a:effectLst/>
                          <a:latin typeface="Calibri"/>
                        </a:rPr>
                        <a:t> (</a:t>
                      </a:r>
                      <a:r>
                        <a:rPr lang="fr-FR" sz="1400" b="1" i="0" u="none" strike="noStrike" dirty="0" err="1">
                          <a:solidFill>
                            <a:srgbClr val="FFFFFF"/>
                          </a:solidFill>
                          <a:effectLst/>
                          <a:latin typeface="Calibri"/>
                        </a:rPr>
                        <a:t>MWj</a:t>
                      </a:r>
                      <a:r>
                        <a:rPr lang="fr-FR" sz="1400" b="1" i="0" u="none" strike="noStrike" dirty="0">
                          <a:solidFill>
                            <a:srgbClr val="FFFFFF"/>
                          </a:solidFill>
                          <a:effectLst/>
                          <a:latin typeface="Calibri"/>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dirty="0">
                          <a:solidFill>
                            <a:srgbClr val="000000"/>
                          </a:solidFill>
                          <a:effectLst/>
                          <a:latin typeface="Calibri"/>
                        </a:rPr>
                        <a:t>52961</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75382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59346</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38242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650">
                <a:tc>
                  <a:txBody>
                    <a:bodyPr/>
                    <a:lstStyle/>
                    <a:p>
                      <a:pPr algn="l" fontAlgn="ctr"/>
                      <a:r>
                        <a:rPr lang="fr-FR" sz="1400" b="1" i="0" u="none" strike="noStrike">
                          <a:solidFill>
                            <a:srgbClr val="FFFFFF"/>
                          </a:solidFill>
                          <a:effectLst/>
                          <a:latin typeface="Calibri"/>
                        </a:rPr>
                        <a:t>Puiss. Vol. (MWth/m3)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fr-FR" sz="1400" b="0" i="0" u="none" strike="noStrike">
                          <a:solidFill>
                            <a:srgbClr val="000000"/>
                          </a:solidFill>
                          <a:effectLst/>
                          <a:latin typeface="Calibri"/>
                        </a:rPr>
                        <a:t>104</a:t>
                      </a:r>
                      <a:br>
                        <a:rPr lang="fr-FR" sz="1400" b="0" i="0" u="none" strike="noStrike">
                          <a:solidFill>
                            <a:srgbClr val="000000"/>
                          </a:solidFill>
                          <a:effectLst/>
                          <a:latin typeface="Calibri"/>
                        </a:rPr>
                      </a:br>
                      <a:r>
                        <a:rPr lang="fr-FR" sz="1400" b="0" i="0" u="none" strike="noStrike">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44</a:t>
                      </a:r>
                      <a:br>
                        <a:rPr lang="fr-FR" sz="1400" b="0" i="0" u="none" strike="noStrike">
                          <a:solidFill>
                            <a:srgbClr val="000000"/>
                          </a:solidFill>
                          <a:effectLst/>
                          <a:latin typeface="Calibri"/>
                        </a:rPr>
                      </a:br>
                      <a:r>
                        <a:rPr lang="fr-FR" sz="14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a:rPr>
                        <a:t>34</a:t>
                      </a:r>
                      <a:br>
                        <a:rPr lang="fr-FR" sz="1400" b="0" i="0" u="none" strike="noStrike">
                          <a:solidFill>
                            <a:srgbClr val="000000"/>
                          </a:solidFill>
                          <a:effectLst/>
                          <a:latin typeface="Calibri"/>
                        </a:rPr>
                      </a:br>
                      <a:r>
                        <a:rPr lang="fr-FR" sz="1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a:rPr>
                        <a:t>32</a:t>
                      </a:r>
                      <a:br>
                        <a:rPr lang="fr-FR" sz="1400" b="0" i="0" u="none" strike="noStrike" dirty="0">
                          <a:solidFill>
                            <a:srgbClr val="000000"/>
                          </a:solidFill>
                          <a:effectLst/>
                          <a:latin typeface="Calibri"/>
                        </a:rPr>
                      </a:br>
                      <a:r>
                        <a:rPr lang="fr-FR" sz="1400" b="0" i="0" u="none" strike="noStrike" dirty="0">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360" name="Tableau 5359"/>
          <p:cNvGraphicFramePr>
            <a:graphicFrameLocks noGrp="1"/>
          </p:cNvGraphicFramePr>
          <p:nvPr>
            <p:extLst>
              <p:ext uri="{D42A27DB-BD31-4B8C-83A1-F6EECF244321}">
                <p14:modId xmlns:p14="http://schemas.microsoft.com/office/powerpoint/2010/main" val="1617071796"/>
              </p:ext>
            </p:extLst>
          </p:nvPr>
        </p:nvGraphicFramePr>
        <p:xfrm>
          <a:off x="107504" y="1127992"/>
          <a:ext cx="3816424" cy="5253336"/>
        </p:xfrm>
        <a:graphic>
          <a:graphicData uri="http://schemas.openxmlformats.org/drawingml/2006/table">
            <a:tbl>
              <a:tblPr/>
              <a:tblGrid>
                <a:gridCol w="719376"/>
                <a:gridCol w="3097048"/>
              </a:tblGrid>
              <a:tr h="121647">
                <a:tc rowSpan="6">
                  <a:txBody>
                    <a:bodyPr/>
                    <a:lstStyle/>
                    <a:p>
                      <a:pPr algn="l" fontAlgn="ctr"/>
                      <a:r>
                        <a:rPr lang="fr-FR" sz="1400" b="1" i="1" u="none" strike="noStrike" dirty="0">
                          <a:solidFill>
                            <a:srgbClr val="10253F"/>
                          </a:solidFill>
                          <a:effectLst/>
                          <a:latin typeface="Lucida Bright"/>
                        </a:rPr>
                        <a:t>SET1</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31B363"/>
                          </a:solidFill>
                          <a:effectLst/>
                          <a:latin typeface="Lucida Sans Unicode"/>
                        </a:rPr>
                        <a:t>Petits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Puissance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10253F"/>
                          </a:solidFill>
                          <a:effectLst/>
                          <a:latin typeface="Lucida Sans Unicode"/>
                        </a:rPr>
                        <a:t>Enrichissement normal,</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err="1">
                          <a:solidFill>
                            <a:srgbClr val="000000"/>
                          </a:solidFill>
                          <a:effectLst/>
                          <a:latin typeface="Lucida Sans Unicode"/>
                        </a:rPr>
                        <a:t>Burn</a:t>
                      </a:r>
                      <a:r>
                        <a:rPr lang="fr-FR" sz="1400" b="1" i="0" u="none" strike="noStrike" dirty="0">
                          <a:solidFill>
                            <a:srgbClr val="000000"/>
                          </a:solidFill>
                          <a:effectLst/>
                          <a:latin typeface="Lucida Sans Unicode"/>
                        </a:rPr>
                        <a:t>-Up moyen,</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Durée du cycle courte,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el-GR" sz="1400" b="1" i="0" u="none" strike="noStrike">
                          <a:solidFill>
                            <a:srgbClr val="595959"/>
                          </a:solidFill>
                          <a:effectLst/>
                          <a:latin typeface="Lucida Sans Unicode"/>
                        </a:rPr>
                        <a:t>⇨ α ~ 1 : </a:t>
                      </a:r>
                      <a:r>
                        <a:rPr lang="fr-FR" sz="1400" b="1" i="0" u="none" strike="noStrike">
                          <a:solidFill>
                            <a:srgbClr val="595959"/>
                          </a:solidFill>
                          <a:effectLst/>
                          <a:latin typeface="Lucida Sans Unicode"/>
                        </a:rPr>
                        <a:t>E1 et E2 ~ 15,5%</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dirty="0">
                          <a:solidFill>
                            <a:srgbClr val="10253F"/>
                          </a:solidFill>
                          <a:effectLst/>
                          <a:latin typeface="Lucida Bright"/>
                        </a:rPr>
                        <a:t>SET2</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FF0000"/>
                          </a:solidFill>
                          <a:effectLst/>
                          <a:latin typeface="Lucida Sans Unicode"/>
                        </a:rPr>
                        <a:t>Gros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Puissance forte,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Enrichissement </a:t>
                      </a:r>
                      <a:r>
                        <a:rPr lang="fr-FR" sz="1400" b="1" i="0" u="sng" strike="noStrike">
                          <a:solidFill>
                            <a:srgbClr val="31B363"/>
                          </a:solidFill>
                          <a:effectLst/>
                          <a:latin typeface="Lucida Sans Unicode"/>
                        </a:rPr>
                        <a:t>minimisé</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Burn-Up </a:t>
                      </a:r>
                      <a:r>
                        <a:rPr lang="fr-FR" sz="1400" b="1" i="0" u="sng" strike="noStrike">
                          <a:solidFill>
                            <a:srgbClr val="31B363"/>
                          </a:solidFill>
                          <a:effectLst/>
                          <a:latin typeface="Lucida Sans Unicode"/>
                        </a:rPr>
                        <a:t>maximisé</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31B363"/>
                          </a:solidFill>
                          <a:effectLst/>
                          <a:latin typeface="Lucida Sans Unicode"/>
                        </a:rPr>
                        <a:t>Durée du cycle importante,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el-GR" sz="1400" b="1" i="0" u="none" strike="noStrike">
                          <a:solidFill>
                            <a:srgbClr val="595959"/>
                          </a:solidFill>
                          <a:effectLst/>
                          <a:latin typeface="Lucida Sans Unicode"/>
                        </a:rPr>
                        <a:t>⇨ α ~ 1 : </a:t>
                      </a:r>
                      <a:r>
                        <a:rPr lang="fr-FR" sz="1400" b="1" i="0" u="none" strike="noStrike">
                          <a:solidFill>
                            <a:srgbClr val="595959"/>
                          </a:solidFill>
                          <a:effectLst/>
                          <a:latin typeface="Lucida Sans Unicode"/>
                        </a:rPr>
                        <a:t>E1 et E2 ~ 14%</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a:solidFill>
                            <a:srgbClr val="10253F"/>
                          </a:solidFill>
                          <a:effectLst/>
                          <a:latin typeface="Lucida Bright"/>
                        </a:rPr>
                        <a:t>SET3</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31B363"/>
                          </a:solidFill>
                          <a:effectLst/>
                          <a:latin typeface="Lucida Sans Unicode"/>
                        </a:rPr>
                        <a:t>Petits cœurs, </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FF0000"/>
                          </a:solidFill>
                          <a:effectLst/>
                          <a:latin typeface="Lucida Sans Unicode"/>
                        </a:rPr>
                        <a:t>Petite Puissance,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Enrichissement fort,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err="1">
                          <a:solidFill>
                            <a:srgbClr val="000000"/>
                          </a:solidFill>
                          <a:effectLst/>
                          <a:latin typeface="Lucida Sans Unicode"/>
                        </a:rPr>
                        <a:t>Burn</a:t>
                      </a:r>
                      <a:r>
                        <a:rPr lang="fr-FR" sz="1400" b="1" i="0" u="none" strike="noStrike" dirty="0">
                          <a:solidFill>
                            <a:srgbClr val="000000"/>
                          </a:solidFill>
                          <a:effectLst/>
                          <a:latin typeface="Lucida Sans Unicode"/>
                        </a:rPr>
                        <a:t>-Up moyen,</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Durée du cycle </a:t>
                      </a:r>
                      <a:r>
                        <a:rPr lang="fr-FR" sz="1400" b="1" i="0" u="sng" strike="noStrike">
                          <a:solidFill>
                            <a:srgbClr val="31B363"/>
                          </a:solidFill>
                          <a:effectLst/>
                          <a:latin typeface="Lucida Sans Unicode"/>
                        </a:rPr>
                        <a:t>maximisée</a:t>
                      </a:r>
                      <a:r>
                        <a:rPr lang="fr-FR" sz="1400" b="1" i="0" u="none" strike="noStrike">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fontAlgn="ctr"/>
                      <a:r>
                        <a:rPr lang="el-GR" sz="1400" b="1" i="0" u="none" strike="noStrike" dirty="0">
                          <a:solidFill>
                            <a:srgbClr val="595959"/>
                          </a:solidFill>
                          <a:effectLst/>
                          <a:latin typeface="Lucida Sans Unicode"/>
                        </a:rPr>
                        <a:t>⇨ α ~ 0,7 : </a:t>
                      </a:r>
                      <a:r>
                        <a:rPr lang="fr-FR" sz="1400" b="1" i="0" u="none" strike="noStrike" dirty="0">
                          <a:solidFill>
                            <a:srgbClr val="595959"/>
                          </a:solidFill>
                          <a:effectLst/>
                          <a:latin typeface="Lucida Sans Unicode"/>
                        </a:rPr>
                        <a:t>E1 ~ 15 % et E2 ~ 21%</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rowSpan="6">
                  <a:txBody>
                    <a:bodyPr/>
                    <a:lstStyle/>
                    <a:p>
                      <a:pPr algn="l" fontAlgn="ctr"/>
                      <a:r>
                        <a:rPr lang="fr-FR" sz="1400" b="1" i="1" u="none" strike="noStrike" dirty="0">
                          <a:solidFill>
                            <a:srgbClr val="10253F"/>
                          </a:solidFill>
                          <a:effectLst/>
                          <a:latin typeface="Lucida Bright"/>
                        </a:rPr>
                        <a:t>SET4</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dirty="0">
                          <a:solidFill>
                            <a:srgbClr val="31B363"/>
                          </a:solidFill>
                          <a:effectLst/>
                          <a:latin typeface="Lucida Sans Unicode"/>
                        </a:rPr>
                        <a:t>Taille des  cœurs </a:t>
                      </a:r>
                      <a:r>
                        <a:rPr lang="fr-FR" sz="1400" b="1" i="0" u="sng" strike="noStrike" dirty="0">
                          <a:solidFill>
                            <a:srgbClr val="31B363"/>
                          </a:solidFill>
                          <a:effectLst/>
                          <a:latin typeface="Lucida Sans Unicode"/>
                        </a:rPr>
                        <a:t>minimisés</a:t>
                      </a:r>
                      <a:r>
                        <a:rPr lang="fr-FR" sz="1400" b="1" i="0" u="none" strike="noStrike" dirty="0">
                          <a:solidFill>
                            <a:srgbClr val="31B363"/>
                          </a:solidFill>
                          <a:effectLst/>
                          <a:latin typeface="Lucida Sans Unicode"/>
                        </a:rPr>
                        <a: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dirty="0">
                          <a:solidFill>
                            <a:srgbClr val="FF0000"/>
                          </a:solidFill>
                          <a:effectLst/>
                          <a:latin typeface="Lucida Sans Unicode"/>
                        </a:rPr>
                        <a:t>Petite Puissance,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Enrichissement très fort,</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FF0000"/>
                          </a:solidFill>
                          <a:effectLst/>
                          <a:latin typeface="Lucida Sans Unicode"/>
                        </a:rPr>
                        <a:t>Burn-Up très faible,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21647">
                <a:tc vMerge="1">
                  <a:txBody>
                    <a:bodyPr/>
                    <a:lstStyle/>
                    <a:p>
                      <a:endParaRPr lang="fr-FR"/>
                    </a:p>
                  </a:txBody>
                  <a:tcPr/>
                </a:tc>
                <a:tc>
                  <a:txBody>
                    <a:bodyPr/>
                    <a:lstStyle/>
                    <a:p>
                      <a:pPr algn="l" fontAlgn="ctr"/>
                      <a:r>
                        <a:rPr lang="fr-FR" sz="1400" b="1" i="0" u="none" strike="noStrike">
                          <a:solidFill>
                            <a:srgbClr val="31B363"/>
                          </a:solidFill>
                          <a:effectLst/>
                          <a:latin typeface="Lucida Sans Unicode"/>
                        </a:rPr>
                        <a:t>Durée du cycle importante,</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200165">
                <a:tc vMerge="1">
                  <a:txBody>
                    <a:bodyPr/>
                    <a:lstStyle/>
                    <a:p>
                      <a:endParaRPr lang="fr-FR"/>
                    </a:p>
                  </a:txBody>
                  <a:tcPr/>
                </a:tc>
                <a:tc>
                  <a:txBody>
                    <a:bodyPr/>
                    <a:lstStyle/>
                    <a:p>
                      <a:pPr algn="l" fontAlgn="ctr"/>
                      <a:r>
                        <a:rPr lang="el-GR" sz="1400" b="1" i="0" u="none" strike="noStrike" dirty="0">
                          <a:solidFill>
                            <a:srgbClr val="595959"/>
                          </a:solidFill>
                          <a:effectLst/>
                          <a:latin typeface="Lucida Sans Unicode"/>
                        </a:rPr>
                        <a:t>⇨ α ~ 0,4 : </a:t>
                      </a:r>
                      <a:r>
                        <a:rPr lang="fr-FR" sz="1400" b="1" i="0" u="none" strike="noStrike" dirty="0">
                          <a:solidFill>
                            <a:srgbClr val="595959"/>
                          </a:solidFill>
                          <a:effectLst/>
                          <a:latin typeface="Lucida Sans Unicode"/>
                        </a:rPr>
                        <a:t>E1 ~ 10 % et E2 ~ 27%</a:t>
                      </a:r>
                    </a:p>
                  </a:txBody>
                  <a:tcPr marL="99530" marR="5529" marT="552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bl>
          </a:graphicData>
        </a:graphic>
      </p:graphicFrame>
      <p:pic>
        <p:nvPicPr>
          <p:cNvPr id="30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3324"/>
          <a:stretch/>
        </p:blipFill>
        <p:spPr bwMode="auto">
          <a:xfrm>
            <a:off x="4211960" y="4766386"/>
            <a:ext cx="4577669" cy="211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96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43000"/>
          </a:xfrm>
        </p:spPr>
        <p:txBody>
          <a:bodyPr>
            <a:normAutofit/>
          </a:bodyPr>
          <a:lstStyle/>
          <a:p>
            <a:r>
              <a:rPr lang="fr-FR" dirty="0" smtClean="0"/>
              <a:t>C. Résultats</a:t>
            </a:r>
            <a:r>
              <a:rPr lang="fr-FR" dirty="0"/>
              <a:t> </a:t>
            </a:r>
            <a:r>
              <a:rPr lang="fr-FR" dirty="0" smtClean="0"/>
              <a:t>– Perspectives</a:t>
            </a:r>
            <a:endParaRPr lang="fr-FR" dirty="0"/>
          </a:p>
        </p:txBody>
      </p:sp>
      <p:sp>
        <p:nvSpPr>
          <p:cNvPr id="6" name="Sous-titre 8"/>
          <p:cNvSpPr txBox="1">
            <a:spLocks/>
          </p:cNvSpPr>
          <p:nvPr/>
        </p:nvSpPr>
        <p:spPr>
          <a:xfrm>
            <a:off x="228599" y="836712"/>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8" indent="-1588">
              <a:lnSpc>
                <a:spcPct val="100000"/>
              </a:lnSpc>
              <a:buNone/>
            </a:pPr>
            <a:r>
              <a:rPr lang="fr-FR" sz="1200" b="1" dirty="0" smtClean="0">
                <a:solidFill>
                  <a:srgbClr val="595959"/>
                </a:solidFill>
                <a:latin typeface="Lucida Sans Unicode" pitchFamily="34" charset="0"/>
                <a:cs typeface="Lucida Bright" pitchFamily="18" charset="0"/>
              </a:rPr>
              <a:t/>
            </a:r>
            <a:br>
              <a:rPr lang="fr-FR" sz="1200" b="1" dirty="0" smtClean="0">
                <a:solidFill>
                  <a:srgbClr val="595959"/>
                </a:solidFill>
                <a:latin typeface="Lucida Sans Unicode" pitchFamily="34" charset="0"/>
                <a:cs typeface="Lucida Bright" pitchFamily="18" charset="0"/>
              </a:rPr>
            </a:br>
            <a:endParaRPr lang="fr-FR" sz="1200" b="1" baseline="30000" dirty="0" smtClean="0">
              <a:solidFill>
                <a:srgbClr val="595959"/>
              </a:solidFill>
              <a:latin typeface="Lucida Sans Unicode" pitchFamily="34" charset="0"/>
              <a:cs typeface="Lucida Bright" pitchFamily="18" charset="0"/>
            </a:endParaRPr>
          </a:p>
        </p:txBody>
      </p:sp>
      <p:sp>
        <p:nvSpPr>
          <p:cNvPr id="8" name="Sous-titre 8"/>
          <p:cNvSpPr txBox="1">
            <a:spLocks/>
          </p:cNvSpPr>
          <p:nvPr/>
        </p:nvSpPr>
        <p:spPr>
          <a:xfrm>
            <a:off x="228599" y="1090613"/>
            <a:ext cx="8659813" cy="5767387"/>
          </a:xfrm>
          <a:prstGeom prst="rect">
            <a:avLst/>
          </a:prstGeom>
          <a:solidFill>
            <a:schemeClr val="bg1">
              <a:alpha val="63000"/>
            </a:schemeClr>
          </a:solidFill>
        </p:spPr>
        <p:txBody>
          <a:bodyPr/>
          <a:lst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fr-FR" sz="1600" b="1" dirty="0" smtClean="0">
                <a:solidFill>
                  <a:schemeClr val="tx1"/>
                </a:solidFill>
                <a:latin typeface="Lucida Bright" pitchFamily="18" charset="0"/>
                <a:cs typeface="Lucida Bright" pitchFamily="18" charset="0"/>
              </a:rPr>
              <a:t>Pour chaque SET</a:t>
            </a:r>
            <a:r>
              <a:rPr lang="fr-FR" sz="1600" dirty="0" smtClean="0">
                <a:solidFill>
                  <a:schemeClr val="tx1"/>
                </a:solidFill>
                <a:latin typeface="Lucida Bright" pitchFamily="18" charset="0"/>
                <a:cs typeface="Lucida Bright" pitchFamily="18" charset="0"/>
              </a:rPr>
              <a:t> : réalisation d’une comparaison VESTA – DRAGON sur un cœur représentatif du SET (défini par ses valeurs moyennes)</a:t>
            </a:r>
          </a:p>
          <a:p>
            <a:pPr marL="285750" indent="-285750">
              <a:buFont typeface="Arial" panose="020B0604020202020204" pitchFamily="34" charset="0"/>
              <a:buChar char="•"/>
            </a:pPr>
            <a:r>
              <a:rPr lang="fr-FR" sz="1600" dirty="0" smtClean="0">
                <a:solidFill>
                  <a:schemeClr val="tx1"/>
                </a:solidFill>
                <a:latin typeface="Lucida Bright" pitchFamily="18" charset="0"/>
                <a:cs typeface="Lucida Bright" pitchFamily="18" charset="0"/>
              </a:rPr>
              <a:t>Réalisation d’un</a:t>
            </a:r>
            <a:r>
              <a:rPr lang="fr-FR" sz="1600" b="1" dirty="0" smtClean="0">
                <a:solidFill>
                  <a:schemeClr val="tx1"/>
                </a:solidFill>
                <a:latin typeface="Lucida Bright" pitchFamily="18" charset="0"/>
                <a:cs typeface="Lucida Bright" pitchFamily="18" charset="0"/>
              </a:rPr>
              <a:t> nouveau batch</a:t>
            </a:r>
            <a:r>
              <a:rPr lang="fr-FR" sz="1600" dirty="0" smtClean="0">
                <a:solidFill>
                  <a:schemeClr val="tx1"/>
                </a:solidFill>
                <a:latin typeface="Lucida Bright" pitchFamily="18" charset="0"/>
                <a:cs typeface="Lucida Bright" pitchFamily="18" charset="0"/>
              </a:rPr>
              <a:t> de calculs, avec un Pu réaliste cette fois: le </a:t>
            </a:r>
            <a:r>
              <a:rPr lang="fr-FR" sz="1600" b="1" dirty="0" smtClean="0">
                <a:solidFill>
                  <a:schemeClr val="tx1"/>
                </a:solidFill>
                <a:latin typeface="Lucida Bright" pitchFamily="18" charset="0"/>
                <a:cs typeface="Lucida Bright" pitchFamily="18" charset="0"/>
              </a:rPr>
              <a:t>vecteur issu des REP</a:t>
            </a:r>
            <a:r>
              <a:rPr lang="fr-FR" sz="1600" dirty="0" smtClean="0">
                <a:solidFill>
                  <a:schemeClr val="tx1"/>
                </a:solidFill>
                <a:latin typeface="Lucida Bright" pitchFamily="18" charset="0"/>
                <a:cs typeface="Lucida Bright" pitchFamily="18" charset="0"/>
              </a:rPr>
              <a:t> – 43000MWj/t</a:t>
            </a: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smtClean="0">
              <a:solidFill>
                <a:schemeClr val="tx1"/>
              </a:solidFill>
              <a:latin typeface="Lucida Bright" pitchFamily="18" charset="0"/>
              <a:cs typeface="Lucida Bright" pitchFamily="18" charset="0"/>
            </a:endParaRPr>
          </a:p>
          <a:p>
            <a:pPr marL="285750" indent="-285750">
              <a:buFont typeface="Arial" panose="020B0604020202020204" pitchFamily="34" charset="0"/>
              <a:buChar char="•"/>
            </a:pPr>
            <a:endParaRPr lang="fr-FR" sz="1600" dirty="0">
              <a:solidFill>
                <a:schemeClr val="tx1"/>
              </a:solidFill>
              <a:latin typeface="Lucida Bright" pitchFamily="18" charset="0"/>
              <a:cs typeface="Lucida Bright" pitchFamily="18" charset="0"/>
            </a:endParaRPr>
          </a:p>
          <a:p>
            <a:pPr marL="1588" indent="-1588">
              <a:buFont typeface="Lucida Bright" pitchFamily="18" charset="0"/>
              <a:buNone/>
            </a:pPr>
            <a:endParaRPr lang="fr-FR" sz="1600" dirty="0" smtClean="0">
              <a:latin typeface="Lucida Bright" pitchFamily="18" charset="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a:p>
            <a:pPr marL="800100" lvl="1" indent="-285750">
              <a:buFont typeface="Arial" panose="020B0604020202020204" pitchFamily="34" charset="0"/>
              <a:buChar char="•"/>
            </a:pPr>
            <a:endParaRPr lang="fr-FR" sz="1600" dirty="0">
              <a:cs typeface="Lucida Bright" pitchFamily="18" charset="0"/>
            </a:endParaRPr>
          </a:p>
        </p:txBody>
      </p:sp>
      <p:graphicFrame>
        <p:nvGraphicFramePr>
          <p:cNvPr id="9" name="Tableau 8"/>
          <p:cNvGraphicFramePr>
            <a:graphicFrameLocks noGrp="1"/>
          </p:cNvGraphicFramePr>
          <p:nvPr>
            <p:extLst>
              <p:ext uri="{D42A27DB-BD31-4B8C-83A1-F6EECF244321}">
                <p14:modId xmlns:p14="http://schemas.microsoft.com/office/powerpoint/2010/main" val="4207749984"/>
              </p:ext>
            </p:extLst>
          </p:nvPr>
        </p:nvGraphicFramePr>
        <p:xfrm>
          <a:off x="2267744" y="2492896"/>
          <a:ext cx="4912445" cy="2893314"/>
        </p:xfrm>
        <a:graphic>
          <a:graphicData uri="http://schemas.openxmlformats.org/drawingml/2006/table">
            <a:tbl>
              <a:tblPr>
                <a:tableStyleId>{5C22544A-7EE6-4342-B048-85BDC9FD1C3A}</a:tableStyleId>
              </a:tblPr>
              <a:tblGrid>
                <a:gridCol w="1216703"/>
                <a:gridCol w="615957"/>
                <a:gridCol w="615957"/>
                <a:gridCol w="615957"/>
                <a:gridCol w="615957"/>
                <a:gridCol w="615957"/>
                <a:gridCol w="615957"/>
              </a:tblGrid>
              <a:tr h="338709">
                <a:tc gridSpan="7">
                  <a:txBody>
                    <a:bodyPr/>
                    <a:lstStyle/>
                    <a:p>
                      <a:pPr algn="ctr" fontAlgn="ctr"/>
                      <a:r>
                        <a:rPr lang="fr-FR" sz="1200" b="1" u="none" strike="noStrike" dirty="0" smtClean="0">
                          <a:effectLst/>
                        </a:rPr>
                        <a:t>Vecteur Isotopique </a:t>
                      </a:r>
                      <a:r>
                        <a:rPr lang="fr-FR" sz="1200" b="1" u="none" strike="noStrike" dirty="0">
                          <a:effectLst/>
                        </a:rPr>
                        <a:t>(%)</a:t>
                      </a:r>
                      <a:endParaRPr lang="fr-FR" sz="1200" b="1" i="0" u="none" strike="noStrike" dirty="0">
                        <a:solidFill>
                          <a:srgbClr val="000000"/>
                        </a:solidFill>
                        <a:effectLst/>
                        <a:latin typeface="Calibri"/>
                      </a:endParaRP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00025">
                <a:tc>
                  <a:txBody>
                    <a:bodyPr/>
                    <a:lstStyle/>
                    <a:p>
                      <a:pPr algn="ctr" fontAlgn="ctr"/>
                      <a:r>
                        <a:rPr lang="fr-FR" sz="1200" b="1" u="none" strike="noStrike" dirty="0">
                          <a:effectLst/>
                        </a:rPr>
                        <a:t>Dénomination</a:t>
                      </a:r>
                      <a:endParaRPr lang="fr-FR" sz="1200" b="1" i="0" u="none" strike="noStrike" dirty="0">
                        <a:solidFill>
                          <a:srgbClr val="000000"/>
                        </a:solidFill>
                        <a:effectLst/>
                        <a:latin typeface="Calibri"/>
                      </a:endParaRPr>
                    </a:p>
                  </a:txBody>
                  <a:tcPr marL="9525" marR="9525" marT="9525" marB="0" anchor="ctr"/>
                </a:tc>
                <a:tc>
                  <a:txBody>
                    <a:bodyPr/>
                    <a:lstStyle/>
                    <a:p>
                      <a:pPr algn="ctr" fontAlgn="b"/>
                      <a:r>
                        <a:rPr lang="fr-FR" sz="1200" b="1" u="none" strike="noStrike">
                          <a:effectLst/>
                        </a:rPr>
                        <a:t>Pu238</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Pu239</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Pu240</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a:effectLst/>
                        </a:rPr>
                        <a:t>Pu241</a:t>
                      </a:r>
                      <a:endParaRPr lang="fr-FR" sz="1200" b="1" i="0" u="none" strike="noStrike">
                        <a:solidFill>
                          <a:srgbClr val="000000"/>
                        </a:solidFill>
                        <a:effectLst/>
                        <a:latin typeface="Calibri"/>
                      </a:endParaRPr>
                    </a:p>
                  </a:txBody>
                  <a:tcPr marL="9525" marR="9525" marT="9525" marB="0" anchor="b"/>
                </a:tc>
                <a:tc>
                  <a:txBody>
                    <a:bodyPr/>
                    <a:lstStyle/>
                    <a:p>
                      <a:pPr algn="ctr" fontAlgn="b"/>
                      <a:r>
                        <a:rPr lang="fr-FR" sz="1200" b="1" u="none" strike="noStrike" dirty="0">
                          <a:effectLst/>
                        </a:rPr>
                        <a:t>Pu242</a:t>
                      </a:r>
                      <a:endParaRPr lang="fr-FR" sz="1200" b="1" i="0" u="none" strike="noStrike" dirty="0">
                        <a:solidFill>
                          <a:srgbClr val="000000"/>
                        </a:solidFill>
                        <a:effectLst/>
                        <a:latin typeface="Calibri"/>
                      </a:endParaRPr>
                    </a:p>
                  </a:txBody>
                  <a:tcPr marL="9525" marR="9525" marT="9525" marB="0" anchor="b"/>
                </a:tc>
                <a:tc>
                  <a:txBody>
                    <a:bodyPr/>
                    <a:lstStyle/>
                    <a:p>
                      <a:pPr algn="ctr" fontAlgn="b"/>
                      <a:r>
                        <a:rPr lang="fr-FR" sz="1200" b="1" u="none" strike="noStrike" dirty="0">
                          <a:effectLst/>
                        </a:rPr>
                        <a:t>Am241</a:t>
                      </a:r>
                      <a:endParaRPr lang="fr-FR" sz="1200" b="1" i="0" u="none" strike="noStrike" dirty="0">
                        <a:solidFill>
                          <a:srgbClr val="000000"/>
                        </a:solidFill>
                        <a:effectLst/>
                        <a:latin typeface="Calibri"/>
                      </a:endParaRPr>
                    </a:p>
                  </a:txBody>
                  <a:tcPr marL="9525" marR="9525" marT="9525" marB="0" anchor="b"/>
                </a:tc>
              </a:tr>
              <a:tr h="181346">
                <a:tc>
                  <a:txBody>
                    <a:bodyPr/>
                    <a:lstStyle/>
                    <a:p>
                      <a:pPr algn="ctr" fontAlgn="ctr"/>
                      <a:r>
                        <a:rPr lang="fr-FR" sz="1200" b="1" u="none" strike="noStrike" dirty="0">
                          <a:effectLst/>
                        </a:rPr>
                        <a:t>PWR.33000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1,3</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56,6</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23,2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13,9</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4,7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0,3</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PWR.43000</a:t>
                      </a:r>
                      <a:endParaRPr lang="fr-FR" sz="1200" b="1" i="0" u="none" strike="noStrike" dirty="0">
                        <a:solidFill>
                          <a:srgbClr val="000000"/>
                        </a:solidFill>
                        <a:effectLst/>
                        <a:latin typeface="Calibri"/>
                      </a:endParaRPr>
                    </a:p>
                  </a:txBody>
                  <a:tcPr marL="9525" marR="9525" marT="9525" marB="0" anchor="ctr">
                    <a:solidFill>
                      <a:srgbClr val="FFFF00"/>
                    </a:solidFill>
                  </a:tcPr>
                </a:tc>
                <a:tc>
                  <a:txBody>
                    <a:bodyPr/>
                    <a:lstStyle/>
                    <a:p>
                      <a:pPr algn="r" fontAlgn="b"/>
                      <a:r>
                        <a:rPr lang="fr-FR" sz="1200" u="none" strike="noStrike" dirty="0">
                          <a:effectLst/>
                        </a:rPr>
                        <a:t>2</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52,5</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14,7</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a:effectLst/>
                        </a:rPr>
                        <a:t>6,2</a:t>
                      </a:r>
                      <a:endParaRPr lang="fr-FR" sz="1200" b="0" i="0" u="none" strike="noStrike">
                        <a:solidFill>
                          <a:srgbClr val="000000"/>
                        </a:solidFill>
                        <a:effectLst/>
                        <a:latin typeface="Calibri"/>
                      </a:endParaRPr>
                    </a:p>
                  </a:txBody>
                  <a:tcPr marL="9525" marR="9525" marT="9525" marB="0" anchor="b">
                    <a:solidFill>
                      <a:srgbClr val="FFFF00"/>
                    </a:solidFill>
                  </a:tcPr>
                </a:tc>
                <a:tc>
                  <a:txBody>
                    <a:bodyPr/>
                    <a:lstStyle/>
                    <a:p>
                      <a:pPr algn="r" fontAlgn="b"/>
                      <a:r>
                        <a:rPr lang="fr-FR" sz="1200" u="none" strike="noStrike" dirty="0">
                          <a:effectLst/>
                        </a:rPr>
                        <a:t>0,5</a:t>
                      </a:r>
                      <a:endParaRPr lang="fr-FR" sz="1200" b="0" i="0" u="none" strike="noStrike" dirty="0">
                        <a:solidFill>
                          <a:srgbClr val="000000"/>
                        </a:solidFill>
                        <a:effectLst/>
                        <a:latin typeface="Calibri"/>
                      </a:endParaRPr>
                    </a:p>
                  </a:txBody>
                  <a:tcPr marL="9525" marR="9525" marT="9525" marB="0" anchor="b">
                    <a:solidFill>
                      <a:srgbClr val="FFFF00"/>
                    </a:solidFill>
                  </a:tcPr>
                </a:tc>
              </a:tr>
              <a:tr h="200025">
                <a:tc>
                  <a:txBody>
                    <a:bodyPr/>
                    <a:lstStyle/>
                    <a:p>
                      <a:pPr algn="ctr" fontAlgn="ctr"/>
                      <a:r>
                        <a:rPr lang="fr-FR" sz="1200" b="1" u="none" strike="noStrike" dirty="0">
                          <a:effectLst/>
                        </a:rPr>
                        <a:t>PWR.53000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50,4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24,1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15,2</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dirty="0">
                          <a:effectLst/>
                        </a:rPr>
                        <a:t>7,1</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0,5</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BWR.27500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59,8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BWR.30400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23,8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14,3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5,1</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91802">
                <a:tc>
                  <a:txBody>
                    <a:bodyPr/>
                    <a:lstStyle/>
                    <a:p>
                      <a:pPr algn="ctr" fontAlgn="ctr"/>
                      <a:r>
                        <a:rPr lang="fr-FR" sz="1200" b="1" u="none" strike="noStrike">
                          <a:effectLst/>
                        </a:rPr>
                        <a:t>CANDU.7500</a:t>
                      </a:r>
                      <a:endParaRPr lang="fr-FR" sz="1200" b="1" i="0" u="none" strike="noStrike">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AGR.18000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30,8</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9,9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Magnox.3000</a:t>
                      </a:r>
                      <a:endParaRPr lang="fr-FR" sz="1200" b="1" i="0" u="none" strike="noStrike" dirty="0">
                        <a:solidFill>
                          <a:srgbClr val="000000"/>
                        </a:solidFill>
                        <a:effectLst/>
                        <a:latin typeface="Calibri"/>
                      </a:endParaRPr>
                    </a:p>
                  </a:txBody>
                  <a:tcPr marL="9525" marR="9525" marT="9525" marB="0" anchor="ctr">
                    <a:solidFill>
                      <a:schemeClr val="accent3">
                        <a:lumMod val="60000"/>
                        <a:lumOff val="40000"/>
                      </a:schemeClr>
                    </a:solidFill>
                  </a:tcPr>
                </a:tc>
                <a:tc>
                  <a:txBody>
                    <a:bodyPr/>
                    <a:lstStyle/>
                    <a:p>
                      <a:pPr algn="r" fontAlgn="b"/>
                      <a:r>
                        <a:rPr lang="fr-FR" sz="1200" u="none" strike="noStrike" dirty="0">
                          <a:effectLst/>
                        </a:rPr>
                        <a:t>0,1</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80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16,9</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2,7</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0,3</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solidFill>
                      <a:schemeClr val="accent3">
                        <a:lumMod val="60000"/>
                        <a:lumOff val="40000"/>
                      </a:schemeClr>
                    </a:solidFill>
                  </a:tcPr>
                </a:tc>
              </a:tr>
              <a:tr h="200025">
                <a:tc>
                  <a:txBody>
                    <a:bodyPr/>
                    <a:lstStyle/>
                    <a:p>
                      <a:pPr algn="ctr" fontAlgn="ctr"/>
                      <a:r>
                        <a:rPr lang="fr-FR" sz="1200" b="1" u="none" strike="noStrike" dirty="0">
                          <a:effectLst/>
                        </a:rPr>
                        <a:t>Magnox.5000</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68,5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GFR.Pu2016</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25,9</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7,3</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0,7</a:t>
                      </a:r>
                      <a:endParaRPr lang="fr-FR" sz="1200" b="0" i="0" u="none" strike="noStrike">
                        <a:solidFill>
                          <a:srgbClr val="000000"/>
                        </a:solidFill>
                        <a:effectLst/>
                        <a:latin typeface="Calibri"/>
                      </a:endParaRPr>
                    </a:p>
                  </a:txBody>
                  <a:tcPr marL="9525" marR="9525" marT="9525" marB="0" anchor="b"/>
                </a:tc>
              </a:tr>
              <a:tr h="190500">
                <a:tc>
                  <a:txBody>
                    <a:bodyPr/>
                    <a:lstStyle/>
                    <a:p>
                      <a:pPr algn="ctr" fontAlgn="ctr"/>
                      <a:r>
                        <a:rPr lang="fr-FR" sz="1200" b="1" u="none" strike="noStrike" dirty="0">
                          <a:effectLst/>
                        </a:rPr>
                        <a:t>GFR.Pu2035</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a:effectLst/>
                        </a:rPr>
                        <a:t>3,6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47,4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29,6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8,2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10,4</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0,8</a:t>
                      </a:r>
                      <a:endParaRPr lang="fr-FR" sz="1200" b="0" i="0" u="none" strike="noStrike" dirty="0">
                        <a:solidFill>
                          <a:srgbClr val="000000"/>
                        </a:solidFill>
                        <a:effectLst/>
                        <a:latin typeface="Calibri"/>
                      </a:endParaRPr>
                    </a:p>
                  </a:txBody>
                  <a:tcPr marL="9525" marR="9525" marT="9525" marB="0" anchor="b"/>
                </a:tc>
              </a:tr>
              <a:tr h="200025">
                <a:tc>
                  <a:txBody>
                    <a:bodyPr/>
                    <a:lstStyle/>
                    <a:p>
                      <a:pPr algn="ctr" fontAlgn="ctr"/>
                      <a:r>
                        <a:rPr lang="fr-FR" sz="1200" b="1" u="none" strike="noStrike" dirty="0">
                          <a:effectLst/>
                        </a:rPr>
                        <a:t>4S.Pu</a:t>
                      </a:r>
                      <a:endParaRPr lang="fr-FR" sz="1200" b="1" i="0" u="none" strike="noStrike" dirty="0">
                        <a:solidFill>
                          <a:srgbClr val="000000"/>
                        </a:solidFill>
                        <a:effectLst/>
                        <a:latin typeface="Calibri"/>
                      </a:endParaRPr>
                    </a:p>
                  </a:txBody>
                  <a:tcPr marL="9525" marR="9525" marT="9525" marB="0" anchor="ctr"/>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c>
                  <a:txBody>
                    <a:bodyPr/>
                    <a:lstStyle/>
                    <a:p>
                      <a:pPr algn="r" fontAlgn="b"/>
                      <a:r>
                        <a:rPr lang="fr-FR" sz="1200" u="none" strike="noStrike">
                          <a:effectLst/>
                        </a:rPr>
                        <a:t>66</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27</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2</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a:effectLst/>
                        </a:rPr>
                        <a:t>5</a:t>
                      </a:r>
                      <a:endParaRPr lang="fr-FR" sz="1200" b="0" i="0" u="none" strike="noStrike">
                        <a:solidFill>
                          <a:srgbClr val="000000"/>
                        </a:solidFill>
                        <a:effectLst/>
                        <a:latin typeface="Calibri"/>
                      </a:endParaRPr>
                    </a:p>
                  </a:txBody>
                  <a:tcPr marL="9525" marR="9525" marT="9525" marB="0" anchor="b"/>
                </a:tc>
                <a:tc>
                  <a:txBody>
                    <a:bodyPr/>
                    <a:lstStyle/>
                    <a:p>
                      <a:pPr algn="r" fontAlgn="b"/>
                      <a:r>
                        <a:rPr lang="fr-FR" sz="1200" u="none" strike="noStrike" dirty="0">
                          <a:effectLst/>
                        </a:rPr>
                        <a:t>0</a:t>
                      </a:r>
                      <a:endParaRPr lang="fr-FR" sz="12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922345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algorithme</a:t>
            </a:r>
          </a:p>
        </p:txBody>
      </p:sp>
      <p:sp>
        <p:nvSpPr>
          <p:cNvPr id="2" name="Rectangle 1"/>
          <p:cNvSpPr/>
          <p:nvPr/>
        </p:nvSpPr>
        <p:spPr>
          <a:xfrm>
            <a:off x="179512" y="3068960"/>
            <a:ext cx="162018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N=0</a:t>
            </a:r>
          </a:p>
          <a:p>
            <a:pPr algn="ctr"/>
            <a:r>
              <a:rPr lang="fr-FR" sz="1200" i="1" dirty="0" smtClean="0"/>
              <a:t>Pop. P</a:t>
            </a:r>
            <a:r>
              <a:rPr lang="fr-FR" sz="1200" i="1" baseline="-25000" dirty="0" smtClean="0"/>
              <a:t>0</a:t>
            </a:r>
            <a:endParaRPr lang="fr-FR" sz="1200" i="1" baseline="-25000" dirty="0"/>
          </a:p>
        </p:txBody>
      </p:sp>
      <p:sp>
        <p:nvSpPr>
          <p:cNvPr id="3" name="ZoneTexte 2"/>
          <p:cNvSpPr txBox="1"/>
          <p:nvPr/>
        </p:nvSpPr>
        <p:spPr>
          <a:xfrm>
            <a:off x="0" y="5661248"/>
            <a:ext cx="5717803" cy="1089529"/>
          </a:xfrm>
          <a:prstGeom prst="rect">
            <a:avLst/>
          </a:prstGeom>
          <a:solidFill>
            <a:schemeClr val="bg1"/>
          </a:solidFill>
        </p:spPr>
        <p:txBody>
          <a:bodyPr wrap="squar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Taille de la </a:t>
            </a:r>
            <a:r>
              <a:rPr kumimoji="0" lang="fr-FR" sz="1200" b="0" i="0" u="none" strike="noStrike" kern="1200" cap="none" spc="0" normalizeH="0" baseline="0" noProof="0" dirty="0" err="1" smtClean="0">
                <a:ln>
                  <a:noFill/>
                </a:ln>
                <a:solidFill>
                  <a:srgbClr val="737C82"/>
                </a:solidFill>
                <a:effectLst/>
                <a:uLnTx/>
                <a:uFillTx/>
                <a:latin typeface="Lucida Sans Unicode" pitchFamily="34" charset="0"/>
                <a:cs typeface="Lucida Sans Unicode" pitchFamily="34" charset="0"/>
              </a:rPr>
              <a:t>populatio</a:t>
            </a:r>
            <a:r>
              <a:rPr lang="fr-FR" sz="1200" dirty="0" smtClean="0">
                <a:solidFill>
                  <a:srgbClr val="737C82"/>
                </a:solidFill>
                <a:latin typeface="Lucida Sans Unicode" pitchFamily="34" charset="0"/>
                <a:cs typeface="Lucida Sans Unicode" pitchFamily="34" charset="0"/>
              </a:rPr>
              <a:t>n:</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lang="fr-FR" sz="1200" noProof="0" dirty="0" smtClean="0">
                <a:solidFill>
                  <a:srgbClr val="737C82"/>
                </a:solidFill>
                <a:latin typeface="Lucida Sans Unicode" pitchFamily="34" charset="0"/>
                <a:cs typeface="Lucida Sans Unicode" pitchFamily="34" charset="0"/>
              </a:rPr>
              <a:t>Initiale (génération N=0) :</a:t>
            </a:r>
            <a:r>
              <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rPr>
              <a:t> P</a:t>
            </a:r>
            <a:r>
              <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rPr>
              <a:t>0</a:t>
            </a:r>
          </a:p>
          <a:p>
            <a:pPr marL="271463" marR="0" indent="-271463" defTabSz="457200" rtl="0" eaLnBrk="1" fontAlgn="auto" latinLnBrk="0" hangingPunct="1">
              <a:lnSpc>
                <a:spcPct val="120000"/>
              </a:lnSpc>
              <a:spcBef>
                <a:spcPct val="20000"/>
              </a:spcBef>
              <a:spcAft>
                <a:spcPts val="0"/>
              </a:spcAft>
              <a:buClrTx/>
              <a:buSzTx/>
              <a:buFont typeface="Arial" panose="020B0604020202020204" pitchFamily="34" charset="0"/>
              <a:buChar char="•"/>
              <a:tabLst/>
            </a:pPr>
            <a:r>
              <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rPr>
              <a:t>Stationnaire (génération N) : </a:t>
            </a:r>
            <a:r>
              <a:rPr kumimoji="0" lang="fr-FR" sz="1200" b="0" i="0" u="none" strike="noStrike" kern="1200" cap="none" spc="0" normalizeH="0" noProof="0" dirty="0" err="1" smtClean="0">
                <a:ln>
                  <a:noFill/>
                </a:ln>
                <a:solidFill>
                  <a:srgbClr val="737C82"/>
                </a:solidFill>
                <a:effectLst/>
                <a:uLnTx/>
                <a:uFillTx/>
                <a:latin typeface="Lucida Sans Unicode" pitchFamily="34" charset="0"/>
                <a:cs typeface="Lucida Sans Unicode" pitchFamily="34" charset="0"/>
              </a:rPr>
              <a:t>P</a:t>
            </a:r>
            <a:r>
              <a:rPr kumimoji="0" lang="fr-FR" sz="1200" b="0" i="0" u="none" strike="noStrike" kern="1200" cap="none" spc="0" normalizeH="0" baseline="-25000" noProof="0" dirty="0" err="1" smtClean="0">
                <a:ln>
                  <a:noFill/>
                </a:ln>
                <a:solidFill>
                  <a:srgbClr val="737C82"/>
                </a:solidFill>
                <a:effectLst/>
                <a:uLnTx/>
                <a:uFillTx/>
                <a:latin typeface="Lucida Sans Unicode" pitchFamily="34" charset="0"/>
                <a:cs typeface="Lucida Sans Unicode" pitchFamily="34" charset="0"/>
              </a:rPr>
              <a:t>stat</a:t>
            </a:r>
            <a:endParaRPr kumimoji="0" lang="fr-FR" sz="1200" b="0" i="0" u="none" strike="noStrike" kern="1200" cap="none" spc="0" normalizeH="0" baseline="-25000" noProof="0" dirty="0" smtClean="0">
              <a:ln>
                <a:noFill/>
              </a:ln>
              <a:solidFill>
                <a:srgbClr val="737C82"/>
              </a:solidFill>
              <a:effectLst/>
              <a:uLnTx/>
              <a:uFillTx/>
              <a:latin typeface="Lucida Sans Unicode" pitchFamily="34" charset="0"/>
              <a:cs typeface="Lucida Sans Unicode" pitchFamily="34" charset="0"/>
            </a:endParaRPr>
          </a:p>
          <a:p>
            <a:pPr marR="0" defTabSz="457200" rtl="0" eaLnBrk="1" fontAlgn="auto" latinLnBrk="0" hangingPunct="1">
              <a:lnSpc>
                <a:spcPct val="120000"/>
              </a:lnSpc>
              <a:spcBef>
                <a:spcPct val="20000"/>
              </a:spcBef>
              <a:spcAft>
                <a:spcPts val="0"/>
              </a:spcAft>
              <a:buClrTx/>
              <a:buSzTx/>
              <a:tabLst/>
            </a:pPr>
            <a:r>
              <a:rPr lang="fr-FR" sz="1200" dirty="0" smtClean="0">
                <a:solidFill>
                  <a:srgbClr val="737C82"/>
                </a:solidFill>
                <a:latin typeface="Lucida Sans Unicode" pitchFamily="34" charset="0"/>
                <a:cs typeface="Lucida Sans Unicode" pitchFamily="34" charset="0"/>
              </a:rPr>
              <a:t>(*) : l’évaluation d’un individu consiste à calculer ses fonction objectifs</a:t>
            </a:r>
            <a:endParaRPr kumimoji="0" lang="fr-FR" sz="1200" b="0" i="0" u="none" strike="noStrike" kern="1200" cap="none" spc="0" normalizeH="0" noProof="0" dirty="0" smtClean="0">
              <a:ln>
                <a:noFill/>
              </a:ln>
              <a:solidFill>
                <a:srgbClr val="737C82"/>
              </a:solidFill>
              <a:effectLst/>
              <a:uLnTx/>
              <a:uFillTx/>
              <a:latin typeface="Lucida Sans Unicode" pitchFamily="34" charset="0"/>
              <a:cs typeface="Lucida Sans Unicode" pitchFamily="34" charset="0"/>
            </a:endParaRPr>
          </a:p>
        </p:txBody>
      </p:sp>
      <p:sp>
        <p:nvSpPr>
          <p:cNvPr id="4" name="Arrondir un rectangle avec un coin diagonal 3"/>
          <p:cNvSpPr/>
          <p:nvPr/>
        </p:nvSpPr>
        <p:spPr>
          <a:xfrm>
            <a:off x="179512" y="2111689"/>
            <a:ext cx="162018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Génération aléatoire de N</a:t>
            </a:r>
            <a:r>
              <a:rPr lang="fr-FR" sz="1400" baseline="-25000" dirty="0" smtClean="0"/>
              <a:t>0</a:t>
            </a:r>
            <a:r>
              <a:rPr lang="fr-FR" sz="1400" dirty="0" smtClean="0"/>
              <a:t> individus</a:t>
            </a:r>
            <a:endParaRPr lang="fr-FR" sz="1400" dirty="0"/>
          </a:p>
        </p:txBody>
      </p:sp>
      <p:cxnSp>
        <p:nvCxnSpPr>
          <p:cNvPr id="6" name="Connecteur droit avec flèche 5"/>
          <p:cNvCxnSpPr>
            <a:stCxn id="4" idx="1"/>
            <a:endCxn id="2" idx="0"/>
          </p:cNvCxnSpPr>
          <p:nvPr/>
        </p:nvCxnSpPr>
        <p:spPr>
          <a:xfrm>
            <a:off x="989602" y="2831769"/>
            <a:ext cx="0" cy="23719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 name="Arrondir un rectangle avec un coin diagonal 10"/>
          <p:cNvSpPr/>
          <p:nvPr/>
        </p:nvSpPr>
        <p:spPr>
          <a:xfrm>
            <a:off x="2051720" y="3095253"/>
            <a:ext cx="1440160"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Evaluation de la population</a:t>
            </a:r>
            <a:endParaRPr lang="fr-FR" sz="1400" dirty="0"/>
          </a:p>
        </p:txBody>
      </p:sp>
      <p:cxnSp>
        <p:nvCxnSpPr>
          <p:cNvPr id="12" name="Connecteur droit avec flèche 11"/>
          <p:cNvCxnSpPr>
            <a:stCxn id="2" idx="3"/>
            <a:endCxn id="11" idx="2"/>
          </p:cNvCxnSpPr>
          <p:nvPr/>
        </p:nvCxnSpPr>
        <p:spPr>
          <a:xfrm flipV="1">
            <a:off x="1799692" y="3455293"/>
            <a:ext cx="252028"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5" name="Arrondir un rectangle avec un coin diagonal 14"/>
          <p:cNvSpPr/>
          <p:nvPr/>
        </p:nvSpPr>
        <p:spPr>
          <a:xfrm>
            <a:off x="5472100" y="3068960"/>
            <a:ext cx="1836204" cy="792088"/>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Détermination des fronts de non domination</a:t>
            </a:r>
            <a:endParaRPr lang="fr-FR" sz="1400" dirty="0"/>
          </a:p>
        </p:txBody>
      </p:sp>
      <p:sp>
        <p:nvSpPr>
          <p:cNvPr id="20" name="Rectangle 19"/>
          <p:cNvSpPr/>
          <p:nvPr/>
        </p:nvSpPr>
        <p:spPr>
          <a:xfrm>
            <a:off x="3779912" y="3068960"/>
            <a:ext cx="1440160" cy="792088"/>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a:t>
            </a:r>
          </a:p>
          <a:p>
            <a:pPr algn="ctr"/>
            <a:r>
              <a:rPr lang="fr-FR" sz="1400" i="1" dirty="0" smtClean="0"/>
              <a:t>Évaluée</a:t>
            </a:r>
            <a:r>
              <a:rPr lang="fr-FR" sz="1400" i="1" baseline="30000" dirty="0" smtClean="0"/>
              <a:t>*</a:t>
            </a:r>
          </a:p>
          <a:p>
            <a:pPr algn="ctr"/>
            <a:r>
              <a:rPr lang="fr-FR" sz="1200" i="1" dirty="0"/>
              <a:t>Pop. </a:t>
            </a:r>
            <a:r>
              <a:rPr lang="fr-FR" sz="1200" i="1" dirty="0" smtClean="0"/>
              <a:t>P</a:t>
            </a:r>
            <a:r>
              <a:rPr lang="fr-FR" sz="1200" i="1" baseline="-25000" dirty="0" smtClean="0"/>
              <a:t>0</a:t>
            </a:r>
            <a:endParaRPr lang="fr-FR" sz="1200" i="1" baseline="-25000" dirty="0"/>
          </a:p>
        </p:txBody>
      </p:sp>
      <p:cxnSp>
        <p:nvCxnSpPr>
          <p:cNvPr id="21" name="Connecteur droit avec flèche 20"/>
          <p:cNvCxnSpPr>
            <a:stCxn id="11" idx="0"/>
            <a:endCxn id="20" idx="1"/>
          </p:cNvCxnSpPr>
          <p:nvPr/>
        </p:nvCxnSpPr>
        <p:spPr>
          <a:xfrm>
            <a:off x="3491880" y="3455293"/>
            <a:ext cx="288032" cy="971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20" idx="3"/>
            <a:endCxn id="15" idx="2"/>
          </p:cNvCxnSpPr>
          <p:nvPr/>
        </p:nvCxnSpPr>
        <p:spPr>
          <a:xfrm>
            <a:off x="5220072" y="3465004"/>
            <a:ext cx="2520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257516"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Non ‘N-dominée’</a:t>
            </a:r>
          </a:p>
          <a:p>
            <a:pPr algn="ctr"/>
            <a:r>
              <a:rPr lang="fr-FR" sz="1200" i="1" dirty="0"/>
              <a:t>Pop. </a:t>
            </a:r>
            <a:r>
              <a:rPr lang="fr-FR" sz="1200" i="1" dirty="0" err="1" smtClean="0"/>
              <a:t>P</a:t>
            </a:r>
            <a:r>
              <a:rPr lang="fr-FR" sz="1200" i="1" baseline="-25000" dirty="0" err="1" smtClean="0"/>
              <a:t>nd</a:t>
            </a:r>
            <a:endParaRPr lang="fr-FR" sz="1400" i="1" dirty="0"/>
          </a:p>
        </p:txBody>
      </p:sp>
      <p:sp>
        <p:nvSpPr>
          <p:cNvPr id="32" name="Arrondir un rectangle avec un coin diagonal 31"/>
          <p:cNvSpPr/>
          <p:nvPr/>
        </p:nvSpPr>
        <p:spPr>
          <a:xfrm>
            <a:off x="2123728" y="4221088"/>
            <a:ext cx="1512168" cy="72008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Mutation « thermique »</a:t>
            </a:r>
            <a:endParaRPr lang="fr-FR" sz="1400" dirty="0"/>
          </a:p>
        </p:txBody>
      </p:sp>
      <p:cxnSp>
        <p:nvCxnSpPr>
          <p:cNvPr id="33" name="Connecteur droit avec flèche 32"/>
          <p:cNvCxnSpPr>
            <a:stCxn id="28" idx="3"/>
            <a:endCxn id="32" idx="2"/>
          </p:cNvCxnSpPr>
          <p:nvPr/>
        </p:nvCxnSpPr>
        <p:spPr>
          <a:xfrm>
            <a:off x="1877696" y="4581128"/>
            <a:ext cx="2460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3845595" y="4221086"/>
            <a:ext cx="1620180" cy="720081"/>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Mutée</a:t>
            </a:r>
          </a:p>
          <a:p>
            <a:pPr algn="ctr"/>
            <a:r>
              <a:rPr lang="fr-FR" sz="1200" i="1" dirty="0"/>
              <a:t>Pop. </a:t>
            </a:r>
            <a:r>
              <a:rPr lang="fr-FR" sz="1200" i="1" dirty="0" err="1" smtClean="0"/>
              <a:t>P</a:t>
            </a:r>
            <a:r>
              <a:rPr lang="fr-FR" sz="1200" i="1" baseline="-25000" dirty="0" err="1" smtClean="0"/>
              <a:t>mut</a:t>
            </a:r>
            <a:r>
              <a:rPr lang="fr-FR" sz="1200" i="1" baseline="-25000" dirty="0" smtClean="0"/>
              <a:t>.</a:t>
            </a:r>
            <a:endParaRPr lang="fr-FR" sz="1200" i="1" baseline="-25000" dirty="0"/>
          </a:p>
        </p:txBody>
      </p:sp>
      <p:cxnSp>
        <p:nvCxnSpPr>
          <p:cNvPr id="9242" name="Connecteur en angle 9241"/>
          <p:cNvCxnSpPr>
            <a:stCxn id="15" idx="1"/>
            <a:endCxn id="28" idx="0"/>
          </p:cNvCxnSpPr>
          <p:nvPr/>
        </p:nvCxnSpPr>
        <p:spPr>
          <a:xfrm rot="5400000">
            <a:off x="3548884" y="1379770"/>
            <a:ext cx="360040" cy="5322596"/>
          </a:xfrm>
          <a:prstGeom prst="bentConnector3">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Connecteur droit avec flèche 64"/>
          <p:cNvCxnSpPr>
            <a:stCxn id="32" idx="0"/>
            <a:endCxn id="42" idx="1"/>
          </p:cNvCxnSpPr>
          <p:nvPr/>
        </p:nvCxnSpPr>
        <p:spPr>
          <a:xfrm flipV="1">
            <a:off x="3635896" y="4581127"/>
            <a:ext cx="209699" cy="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8" name="Arrondir un rectangle avec un coin diagonal 67"/>
          <p:cNvSpPr/>
          <p:nvPr/>
        </p:nvSpPr>
        <p:spPr>
          <a:xfrm>
            <a:off x="5717803" y="4237458"/>
            <a:ext cx="1368152" cy="703710"/>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Décimation à </a:t>
            </a:r>
            <a:r>
              <a:rPr lang="fr-FR" sz="1400" dirty="0" err="1" smtClean="0"/>
              <a:t>P</a:t>
            </a:r>
            <a:r>
              <a:rPr lang="fr-FR" sz="1400" baseline="-25000" dirty="0" err="1" smtClean="0"/>
              <a:t>stat</a:t>
            </a:r>
            <a:endParaRPr lang="fr-FR" sz="1400" baseline="-25000" dirty="0"/>
          </a:p>
        </p:txBody>
      </p:sp>
      <p:cxnSp>
        <p:nvCxnSpPr>
          <p:cNvPr id="69" name="Connecteur droit avec flèche 68"/>
          <p:cNvCxnSpPr>
            <a:stCxn id="42" idx="3"/>
            <a:endCxn id="68" idx="2"/>
          </p:cNvCxnSpPr>
          <p:nvPr/>
        </p:nvCxnSpPr>
        <p:spPr>
          <a:xfrm>
            <a:off x="5465775" y="4581127"/>
            <a:ext cx="252028" cy="818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0" name="Connecteur droit avec flèche 69"/>
          <p:cNvCxnSpPr>
            <a:stCxn id="68" idx="0"/>
            <a:endCxn id="91" idx="1"/>
          </p:cNvCxnSpPr>
          <p:nvPr/>
        </p:nvCxnSpPr>
        <p:spPr>
          <a:xfrm flipV="1">
            <a:off x="7085955" y="4581128"/>
            <a:ext cx="222349" cy="81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7308304" y="4221088"/>
            <a:ext cx="1620180" cy="720080"/>
          </a:xfrm>
          <a:prstGeom prst="rect">
            <a:avLst/>
          </a:prstGeom>
          <a:gradFill flip="none" rotWithShape="1">
            <a:gsLst>
              <a:gs pos="0">
                <a:schemeClr val="bg1">
                  <a:lumMod val="95000"/>
                </a:schemeClr>
              </a:gs>
              <a:gs pos="100000">
                <a:schemeClr val="lt1">
                  <a:shade val="100000"/>
                  <a:satMod val="115000"/>
                </a:schemeClr>
              </a:gs>
            </a:gsLst>
            <a:lin ang="27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Génération N+1</a:t>
            </a:r>
          </a:p>
          <a:p>
            <a:pPr algn="ctr"/>
            <a:r>
              <a:rPr lang="fr-FR" sz="1400" i="1" dirty="0" smtClean="0"/>
              <a:t>Décimée</a:t>
            </a:r>
          </a:p>
          <a:p>
            <a:pPr algn="ctr"/>
            <a:r>
              <a:rPr lang="fr-FR" sz="1200" i="1" dirty="0"/>
              <a:t>Pop. </a:t>
            </a:r>
            <a:r>
              <a:rPr lang="fr-FR" sz="1200" i="1" dirty="0" err="1" smtClean="0"/>
              <a:t>P</a:t>
            </a:r>
            <a:r>
              <a:rPr lang="fr-FR" sz="1200" i="1" baseline="-25000" dirty="0" err="1" smtClean="0"/>
              <a:t>dec</a:t>
            </a:r>
            <a:r>
              <a:rPr lang="fr-FR" sz="1200" i="1" dirty="0" smtClean="0"/>
              <a:t>&lt;</a:t>
            </a:r>
            <a:r>
              <a:rPr lang="fr-FR" sz="1200" i="1" dirty="0" err="1" smtClean="0"/>
              <a:t>P</a:t>
            </a:r>
            <a:r>
              <a:rPr lang="fr-FR" sz="1200" i="1" baseline="-25000" dirty="0" err="1" smtClean="0"/>
              <a:t>stat</a:t>
            </a:r>
            <a:endParaRPr lang="fr-FR" sz="1400" i="1" dirty="0"/>
          </a:p>
        </p:txBody>
      </p:sp>
      <p:cxnSp>
        <p:nvCxnSpPr>
          <p:cNvPr id="103" name="Connecteur en angle 102"/>
          <p:cNvCxnSpPr>
            <a:stCxn id="91" idx="3"/>
            <a:endCxn id="11" idx="3"/>
          </p:cNvCxnSpPr>
          <p:nvPr/>
        </p:nvCxnSpPr>
        <p:spPr>
          <a:xfrm flipH="1" flipV="1">
            <a:off x="2771800" y="3095253"/>
            <a:ext cx="6156684" cy="1485875"/>
          </a:xfrm>
          <a:prstGeom prst="bentConnector4">
            <a:avLst>
              <a:gd name="adj1" fmla="val -2321"/>
              <a:gd name="adj2" fmla="val 127885"/>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194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eaLnBrk="1" hangingPunct="1">
              <a:buFont typeface="Lucida Bright" pitchFamily="18" charset="0"/>
              <a:buNone/>
            </a:pPr>
            <a:r>
              <a:rPr lang="fr-FR" sz="1600" dirty="0" smtClean="0">
                <a:latin typeface="Lucida Bright" pitchFamily="18" charset="0"/>
                <a:cs typeface="Lucida Bright" pitchFamily="18" charset="0"/>
              </a:rPr>
              <a:t>L’outil d’optimisation – cas test A à front convexe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7" name="ZoneTexte 6"/>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sp>
        <p:nvSpPr>
          <p:cNvPr id="34" name="Rectangle 33"/>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2056" name="Picture 8" descr="C:\Users\pjacquet\Documents\ALTRAN\PHYSOR\03b.P02\code\build-OptMultiObj-Desktop_Qt_5_2_1_MinGW_32bit-Release\X0_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4" y="2492893"/>
            <a:ext cx="4106143" cy="410614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jacquet\Documents\ALTRAN\PHYSOR\03b.P02\code\build-OptMultiObj-Desktop_Qt_5_2_1_MinGW_32bit-Release\F0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68" y="2492894"/>
            <a:ext cx="4106143" cy="4106143"/>
          </a:xfrm>
          <a:prstGeom prst="rect">
            <a:avLst/>
          </a:prstGeom>
          <a:noFill/>
          <a:extLst>
            <a:ext uri="{909E8E84-426E-40DD-AFC4-6F175D3DCCD1}">
              <a14:hiddenFill xmlns:a14="http://schemas.microsoft.com/office/drawing/2010/main">
                <a:solidFill>
                  <a:srgbClr val="FFFFFF"/>
                </a:solidFill>
              </a14:hiddenFill>
            </a:ext>
          </a:extLst>
        </p:spPr>
      </p:pic>
      <p:sp>
        <p:nvSpPr>
          <p:cNvPr id="37" name="Forme libre 36"/>
          <p:cNvSpPr/>
          <p:nvPr/>
        </p:nvSpPr>
        <p:spPr>
          <a:xfrm>
            <a:off x="774700" y="2705100"/>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41" name="Rectangle 40"/>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43" name="Rectangle 4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cxnSp>
        <p:nvCxnSpPr>
          <p:cNvPr id="45" name="Connecteur droit 44"/>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46" name="ZoneTexte 45"/>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49" name="Forme libre 48"/>
          <p:cNvSpPr/>
          <p:nvPr/>
        </p:nvSpPr>
        <p:spPr>
          <a:xfrm>
            <a:off x="4943475" y="2593480"/>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6395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A à front convexe</a:t>
            </a:r>
            <a:endParaRPr lang="fr-FR" sz="1600" dirty="0" smtClean="0">
              <a:latin typeface="Lucida Bright" pitchFamily="18" charset="0"/>
              <a:cs typeface="Lucida Bright" pitchFamily="18" charset="0"/>
            </a:endParaRPr>
          </a:p>
        </p:txBody>
      </p:sp>
      <p:sp>
        <p:nvSpPr>
          <p:cNvPr id="34" name="Rectangle 33"/>
          <p:cNvSpPr/>
          <p:nvPr/>
        </p:nvSpPr>
        <p:spPr>
          <a:xfrm>
            <a:off x="4608512" y="1772816"/>
            <a:ext cx="4103440"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N=5 </a:t>
            </a:r>
          </a:p>
          <a:p>
            <a:pPr algn="ctr"/>
            <a:r>
              <a:rPr lang="fr-FR" sz="1200" i="1" dirty="0" smtClean="0">
                <a:latin typeface="+mn-lt"/>
              </a:rPr>
              <a:t>Total : 4177 individus évalués</a:t>
            </a:r>
          </a:p>
          <a:p>
            <a:pPr algn="ctr"/>
            <a:r>
              <a:rPr lang="fr-FR" sz="1200" i="1" dirty="0" smtClean="0">
                <a:latin typeface="+mn-lt"/>
              </a:rPr>
              <a:t>En rouge les individus non dominés</a:t>
            </a:r>
            <a:endParaRPr lang="es-ES" sz="1200" i="1" dirty="0">
              <a:latin typeface="+mn-lt"/>
            </a:endParaRPr>
          </a:p>
        </p:txBody>
      </p:sp>
      <p:sp>
        <p:nvSpPr>
          <p:cNvPr id="35" name="Rectangle 34"/>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a:t>
            </a:r>
            <a:endParaRPr lang="es-ES" sz="1400" i="1" dirty="0">
              <a:latin typeface="+mn-lt"/>
            </a:endParaRPr>
          </a:p>
        </p:txBody>
      </p:sp>
      <p:sp>
        <p:nvSpPr>
          <p:cNvPr id="24" name="Rectangle 23"/>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2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p:sp>
        <p:nvSpPr>
          <p:cNvPr id="25" name="ZoneTexte 24"/>
          <p:cNvSpPr txBox="1"/>
          <p:nvPr/>
        </p:nvSpPr>
        <p:spPr>
          <a:xfrm>
            <a:off x="251520" y="1700808"/>
            <a:ext cx="2720938" cy="666849"/>
          </a:xfrm>
          <a:prstGeom prst="rect">
            <a:avLst/>
          </a:prstGeom>
        </p:spPr>
        <p:txBody>
          <a:bodyPr wrap="none" rtlCol="0">
            <a:spAutoFit/>
          </a:bodyPr>
          <a:lstStyle/>
          <a:p>
            <a:pPr marL="185738"/>
            <a:r>
              <a:rPr lang="es-ES" sz="1400" i="1" dirty="0"/>
              <a:t>F</a:t>
            </a:r>
            <a:r>
              <a:rPr lang="es-ES" sz="1400" i="1" baseline="-25000" dirty="0" smtClean="0"/>
              <a:t>0</a:t>
            </a:r>
            <a:r>
              <a:rPr lang="es-ES" sz="1400" i="1" dirty="0" smtClean="0"/>
              <a:t>(X</a:t>
            </a:r>
            <a:r>
              <a:rPr lang="es-ES" sz="1400" i="1" baseline="-25000" dirty="0" smtClean="0"/>
              <a:t>0</a:t>
            </a:r>
            <a:r>
              <a:rPr lang="es-ES" sz="1400" i="1" dirty="0" smtClean="0"/>
              <a:t>, X</a:t>
            </a:r>
            <a:r>
              <a:rPr lang="es-ES" sz="1400" i="1" baseline="-25000" dirty="0" smtClean="0"/>
              <a:t>1</a:t>
            </a:r>
            <a:r>
              <a:rPr lang="es-ES" sz="1400" i="1" dirty="0" smtClean="0"/>
              <a:t>) </a:t>
            </a:r>
            <a:r>
              <a:rPr lang="es-ES" sz="1400" i="1" dirty="0"/>
              <a:t>= </a:t>
            </a:r>
            <a:r>
              <a:rPr lang="es-ES" sz="1400" i="1" dirty="0" smtClean="0"/>
              <a:t>4X</a:t>
            </a:r>
            <a:r>
              <a:rPr lang="es-ES" sz="1400" i="1" baseline="-25000" dirty="0" smtClean="0"/>
              <a:t>0</a:t>
            </a:r>
            <a:r>
              <a:rPr lang="es-ES" sz="1400" i="1" dirty="0" smtClean="0"/>
              <a:t>² </a:t>
            </a:r>
            <a:r>
              <a:rPr lang="es-ES" sz="1400" i="1" dirty="0"/>
              <a:t>+ </a:t>
            </a:r>
            <a:r>
              <a:rPr lang="es-ES" sz="1400" i="1" dirty="0" smtClean="0"/>
              <a:t>X</a:t>
            </a:r>
            <a:r>
              <a:rPr lang="es-ES" sz="1400" i="1" baseline="-25000" dirty="0" smtClean="0"/>
              <a:t>1</a:t>
            </a:r>
            <a:r>
              <a:rPr lang="es-ES" sz="1400" i="1" dirty="0" smtClean="0"/>
              <a:t>² </a:t>
            </a:r>
            <a:r>
              <a:rPr lang="es-ES" sz="1400" i="1" dirty="0"/>
              <a:t>+ </a:t>
            </a:r>
            <a:r>
              <a:rPr lang="es-ES" sz="1400" i="1" dirty="0" smtClean="0"/>
              <a:t>X</a:t>
            </a:r>
            <a:r>
              <a:rPr lang="es-ES" sz="1400" i="1" baseline="-25000" dirty="0" smtClean="0"/>
              <a:t>0</a:t>
            </a:r>
            <a:r>
              <a:rPr lang="es-ES" sz="1400" i="1" dirty="0" smtClean="0"/>
              <a:t>X</a:t>
            </a:r>
            <a:r>
              <a:rPr lang="es-ES" sz="1400" i="1" baseline="-25000" dirty="0" smtClean="0"/>
              <a:t>1</a:t>
            </a:r>
          </a:p>
          <a:p>
            <a:pPr marL="185738"/>
            <a:endParaRPr lang="es-ES" sz="1400" i="1" baseline="-25000" dirty="0"/>
          </a:p>
          <a:p>
            <a:pPr marL="185738"/>
            <a:r>
              <a:rPr lang="es-ES" sz="1400" i="1" dirty="0" smtClean="0"/>
              <a:t>F</a:t>
            </a:r>
            <a:r>
              <a:rPr lang="es-ES" sz="1400" i="1" baseline="-25000" dirty="0" smtClean="0"/>
              <a:t>1</a:t>
            </a:r>
            <a:r>
              <a:rPr lang="es-ES" sz="1400" i="1" dirty="0" smtClean="0"/>
              <a:t>(</a:t>
            </a:r>
            <a:r>
              <a:rPr lang="es-ES" sz="1400" i="1" dirty="0"/>
              <a:t>X</a:t>
            </a:r>
            <a:r>
              <a:rPr lang="es-ES" sz="1400" i="1" baseline="-25000" dirty="0"/>
              <a:t>0</a:t>
            </a:r>
            <a:r>
              <a:rPr lang="es-ES" sz="1400" i="1" dirty="0"/>
              <a:t>, X</a:t>
            </a:r>
            <a:r>
              <a:rPr lang="es-ES" sz="1400" i="1" baseline="-25000" dirty="0"/>
              <a:t>1</a:t>
            </a:r>
            <a:r>
              <a:rPr lang="es-ES" sz="1400" i="1" dirty="0" smtClean="0"/>
              <a:t>) </a:t>
            </a:r>
            <a:r>
              <a:rPr lang="es-ES" sz="1400" i="1" dirty="0"/>
              <a:t>= </a:t>
            </a:r>
            <a:r>
              <a:rPr lang="es-ES" sz="1400" i="1" dirty="0" smtClean="0"/>
              <a:t>(X</a:t>
            </a:r>
            <a:r>
              <a:rPr lang="es-ES" sz="1400" i="1" baseline="-25000" dirty="0" smtClean="0"/>
              <a:t>0</a:t>
            </a:r>
            <a:r>
              <a:rPr lang="es-ES" sz="1400" i="1" dirty="0" smtClean="0"/>
              <a:t>-1)² </a:t>
            </a:r>
            <a:r>
              <a:rPr lang="es-ES" sz="1400" i="1" dirty="0"/>
              <a:t>+ </a:t>
            </a:r>
            <a:r>
              <a:rPr lang="es-ES" sz="1400" i="1" dirty="0" smtClean="0"/>
              <a:t>3(X</a:t>
            </a:r>
            <a:r>
              <a:rPr lang="es-ES" sz="1400" i="1" baseline="-25000" dirty="0" smtClean="0"/>
              <a:t>1</a:t>
            </a:r>
            <a:r>
              <a:rPr lang="es-ES" sz="1400" i="1" dirty="0" smtClean="0"/>
              <a:t>-1)²</a:t>
            </a:r>
            <a:endParaRPr kumimoji="0" lang="fr-FR" sz="1400" b="0" i="1"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p:pic>
        <p:nvPicPr>
          <p:cNvPr id="3076" name="Picture 4" descr="C:\Users\pjacquet\Documents\ALTRAN\PHYSOR\03b.P02\code\build-OptMultiObj-Desktop_Qt_5_2_1_MinGW_32bit-Release\F0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371" y="2548258"/>
            <a:ext cx="4095428" cy="409542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pjacquet\Documents\ALTRAN\PHYSOR\03b.P02\code\build-OptMultiObj-Desktop_Qt_5_2_1_MinGW_32bit-Release\X0_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68" y="2605551"/>
            <a:ext cx="3991800" cy="3991801"/>
          </a:xfrm>
          <a:prstGeom prst="rect">
            <a:avLst/>
          </a:prstGeom>
          <a:noFill/>
          <a:extLst>
            <a:ext uri="{909E8E84-426E-40DD-AFC4-6F175D3DCCD1}">
              <a14:hiddenFill xmlns:a14="http://schemas.microsoft.com/office/drawing/2010/main">
                <a:solidFill>
                  <a:srgbClr val="FFFFFF"/>
                </a:solidFill>
              </a14:hiddenFill>
            </a:ext>
          </a:extLst>
        </p:spPr>
      </p:pic>
      <p:sp>
        <p:nvSpPr>
          <p:cNvPr id="9" name="Forme libre 8"/>
          <p:cNvSpPr/>
          <p:nvPr/>
        </p:nvSpPr>
        <p:spPr>
          <a:xfrm>
            <a:off x="617232" y="2766076"/>
            <a:ext cx="3606800" cy="3543300"/>
          </a:xfrm>
          <a:custGeom>
            <a:avLst/>
            <a:gdLst>
              <a:gd name="connsiteX0" fmla="*/ 0 w 3606800"/>
              <a:gd name="connsiteY0" fmla="*/ 3543300 h 3543300"/>
              <a:gd name="connsiteX1" fmla="*/ 1803400 w 3606800"/>
              <a:gd name="connsiteY1" fmla="*/ 3454400 h 3543300"/>
              <a:gd name="connsiteX2" fmla="*/ 2552700 w 3606800"/>
              <a:gd name="connsiteY2" fmla="*/ 3162300 h 3543300"/>
              <a:gd name="connsiteX3" fmla="*/ 2959100 w 3606800"/>
              <a:gd name="connsiteY3" fmla="*/ 2730500 h 3543300"/>
              <a:gd name="connsiteX4" fmla="*/ 3238500 w 3606800"/>
              <a:gd name="connsiteY4" fmla="*/ 2108200 h 3543300"/>
              <a:gd name="connsiteX5" fmla="*/ 3390900 w 3606800"/>
              <a:gd name="connsiteY5" fmla="*/ 1511300 h 3543300"/>
              <a:gd name="connsiteX6" fmla="*/ 3530600 w 3606800"/>
              <a:gd name="connsiteY6" fmla="*/ 838200 h 3543300"/>
              <a:gd name="connsiteX7" fmla="*/ 3606800 w 3606800"/>
              <a:gd name="connsiteY7" fmla="*/ 0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6800" h="3543300">
                <a:moveTo>
                  <a:pt x="0" y="3543300"/>
                </a:moveTo>
                <a:cubicBezTo>
                  <a:pt x="688975" y="3530600"/>
                  <a:pt x="1377950" y="3517900"/>
                  <a:pt x="1803400" y="3454400"/>
                </a:cubicBezTo>
                <a:cubicBezTo>
                  <a:pt x="2228850" y="3390900"/>
                  <a:pt x="2360083" y="3282950"/>
                  <a:pt x="2552700" y="3162300"/>
                </a:cubicBezTo>
                <a:cubicBezTo>
                  <a:pt x="2745317" y="3041650"/>
                  <a:pt x="2844800" y="2906183"/>
                  <a:pt x="2959100" y="2730500"/>
                </a:cubicBezTo>
                <a:cubicBezTo>
                  <a:pt x="3073400" y="2554817"/>
                  <a:pt x="3166533" y="2311400"/>
                  <a:pt x="3238500" y="2108200"/>
                </a:cubicBezTo>
                <a:cubicBezTo>
                  <a:pt x="3310467" y="1905000"/>
                  <a:pt x="3342217" y="1722967"/>
                  <a:pt x="3390900" y="1511300"/>
                </a:cubicBezTo>
                <a:cubicBezTo>
                  <a:pt x="3439583" y="1299633"/>
                  <a:pt x="3494617" y="1090083"/>
                  <a:pt x="3530600" y="838200"/>
                </a:cubicBezTo>
                <a:cubicBezTo>
                  <a:pt x="3566583" y="586317"/>
                  <a:pt x="3586691" y="293158"/>
                  <a:pt x="360680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11" name="Connecteur droit 10"/>
          <p:cNvCxnSpPr/>
          <p:nvPr/>
        </p:nvCxnSpPr>
        <p:spPr>
          <a:xfrm>
            <a:off x="1156264" y="3201944"/>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1" name="ZoneTexte 20"/>
          <p:cNvSpPr txBox="1"/>
          <p:nvPr/>
        </p:nvSpPr>
        <p:spPr>
          <a:xfrm>
            <a:off x="1698637" y="3057928"/>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36" name="Rectangle 35"/>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17" name="Forme libre 16"/>
          <p:cNvSpPr/>
          <p:nvPr/>
        </p:nvSpPr>
        <p:spPr>
          <a:xfrm>
            <a:off x="4929187" y="2643187"/>
            <a:ext cx="3843338" cy="3700462"/>
          </a:xfrm>
          <a:custGeom>
            <a:avLst/>
            <a:gdLst>
              <a:gd name="connsiteX0" fmla="*/ 0 w 3843338"/>
              <a:gd name="connsiteY0" fmla="*/ 0 h 3700462"/>
              <a:gd name="connsiteX1" fmla="*/ 142875 w 3843338"/>
              <a:gd name="connsiteY1" fmla="*/ 1943100 h 3700462"/>
              <a:gd name="connsiteX2" fmla="*/ 557213 w 3843338"/>
              <a:gd name="connsiteY2" fmla="*/ 3043237 h 3700462"/>
              <a:gd name="connsiteX3" fmla="*/ 1328738 w 3843338"/>
              <a:gd name="connsiteY3" fmla="*/ 3486150 h 3700462"/>
              <a:gd name="connsiteX4" fmla="*/ 2328863 w 3843338"/>
              <a:gd name="connsiteY4" fmla="*/ 3643312 h 3700462"/>
              <a:gd name="connsiteX5" fmla="*/ 3843338 w 3843338"/>
              <a:gd name="connsiteY5" fmla="*/ 3700462 h 370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3338" h="3700462">
                <a:moveTo>
                  <a:pt x="0" y="0"/>
                </a:moveTo>
                <a:cubicBezTo>
                  <a:pt x="25003" y="717947"/>
                  <a:pt x="50006" y="1435894"/>
                  <a:pt x="142875" y="1943100"/>
                </a:cubicBezTo>
                <a:cubicBezTo>
                  <a:pt x="235744" y="2450306"/>
                  <a:pt x="359569" y="2786062"/>
                  <a:pt x="557213" y="3043237"/>
                </a:cubicBezTo>
                <a:cubicBezTo>
                  <a:pt x="754857" y="3300412"/>
                  <a:pt x="1033463" y="3386138"/>
                  <a:pt x="1328738" y="3486150"/>
                </a:cubicBezTo>
                <a:cubicBezTo>
                  <a:pt x="1624013" y="3586162"/>
                  <a:pt x="1909763" y="3607593"/>
                  <a:pt x="2328863" y="3643312"/>
                </a:cubicBezTo>
                <a:cubicBezTo>
                  <a:pt x="2747963" y="3679031"/>
                  <a:pt x="3295650" y="3689746"/>
                  <a:pt x="3843338" y="3700462"/>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369076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N=0 </a:t>
            </a:r>
          </a:p>
          <a:p>
            <a:pPr algn="ctr"/>
            <a:r>
              <a:rPr lang="fr-FR" sz="1200" i="1" dirty="0" smtClean="0">
                <a:latin typeface="+mn-lt"/>
              </a:rPr>
              <a:t>Total : 100 individus évalués</a:t>
            </a:r>
          </a:p>
          <a:p>
            <a:pPr algn="ctr"/>
            <a:r>
              <a:rPr lang="fr-FR" sz="1200" i="1" dirty="0" smtClean="0">
                <a:latin typeface="+mn-lt"/>
              </a:rPr>
              <a:t>En rouge les individus non dominés</a:t>
            </a:r>
            <a:endParaRPr lang="es-ES" sz="1200" i="1" dirty="0">
              <a:latin typeface="+mn-lt"/>
            </a:endParaRPr>
          </a:p>
        </p:txBody>
      </p:sp>
      <p:pic>
        <p:nvPicPr>
          <p:cNvPr id="4104" name="Picture 8" descr="C:\Users\pjacquet\Documents\ALTRAN\PHYSOR\03b.P02\code\build-OptMultiObj-Desktop_Qt_5_2_1_MinGW_32bit-Release\X0_X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546049"/>
            <a:ext cx="4144215" cy="41442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
        <p:nvSpPr>
          <p:cNvPr id="25" name="Forme libre 24"/>
          <p:cNvSpPr/>
          <p:nvPr/>
        </p:nvSpPr>
        <p:spPr>
          <a:xfrm>
            <a:off x="606533" y="4509120"/>
            <a:ext cx="1899454" cy="1860371"/>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6" name="Connecteur droit 25"/>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7" name="ZoneTexte 26"/>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pic>
        <p:nvPicPr>
          <p:cNvPr id="4105" name="Picture 9" descr="C:\Users\pjacquet\Documents\ALTRAN\PHYSOR\03b.P02\code\build-OptMultiObj-Desktop_Qt_5_2_1_MinGW_32bit-Release\F0_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983" y="2564904"/>
            <a:ext cx="4043481" cy="404348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smtClean="0">
                <a:latin typeface="+mn-lt"/>
              </a:rPr>
              <a:t>Espace des critères</a:t>
            </a:r>
            <a:endParaRPr lang="es-ES" sz="1400" i="1" dirty="0">
              <a:latin typeface="+mn-lt"/>
            </a:endParaRPr>
          </a:p>
        </p:txBody>
      </p:sp>
      <p:sp>
        <p:nvSpPr>
          <p:cNvPr id="24" name="Forme libre 23"/>
          <p:cNvSpPr/>
          <p:nvPr/>
        </p:nvSpPr>
        <p:spPr>
          <a:xfrm>
            <a:off x="5076056" y="2780928"/>
            <a:ext cx="3216188" cy="3536150"/>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70437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7"/>
          <p:cNvSpPr>
            <a:spLocks noGrp="1"/>
          </p:cNvSpPr>
          <p:nvPr>
            <p:ph type="ctrTitle"/>
          </p:nvPr>
        </p:nvSpPr>
        <p:spPr>
          <a:xfrm>
            <a:off x="228600" y="0"/>
            <a:ext cx="8659813" cy="1066800"/>
          </a:xfrm>
        </p:spPr>
        <p:txBody>
          <a:bodyPr/>
          <a:lstStyle/>
          <a:p>
            <a:pPr eaLnBrk="1" hangingPunct="1"/>
            <a:r>
              <a:rPr lang="fr-FR" dirty="0" smtClean="0">
                <a:latin typeface="Lucida Bright" pitchFamily="18" charset="0"/>
                <a:cs typeface="Lucida Bright" pitchFamily="18" charset="0"/>
              </a:rPr>
              <a:t>A. Méthode générale</a:t>
            </a:r>
          </a:p>
        </p:txBody>
      </p:sp>
      <p:sp>
        <p:nvSpPr>
          <p:cNvPr id="9219" name="Sous-titre 8"/>
          <p:cNvSpPr>
            <a:spLocks noGrp="1"/>
          </p:cNvSpPr>
          <p:nvPr>
            <p:ph type="subTitle" idx="1"/>
          </p:nvPr>
        </p:nvSpPr>
        <p:spPr>
          <a:xfrm>
            <a:off x="228599" y="1090613"/>
            <a:ext cx="8915401" cy="5290715"/>
          </a:xfrm>
          <a:solidFill>
            <a:schemeClr val="bg1">
              <a:alpha val="65000"/>
            </a:schemeClr>
          </a:solidFill>
        </p:spPr>
        <p:txBody>
          <a:bodyPr/>
          <a:lstStyle/>
          <a:p>
            <a:pPr>
              <a:buNone/>
            </a:pPr>
            <a:r>
              <a:rPr lang="fr-FR" sz="1600" dirty="0" smtClean="0">
                <a:latin typeface="Lucida Bright" pitchFamily="18" charset="0"/>
                <a:cs typeface="Lucida Bright" pitchFamily="18" charset="0"/>
              </a:rPr>
              <a:t>L’outil d’optimisation – cas </a:t>
            </a:r>
            <a:r>
              <a:rPr lang="fr-FR" sz="1600" dirty="0">
                <a:latin typeface="Lucida Bright" pitchFamily="18" charset="0"/>
                <a:cs typeface="Lucida Bright" pitchFamily="18" charset="0"/>
              </a:rPr>
              <a:t>test B à front </a:t>
            </a:r>
            <a:r>
              <a:rPr lang="fr-FR" sz="1600" dirty="0" smtClean="0">
                <a:latin typeface="Lucida Bright" pitchFamily="18" charset="0"/>
                <a:cs typeface="Lucida Bright" pitchFamily="18" charset="0"/>
              </a:rPr>
              <a:t>concave</a:t>
            </a:r>
          </a:p>
        </p:txBody>
      </p:sp>
      <p:sp>
        <p:nvSpPr>
          <p:cNvPr id="5" name="Rectangle 4"/>
          <p:cNvSpPr/>
          <p:nvPr/>
        </p:nvSpPr>
        <p:spPr>
          <a:xfrm>
            <a:off x="251520" y="1412776"/>
            <a:ext cx="4572000" cy="307777"/>
          </a:xfrm>
          <a:prstGeom prst="rect">
            <a:avLst/>
          </a:prstGeom>
        </p:spPr>
        <p:txBody>
          <a:bodyPr>
            <a:spAutoFit/>
          </a:bodyPr>
          <a:lstStyle/>
          <a:p>
            <a:r>
              <a:rPr lang="es-ES" sz="1400" b="1" dirty="0" smtClean="0">
                <a:latin typeface="+mn-lt"/>
              </a:rPr>
              <a:t>Cas </a:t>
            </a:r>
            <a:r>
              <a:rPr lang="fr-FR" sz="1400" b="1" dirty="0">
                <a:solidFill>
                  <a:srgbClr val="595959"/>
                </a:solidFill>
                <a:latin typeface="+mn-lt"/>
                <a:cs typeface="Lucida Bright" pitchFamily="18" charset="0"/>
              </a:rPr>
              <a:t>« </a:t>
            </a:r>
            <a:r>
              <a:rPr lang="fr-FR" sz="1400" b="1" dirty="0" smtClean="0">
                <a:solidFill>
                  <a:srgbClr val="595959"/>
                </a:solidFill>
                <a:latin typeface="+mn-lt"/>
                <a:cs typeface="Lucida Bright" pitchFamily="18" charset="0"/>
              </a:rPr>
              <a:t>3 P » </a:t>
            </a:r>
            <a:r>
              <a:rPr lang="fr-FR" sz="1400" b="1" dirty="0">
                <a:solidFill>
                  <a:srgbClr val="595959"/>
                </a:solidFill>
                <a:latin typeface="+mn-lt"/>
                <a:cs typeface="Lucida Bright" pitchFamily="18" charset="0"/>
              </a:rPr>
              <a:t>× « </a:t>
            </a:r>
            <a:r>
              <a:rPr lang="fr-FR" sz="1400" b="1" dirty="0" smtClean="0">
                <a:solidFill>
                  <a:srgbClr val="595959"/>
                </a:solidFill>
                <a:latin typeface="+mn-lt"/>
                <a:cs typeface="Lucida Bright" pitchFamily="18" charset="0"/>
              </a:rPr>
              <a:t>2 </a:t>
            </a:r>
            <a:r>
              <a:rPr lang="fr-FR" sz="1400" b="1" dirty="0">
                <a:solidFill>
                  <a:srgbClr val="595959"/>
                </a:solidFill>
                <a:latin typeface="+mn-lt"/>
                <a:cs typeface="Lucida Bright" pitchFamily="18" charset="0"/>
              </a:rPr>
              <a:t>O </a:t>
            </a:r>
            <a:r>
              <a:rPr lang="fr-FR" sz="1400" b="1" dirty="0" smtClean="0">
                <a:solidFill>
                  <a:srgbClr val="595959"/>
                </a:solidFill>
                <a:latin typeface="+mn-lt"/>
                <a:cs typeface="Lucida Bright" pitchFamily="18" charset="0"/>
              </a:rPr>
              <a:t>»   </a:t>
            </a:r>
            <a:endParaRPr lang="es-ES" sz="1400" dirty="0">
              <a:latin typeface="+mn-lt"/>
            </a:endParaRPr>
          </a:p>
        </p:txBody>
      </p:sp>
      <mc:AlternateContent xmlns:mc="http://schemas.openxmlformats.org/markup-compatibility/2006" xmlns:a14="http://schemas.microsoft.com/office/drawing/2010/main">
        <mc:Choice Requires="a14">
          <p:sp>
            <p:nvSpPr>
              <p:cNvPr id="2" name="ZoneTexte 1"/>
              <p:cNvSpPr txBox="1"/>
              <p:nvPr/>
            </p:nvSpPr>
            <p:spPr>
              <a:xfrm>
                <a:off x="539552" y="1417990"/>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es-ES" sz="1200" i="1" baseline="-25000" dirty="0" smtClean="0">
                          <a:latin typeface="Cambria Math"/>
                        </a:rPr>
                        <m:t>0</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i="1" dirty="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2" name="ZoneTexte 1"/>
              <p:cNvSpPr txBox="1">
                <a:spLocks noRot="1" noChangeAspect="1" noMove="1" noResize="1" noEditPoints="1" noAdjustHandles="1" noChangeArrowheads="1" noChangeShapeType="1" noTextEdit="1"/>
              </p:cNvSpPr>
              <p:nvPr/>
            </p:nvSpPr>
            <p:spPr>
              <a:xfrm>
                <a:off x="539552" y="1417990"/>
                <a:ext cx="3181239" cy="681469"/>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539552" y="1883435"/>
                <a:ext cx="3181239" cy="681469"/>
              </a:xfrm>
              <a:prstGeom prst="rect">
                <a:avLst/>
              </a:prstGeom>
            </p:spPr>
            <p:txBody>
              <a:bodyPr wrap="square" rtlCol="0">
                <a:spAutoFit/>
              </a:bodyPr>
              <a:lstStyle/>
              <a:p>
                <a:pPr marL="271463" indent="-271463" algn="r" fontAlgn="auto">
                  <a:lnSpc>
                    <a:spcPct val="120000"/>
                  </a:lnSpc>
                  <a:spcBef>
                    <a:spcPct val="20000"/>
                  </a:spcBef>
                  <a:spcAft>
                    <a:spcPts val="0"/>
                  </a:spcAft>
                </a:pPr>
                <a14:m>
                  <m:oMathPara xmlns:m="http://schemas.openxmlformats.org/officeDocument/2006/math">
                    <m:oMathParaPr>
                      <m:jc m:val="centerGroup"/>
                    </m:oMathParaPr>
                    <m:oMath xmlns:m="http://schemas.openxmlformats.org/officeDocument/2006/math">
                      <m:r>
                        <m:rPr>
                          <m:nor/>
                        </m:rPr>
                        <a:rPr lang="es-ES" sz="1200" i="1" dirty="0" smtClean="0">
                          <a:latin typeface="Cambria Math"/>
                        </a:rPr>
                        <m:t>F</m:t>
                      </m:r>
                      <m:r>
                        <m:rPr>
                          <m:nor/>
                        </m:rPr>
                        <a:rPr lang="fr-FR" sz="1200" b="0" i="1" baseline="-25000" dirty="0" smtClean="0">
                          <a:latin typeface="Cambria Math"/>
                        </a:rPr>
                        <m:t>1</m:t>
                      </m:r>
                      <m:r>
                        <m:rPr>
                          <m:nor/>
                        </m:rPr>
                        <a:rPr lang="es-ES" sz="1200" i="1" dirty="0" smtClean="0">
                          <a:latin typeface="Cambria Math"/>
                        </a:rPr>
                        <m:t>(</m:t>
                      </m:r>
                      <m:r>
                        <m:rPr>
                          <m:nor/>
                        </m:rPr>
                        <a:rPr lang="es-ES" sz="1200" i="1" dirty="0" smtClean="0">
                          <a:latin typeface="Cambria Math"/>
                        </a:rPr>
                        <m:t>X</m:t>
                      </m:r>
                      <m:r>
                        <m:rPr>
                          <m:nor/>
                        </m:rPr>
                        <a:rPr lang="es-ES" sz="1200" i="1" baseline="-25000" dirty="0" smtClean="0">
                          <a:latin typeface="Cambria Math"/>
                        </a:rPr>
                        <m:t>0</m:t>
                      </m:r>
                      <m:r>
                        <m:rPr>
                          <m:nor/>
                        </m:rPr>
                        <a:rPr lang="es-ES" sz="1200" i="1" dirty="0" smtClean="0">
                          <a:latin typeface="Cambria Math"/>
                        </a:rPr>
                        <m:t>, </m:t>
                      </m:r>
                      <m:r>
                        <m:rPr>
                          <m:nor/>
                        </m:rPr>
                        <a:rPr lang="es-ES" sz="1200" i="1" dirty="0" smtClean="0">
                          <a:latin typeface="Cambria Math"/>
                        </a:rPr>
                        <m:t>X</m:t>
                      </m:r>
                      <m:r>
                        <m:rPr>
                          <m:nor/>
                        </m:rPr>
                        <a:rPr lang="es-ES" sz="1200" i="1" baseline="-25000" dirty="0" smtClean="0">
                          <a:latin typeface="Cambria Math"/>
                        </a:rPr>
                        <m:t>1</m:t>
                      </m:r>
                      <m:r>
                        <m:rPr>
                          <m:nor/>
                        </m:rPr>
                        <a:rPr lang="es-ES" sz="1200" i="1" dirty="0" smtClean="0">
                          <a:latin typeface="Cambria Math"/>
                        </a:rPr>
                        <m:t>,</m:t>
                      </m:r>
                      <m:r>
                        <m:rPr>
                          <m:nor/>
                        </m:rPr>
                        <a:rPr lang="fr-FR" sz="1200" b="0" i="1" dirty="0" smtClean="0">
                          <a:latin typeface="Cambria Math"/>
                        </a:rPr>
                        <m:t> </m:t>
                      </m:r>
                      <m:r>
                        <m:rPr>
                          <m:nor/>
                        </m:rPr>
                        <a:rPr lang="es-ES" sz="1200" i="1" dirty="0" smtClean="0">
                          <a:latin typeface="Cambria Math"/>
                        </a:rPr>
                        <m:t>X</m:t>
                      </m:r>
                      <m:r>
                        <m:rPr>
                          <m:nor/>
                        </m:rPr>
                        <a:rPr lang="es-ES" sz="1200" i="1" baseline="-25000" dirty="0" smtClean="0">
                          <a:latin typeface="Cambria Math"/>
                        </a:rPr>
                        <m:t>2</m:t>
                      </m:r>
                      <m:r>
                        <m:rPr>
                          <m:nor/>
                        </m:rPr>
                        <a:rPr lang="es-ES" sz="1200" i="1" dirty="0" smtClean="0">
                          <a:latin typeface="Cambria Math"/>
                        </a:rPr>
                        <m:t>) = 1 – </m:t>
                      </m:r>
                      <m:r>
                        <a:rPr lang="fr-FR" sz="1200" b="0" i="1" dirty="0" smtClean="0">
                          <a:latin typeface="Cambria Math"/>
                        </a:rPr>
                        <m:t>𝑒𝑥𝑝</m:t>
                      </m:r>
                      <m:d>
                        <m:dPr>
                          <m:ctrlPr>
                            <a:rPr lang="fr-FR" sz="1200" b="0" i="1" dirty="0" smtClean="0">
                              <a:latin typeface="Cambria Math"/>
                            </a:rPr>
                          </m:ctrlPr>
                        </m:dPr>
                        <m:e>
                          <m:r>
                            <a:rPr lang="fr-FR" sz="1200" i="1" dirty="0">
                              <a:latin typeface="Cambria Math"/>
                            </a:rPr>
                            <m:t>−</m:t>
                          </m:r>
                          <m:nary>
                            <m:naryPr>
                              <m:chr m:val="∑"/>
                              <m:supHide m:val="on"/>
                              <m:ctrlPr>
                                <a:rPr lang="fr-FR" sz="1200" i="1" dirty="0">
                                  <a:latin typeface="Cambria Math"/>
                                </a:rPr>
                              </m:ctrlPr>
                            </m:naryPr>
                            <m:sub>
                              <m:r>
                                <m:rPr>
                                  <m:brk m:alnAt="7"/>
                                </m:rPr>
                                <a:rPr lang="fr-FR" sz="1200" i="1" dirty="0">
                                  <a:latin typeface="Cambria Math"/>
                                </a:rPr>
                                <m:t>𝑖</m:t>
                              </m:r>
                            </m:sub>
                            <m:sup/>
                            <m:e>
                              <m:d>
                                <m:dPr>
                                  <m:ctrlPr>
                                    <a:rPr lang="fr-FR" sz="1200" i="1" dirty="0" smtClean="0">
                                      <a:latin typeface="Cambria Math"/>
                                    </a:rPr>
                                  </m:ctrlPr>
                                </m:dPr>
                                <m:e>
                                  <m:r>
                                    <a:rPr lang="fr-FR" sz="1200" i="1" dirty="0">
                                      <a:latin typeface="Cambria Math"/>
                                    </a:rPr>
                                    <m:t>𝑋</m:t>
                                  </m:r>
                                  <m:r>
                                    <a:rPr lang="fr-FR" sz="1200" i="1" baseline="-25000" dirty="0">
                                      <a:latin typeface="Cambria Math"/>
                                    </a:rPr>
                                    <m:t>𝑖</m:t>
                                  </m:r>
                                  <m:r>
                                    <a:rPr lang="fr-FR" sz="1200" b="0" i="1" dirty="0" smtClean="0">
                                      <a:latin typeface="Cambria Math"/>
                                    </a:rPr>
                                    <m:t>+</m:t>
                                  </m:r>
                                  <m:f>
                                    <m:fPr>
                                      <m:type m:val="skw"/>
                                      <m:ctrlPr>
                                        <a:rPr lang="fr-FR" sz="1200" i="1" dirty="0">
                                          <a:latin typeface="Cambria Math"/>
                                        </a:rPr>
                                      </m:ctrlPr>
                                    </m:fPr>
                                    <m:num>
                                      <m:r>
                                        <a:rPr lang="fr-FR" sz="1200" i="1" dirty="0">
                                          <a:latin typeface="Cambria Math"/>
                                        </a:rPr>
                                        <m:t>1</m:t>
                                      </m:r>
                                    </m:num>
                                    <m:den>
                                      <m:rad>
                                        <m:radPr>
                                          <m:degHide m:val="on"/>
                                          <m:ctrlPr>
                                            <a:rPr lang="fr-FR" sz="1200" i="1" dirty="0">
                                              <a:latin typeface="Cambria Math"/>
                                            </a:rPr>
                                          </m:ctrlPr>
                                        </m:radPr>
                                        <m:deg/>
                                        <m:e>
                                          <m:r>
                                            <a:rPr lang="fr-FR" sz="1200" i="1" dirty="0">
                                              <a:latin typeface="Cambria Math"/>
                                            </a:rPr>
                                            <m:t>3</m:t>
                                          </m:r>
                                        </m:e>
                                      </m:rad>
                                    </m:den>
                                  </m:f>
                                </m:e>
                              </m:d>
                              <m:r>
                                <a:rPr lang="fr-FR" sz="1200" b="0" i="1" dirty="0" smtClean="0">
                                  <a:latin typeface="Cambria Math"/>
                                </a:rPr>
                                <m:t>²</m:t>
                              </m:r>
                            </m:e>
                          </m:nary>
                        </m:e>
                      </m:d>
                    </m:oMath>
                  </m:oMathPara>
                </a14:m>
                <a:endParaRPr kumimoji="0" lang="fr-FR" sz="12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539552" y="1883435"/>
                <a:ext cx="3181239" cy="681469"/>
              </a:xfrm>
              <a:prstGeom prst="rect">
                <a:avLst/>
              </a:prstGeom>
              <a:blipFill rotWithShape="1">
                <a:blip r:embed="rId3"/>
                <a:stretch>
                  <a:fillRect/>
                </a:stretch>
              </a:blipFill>
            </p:spPr>
            <p:txBody>
              <a:bodyPr/>
              <a:lstStyle/>
              <a:p>
                <a:r>
                  <a:rPr lang="fr-FR">
                    <a:noFill/>
                  </a:rPr>
                  <a:t> </a:t>
                </a:r>
              </a:p>
            </p:txBody>
          </p:sp>
        </mc:Fallback>
      </mc:AlternateContent>
      <p:sp>
        <p:nvSpPr>
          <p:cNvPr id="17" name="Rectangle 16"/>
          <p:cNvSpPr/>
          <p:nvPr/>
        </p:nvSpPr>
        <p:spPr>
          <a:xfrm>
            <a:off x="4608512" y="1700808"/>
            <a:ext cx="4319464" cy="6771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400" b="1" i="1" dirty="0" smtClean="0">
                <a:latin typeface="+mn-lt"/>
              </a:rPr>
              <a:t>Itération N=6 </a:t>
            </a:r>
          </a:p>
          <a:p>
            <a:pPr algn="ctr"/>
            <a:r>
              <a:rPr lang="fr-FR" sz="1200" i="1" dirty="0" smtClean="0">
                <a:latin typeface="+mn-lt"/>
              </a:rPr>
              <a:t>Total : 3503 individus évalués</a:t>
            </a:r>
          </a:p>
          <a:p>
            <a:pPr algn="ctr"/>
            <a:r>
              <a:rPr lang="fr-FR" sz="1200" i="1" dirty="0" smtClean="0">
                <a:latin typeface="+mn-lt"/>
              </a:rPr>
              <a:t>En rouge les individus non dominés</a:t>
            </a:r>
            <a:endParaRPr lang="es-ES" sz="1200" i="1" dirty="0">
              <a:latin typeface="+mn-lt"/>
            </a:endParaRPr>
          </a:p>
        </p:txBody>
      </p:sp>
      <p:pic>
        <p:nvPicPr>
          <p:cNvPr id="5127" name="Picture 7" descr="C:\Users\pjacquet\Documents\ALTRAN\PHYSOR\03b.P02\code\build-OptMultiObj-Desktop_Qt_5_2_1_MinGW_32bit-Release\F0_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pjacquet\Documents\ALTRAN\PHYSOR\03b.P02\code\build-OptMultiObj-Desktop_Qt_5_2_1_MinGW_32bit-Release\X0_X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575936"/>
            <a:ext cx="4032448" cy="403244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608512" y="6536377"/>
            <a:ext cx="4572000" cy="307777"/>
          </a:xfrm>
          <a:prstGeom prst="rect">
            <a:avLst/>
          </a:prstGeom>
        </p:spPr>
        <p:txBody>
          <a:bodyPr>
            <a:spAutoFit/>
          </a:bodyPr>
          <a:lstStyle/>
          <a:p>
            <a:pPr algn="ctr"/>
            <a:r>
              <a:rPr lang="fr-FR" sz="1400" b="1" i="1" dirty="0">
                <a:latin typeface="+mn-lt"/>
              </a:rPr>
              <a:t>Espace des critères</a:t>
            </a:r>
            <a:endParaRPr lang="es-ES" sz="1400" b="1" i="1" dirty="0">
              <a:latin typeface="+mn-lt"/>
            </a:endParaRPr>
          </a:p>
        </p:txBody>
      </p:sp>
      <p:sp>
        <p:nvSpPr>
          <p:cNvPr id="8" name="Forme libre 7"/>
          <p:cNvSpPr/>
          <p:nvPr/>
        </p:nvSpPr>
        <p:spPr>
          <a:xfrm>
            <a:off x="5076056" y="2881512"/>
            <a:ext cx="3602236" cy="3464142"/>
          </a:xfrm>
          <a:custGeom>
            <a:avLst/>
            <a:gdLst>
              <a:gd name="connsiteX0" fmla="*/ 3048000 w 3048000"/>
              <a:gd name="connsiteY0" fmla="*/ 3556000 h 3573878"/>
              <a:gd name="connsiteX1" fmla="*/ 2908300 w 3048000"/>
              <a:gd name="connsiteY1" fmla="*/ 3403600 h 3573878"/>
              <a:gd name="connsiteX2" fmla="*/ 2374900 w 3048000"/>
              <a:gd name="connsiteY2" fmla="*/ 2324100 h 3573878"/>
              <a:gd name="connsiteX3" fmla="*/ 1803400 w 3048000"/>
              <a:gd name="connsiteY3" fmla="*/ 1536700 h 3573878"/>
              <a:gd name="connsiteX4" fmla="*/ 1130300 w 3048000"/>
              <a:gd name="connsiteY4" fmla="*/ 825500 h 3573878"/>
              <a:gd name="connsiteX5" fmla="*/ 482600 w 3048000"/>
              <a:gd name="connsiteY5" fmla="*/ 279400 h 3573878"/>
              <a:gd name="connsiteX6" fmla="*/ 0 w 3048000"/>
              <a:gd name="connsiteY6" fmla="*/ 0 h 357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8000" h="3573878">
                <a:moveTo>
                  <a:pt x="3048000" y="3556000"/>
                </a:moveTo>
                <a:cubicBezTo>
                  <a:pt x="3034241" y="3582458"/>
                  <a:pt x="3020483" y="3608917"/>
                  <a:pt x="2908300" y="3403600"/>
                </a:cubicBezTo>
                <a:cubicBezTo>
                  <a:pt x="2796117" y="3198283"/>
                  <a:pt x="2559050" y="2635250"/>
                  <a:pt x="2374900" y="2324100"/>
                </a:cubicBezTo>
                <a:cubicBezTo>
                  <a:pt x="2190750" y="2012950"/>
                  <a:pt x="2010833" y="1786467"/>
                  <a:pt x="1803400" y="1536700"/>
                </a:cubicBezTo>
                <a:cubicBezTo>
                  <a:pt x="1595967" y="1286933"/>
                  <a:pt x="1350433" y="1035050"/>
                  <a:pt x="1130300" y="825500"/>
                </a:cubicBezTo>
                <a:cubicBezTo>
                  <a:pt x="910167" y="615950"/>
                  <a:pt x="670983" y="416983"/>
                  <a:pt x="482600" y="279400"/>
                </a:cubicBezTo>
                <a:cubicBezTo>
                  <a:pt x="294217" y="141817"/>
                  <a:pt x="101600" y="61383"/>
                  <a:pt x="0" y="0"/>
                </a:cubicBez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sp>
        <p:nvSpPr>
          <p:cNvPr id="9" name="Forme libre 8"/>
          <p:cNvSpPr/>
          <p:nvPr/>
        </p:nvSpPr>
        <p:spPr>
          <a:xfrm>
            <a:off x="754380" y="4533900"/>
            <a:ext cx="1851660" cy="1813560"/>
          </a:xfrm>
          <a:custGeom>
            <a:avLst/>
            <a:gdLst>
              <a:gd name="connsiteX0" fmla="*/ 0 w 1851660"/>
              <a:gd name="connsiteY0" fmla="*/ 1813560 h 1813560"/>
              <a:gd name="connsiteX1" fmla="*/ 1851660 w 1851660"/>
              <a:gd name="connsiteY1" fmla="*/ 0 h 1813560"/>
            </a:gdLst>
            <a:ahLst/>
            <a:cxnLst>
              <a:cxn ang="0">
                <a:pos x="connsiteX0" y="connsiteY0"/>
              </a:cxn>
              <a:cxn ang="0">
                <a:pos x="connsiteX1" y="connsiteY1"/>
              </a:cxn>
            </a:cxnLst>
            <a:rect l="l" t="t" r="r" b="b"/>
            <a:pathLst>
              <a:path w="1851660" h="1813560">
                <a:moveTo>
                  <a:pt x="0" y="1813560"/>
                </a:moveTo>
                <a:lnTo>
                  <a:pt x="1851660" y="0"/>
                </a:lnTo>
              </a:path>
            </a:pathLst>
          </a:custGeom>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fr-FR"/>
          </a:p>
        </p:txBody>
      </p:sp>
      <p:cxnSp>
        <p:nvCxnSpPr>
          <p:cNvPr id="24" name="Connecteur droit 23"/>
          <p:cNvCxnSpPr/>
          <p:nvPr/>
        </p:nvCxnSpPr>
        <p:spPr>
          <a:xfrm>
            <a:off x="971600" y="3140968"/>
            <a:ext cx="720080"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25" name="ZoneTexte 24"/>
          <p:cNvSpPr txBox="1"/>
          <p:nvPr/>
        </p:nvSpPr>
        <p:spPr>
          <a:xfrm>
            <a:off x="1513973" y="2996952"/>
            <a:ext cx="2409955" cy="307777"/>
          </a:xfrm>
          <a:prstGeom prst="rect">
            <a:avLst/>
          </a:prstGeom>
        </p:spPr>
        <p:txBody>
          <a:bodyPr wrap="none" rtlCol="0">
            <a:spAutoFit/>
          </a:bodyPr>
          <a:lstStyle/>
          <a:p>
            <a:pPr marL="185738"/>
            <a:r>
              <a:rPr lang="es-ES" sz="1400" i="1" dirty="0" smtClean="0">
                <a:solidFill>
                  <a:srgbClr val="92D050"/>
                </a:solidFill>
              </a:rPr>
              <a:t>Front de </a:t>
            </a:r>
            <a:r>
              <a:rPr lang="es-ES" sz="1400" i="1" dirty="0">
                <a:solidFill>
                  <a:srgbClr val="92D050"/>
                </a:solidFill>
              </a:rPr>
              <a:t>P</a:t>
            </a:r>
            <a:r>
              <a:rPr lang="es-ES" sz="1400" i="1" dirty="0" smtClean="0">
                <a:solidFill>
                  <a:srgbClr val="92D050"/>
                </a:solidFill>
              </a:rPr>
              <a:t>areto </a:t>
            </a:r>
            <a:r>
              <a:rPr lang="es-ES" sz="1400" i="1" dirty="0" err="1" smtClean="0">
                <a:solidFill>
                  <a:srgbClr val="92D050"/>
                </a:solidFill>
              </a:rPr>
              <a:t>théorique</a:t>
            </a:r>
            <a:endParaRPr kumimoji="0" lang="fr-FR" sz="1400" b="0" i="1" u="none" strike="noStrike" kern="1200" cap="none" spc="0" normalizeH="0" baseline="0" noProof="0" dirty="0" smtClean="0">
              <a:ln>
                <a:noFill/>
              </a:ln>
              <a:solidFill>
                <a:srgbClr val="92D050"/>
              </a:solidFill>
              <a:effectLst/>
              <a:uLnTx/>
              <a:uFillTx/>
              <a:latin typeface="Lucida Sans Unicode" pitchFamily="34" charset="0"/>
              <a:cs typeface="Lucida Sans Unicode" pitchFamily="34" charset="0"/>
            </a:endParaRPr>
          </a:p>
        </p:txBody>
      </p:sp>
      <p:sp>
        <p:nvSpPr>
          <p:cNvPr id="26" name="Rectangle 25"/>
          <p:cNvSpPr/>
          <p:nvPr/>
        </p:nvSpPr>
        <p:spPr>
          <a:xfrm>
            <a:off x="172193" y="6525344"/>
            <a:ext cx="4572000" cy="307777"/>
          </a:xfrm>
          <a:prstGeom prst="rect">
            <a:avLst/>
          </a:prstGeom>
        </p:spPr>
        <p:txBody>
          <a:bodyPr>
            <a:spAutoFit/>
          </a:bodyPr>
          <a:lstStyle/>
          <a:p>
            <a:pPr algn="ctr"/>
            <a:r>
              <a:rPr lang="fr-FR" sz="1400" b="1" i="1" dirty="0" smtClean="0">
                <a:latin typeface="+mn-lt"/>
              </a:rPr>
              <a:t>Espace des paramètres (X</a:t>
            </a:r>
            <a:r>
              <a:rPr lang="fr-FR" sz="1400" b="1" i="1" baseline="-25000" dirty="0" smtClean="0">
                <a:latin typeface="+mn-lt"/>
              </a:rPr>
              <a:t>0</a:t>
            </a:r>
            <a:r>
              <a:rPr lang="fr-FR" sz="1400" b="1" i="1" dirty="0" smtClean="0">
                <a:latin typeface="+mn-lt"/>
              </a:rPr>
              <a:t>,X</a:t>
            </a:r>
            <a:r>
              <a:rPr lang="fr-FR" sz="1400" b="1" i="1" baseline="-25000" dirty="0" smtClean="0">
                <a:latin typeface="+mn-lt"/>
              </a:rPr>
              <a:t>1</a:t>
            </a:r>
            <a:r>
              <a:rPr lang="fr-FR" sz="1400" b="1" i="1" dirty="0" smtClean="0">
                <a:latin typeface="+mn-lt"/>
              </a:rPr>
              <a:t>) seulement</a:t>
            </a:r>
            <a:endParaRPr lang="es-ES" sz="1400" i="1" dirty="0">
              <a:latin typeface="+mn-lt"/>
            </a:endParaRPr>
          </a:p>
        </p:txBody>
      </p:sp>
    </p:spTree>
    <p:extLst>
      <p:ext uri="{BB962C8B-B14F-4D97-AF65-F5344CB8AC3E}">
        <p14:creationId xmlns:p14="http://schemas.microsoft.com/office/powerpoint/2010/main" val="1501169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02_PRESENTATION_FR_Exempl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271463" marR="0" indent="-271463" algn="r" defTabSz="457200" rtl="0" eaLnBrk="1" fontAlgn="auto" latinLnBrk="0" hangingPunct="1">
          <a:lnSpc>
            <a:spcPct val="120000"/>
          </a:lnSpc>
          <a:spcBef>
            <a:spcPct val="20000"/>
          </a:spcBef>
          <a:spcAft>
            <a:spcPts val="0"/>
          </a:spcAft>
          <a:buClrTx/>
          <a:buSzTx/>
          <a:tabLst/>
          <a:defRPr kumimoji="0"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defRPr>
        </a:defPPr>
      </a:lstStyle>
    </a:txDef>
  </a:objectDefaults>
  <a:extraClrSchemeLst/>
</a:theme>
</file>

<file path=ppt/theme/theme2.xml><?xml version="1.0" encoding="utf-8"?>
<a:theme xmlns:a="http://schemas.openxmlformats.org/drawingml/2006/main" name="1_Conception personnalisé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7904B739C4B84487A5BFD67500D9B4" ma:contentTypeVersion="0" ma:contentTypeDescription="Crée un document." ma:contentTypeScope="" ma:versionID="9cbcc56a94fc8475c90e35eb72bb8a1f">
  <xsd:schema xmlns:xsd="http://www.w3.org/2001/XMLSchema" xmlns:p="http://schemas.microsoft.com/office/2006/metadata/properties" targetNamespace="http://schemas.microsoft.com/office/2006/metadata/properties" ma:root="true" ma:fieldsID="75019ab185b48580fc336df4da24a70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D7C5851-FB90-405D-A6D1-A044D983A88B}">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5DF899FF-3809-4048-A71C-B0B3BE042AD0}">
  <ds:schemaRefs>
    <ds:schemaRef ds:uri="http://schemas.microsoft.com/sharepoint/v3/contenttype/forms"/>
  </ds:schemaRefs>
</ds:datastoreItem>
</file>

<file path=customXml/itemProps3.xml><?xml version="1.0" encoding="utf-8"?>
<ds:datastoreItem xmlns:ds="http://schemas.openxmlformats.org/officeDocument/2006/customXml" ds:itemID="{45C52AAA-2E95-4895-9099-785DC2BFC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02_PRESENTATION_FR_Exemple</Template>
  <TotalTime>31777</TotalTime>
  <Words>2103</Words>
  <Application>Microsoft Office PowerPoint</Application>
  <PresentationFormat>Affichage à l'écran (4:3)</PresentationFormat>
  <Paragraphs>592</Paragraphs>
  <Slides>44</Slides>
  <Notes>1</Notes>
  <HiddenSlides>0</HiddenSlides>
  <MMClips>0</MMClips>
  <ScaleCrop>false</ScaleCrop>
  <HeadingPairs>
    <vt:vector size="4" baseType="variant">
      <vt:variant>
        <vt:lpstr>Thème</vt:lpstr>
      </vt:variant>
      <vt:variant>
        <vt:i4>2</vt:i4>
      </vt:variant>
      <vt:variant>
        <vt:lpstr>Titres des diapositives</vt:lpstr>
      </vt:variant>
      <vt:variant>
        <vt:i4>44</vt:i4>
      </vt:variant>
    </vt:vector>
  </HeadingPairs>
  <TitlesOfParts>
    <vt:vector size="46" baseType="lpstr">
      <vt:lpstr>02_PRESENTATION_FR_Exemple</vt:lpstr>
      <vt:lpstr>1_Conception personnalisée</vt:lpstr>
      <vt:lpstr>PHR-P02 Résultats d’optimisation  sans méta-modèle </vt:lpstr>
      <vt:lpstr>CONTENT</vt:lpstr>
      <vt:lpstr>A. Méthode générale</vt:lpstr>
      <vt:lpstr>A. Méthode générale</vt:lpstr>
      <vt:lpstr>A. Méthode générale</vt:lpstr>
      <vt:lpstr>A. Méthode générale</vt:lpstr>
      <vt:lpstr>A. Méthode générale</vt:lpstr>
      <vt:lpstr>A. Méthode générale</vt:lpstr>
      <vt:lpstr>A. Méthode générale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B. Définition du Problème</vt:lpstr>
      <vt:lpstr>C. Résultats</vt:lpstr>
      <vt:lpstr>C. Résultats</vt:lpstr>
      <vt:lpstr>C. Résultats
Emoy (%) VS Tcycle (j)</vt:lpstr>
      <vt:lpstr>C. Résultats
Masse coeur (t) VS Tcycle (j)</vt:lpstr>
      <vt:lpstr>C. Résultats
Masse coeur (t) VS Emoy (%)</vt:lpstr>
      <vt:lpstr>C. Résultats
Hauteur Coeur (cm) VS Masse coeur (t)</vt:lpstr>
      <vt:lpstr>C. Résultats
Puiss. Nucl. (MWth) VS Masse coeur (t)</vt:lpstr>
      <vt:lpstr>C. Résultats
Puiss. Nucl. (MWth) VS Emoy (%)</vt:lpstr>
      <vt:lpstr>C. Résultats
Puiss. Nucl. (MWth) VS Tcycle (j)</vt:lpstr>
      <vt:lpstr>C. Résultats
ALPHA (E1/E2) VS Masse coeur (t)</vt:lpstr>
      <vt:lpstr>C. Résultats
ALPHA (E1/E2) VS Puiss. Nucl. (MWth)</vt:lpstr>
      <vt:lpstr>C. Résultats
ALPHA (E1/E2) VS Emoy (%)</vt:lpstr>
      <vt:lpstr>C. Résultats
ALPHA (E1/E2) VS Tcycle (j)</vt:lpstr>
      <vt:lpstr>C. Résultats
Puiss. Nucl. (MWth) VS BurnUp (MWj/t)</vt:lpstr>
      <vt:lpstr>C. Résultats
Masse coeur (t) VS BurnUp (MWj/t)</vt:lpstr>
      <vt:lpstr>C. Résultats
Emoy (%) VS BurnUp (MWj/t)</vt:lpstr>
      <vt:lpstr>C. Résultats
Tcycle (j) VS BurnUp (MWj/t)</vt:lpstr>
      <vt:lpstr>C. Résultats
ALPHA (E1/E2) VS Puiss. Vol. (MWth/m3)</vt:lpstr>
      <vt:lpstr>C. Résultats
Puiss. Nucl. (MWth) VS Puiss. Vol. (MWth/m3)</vt:lpstr>
      <vt:lpstr>C. Résultats
Masse coeur (t) VS Puiss. Vol. (MWth/m3)</vt:lpstr>
      <vt:lpstr>C. Résultats
Emoy (%) VS Puiss. Vol. (MWth/m3)</vt:lpstr>
      <vt:lpstr>C. Résultats
Tcycle (j) VS Puiss. Vol. (MWth/m3)</vt:lpstr>
      <vt:lpstr>C. Résultats
BurnUp (MWj/t) VS Puiss. Vol. (MWth/m3)</vt:lpstr>
      <vt:lpstr>C. Résultats – vue d’ensemble</vt:lpstr>
      <vt:lpstr>C. Résultats – Synthèse</vt:lpstr>
      <vt:lpstr>C. Résultats – Perspectives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 Xu</dc:creator>
  <cp:lastModifiedBy>JACQUET Philippe</cp:lastModifiedBy>
  <cp:revision>188</cp:revision>
  <cp:lastPrinted>2012-02-29T15:32:40Z</cp:lastPrinted>
  <dcterms:created xsi:type="dcterms:W3CDTF">2013-02-01T09:55:50Z</dcterms:created>
  <dcterms:modified xsi:type="dcterms:W3CDTF">2014-07-31T00:17:48Z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0x010100EB0FB8E512779A4E8C1D9331848C2C7F</vt:lpwstr>
  </property>
</Properties>
</file>