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6" r:id="rId9"/>
    <p:sldId id="265" r:id="rId10"/>
    <p:sldId id="267" r:id="rId11"/>
    <p:sldId id="275" r:id="rId12"/>
    <p:sldId id="276" r:id="rId13"/>
    <p:sldId id="277" r:id="rId14"/>
    <p:sldId id="278" r:id="rId15"/>
    <p:sldId id="279" r:id="rId16"/>
    <p:sldId id="282" r:id="rId17"/>
    <p:sldId id="268" r:id="rId18"/>
    <p:sldId id="271" r:id="rId19"/>
    <p:sldId id="269" r:id="rId20"/>
    <p:sldId id="283" r:id="rId21"/>
    <p:sldId id="280" r:id="rId22"/>
    <p:sldId id="281" r:id="rId23"/>
    <p:sldId id="284" r:id="rId24"/>
    <p:sldId id="272" r:id="rId25"/>
    <p:sldId id="273" r:id="rId26"/>
    <p:sldId id="274" r:id="rId27"/>
    <p:sldId id="285" r:id="rId28"/>
    <p:sldId id="286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1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63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1567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5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62585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39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762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451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0682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289671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5945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t-BR" sz="1800" dirty="0" smtClean="0">
                <a:effectLst/>
                <a:latin typeface="+mj-lt"/>
              </a:rPr>
              <a:t>Robson D. Montenegro</a:t>
            </a:r>
          </a:p>
          <a:p>
            <a:r>
              <a:rPr lang="pt-BR" sz="1800" dirty="0" smtClean="0">
                <a:effectLst/>
                <a:latin typeface="+mj-lt"/>
              </a:rPr>
              <a:t>Saulo C. S. Machado</a:t>
            </a:r>
            <a:endParaRPr lang="pt-BR" sz="1800" dirty="0">
              <a:effectLst/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sz="quarter"/>
          </p:nvPr>
        </p:nvSpPr>
        <p:spPr>
          <a:xfrm>
            <a:off x="611560" y="1556792"/>
            <a:ext cx="7772400" cy="1736725"/>
          </a:xfrm>
        </p:spPr>
        <p:txBody>
          <a:bodyPr/>
          <a:lstStyle/>
          <a:p>
            <a:r>
              <a:rPr lang="pt-BR" dirty="0" smtClean="0"/>
              <a:t>Correção de perspectiva para imagens de documentos capturados por câmeras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28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Pré-processamento</a:t>
            </a:r>
          </a:p>
          <a:p>
            <a:pPr lvl="1"/>
            <a:r>
              <a:rPr lang="pt-BR" dirty="0" smtClean="0"/>
              <a:t>Tons de cinza</a:t>
            </a:r>
          </a:p>
          <a:p>
            <a:pPr lvl="1"/>
            <a:r>
              <a:rPr lang="pt-BR" dirty="0" smtClean="0"/>
              <a:t>Detecção de bordas (</a:t>
            </a:r>
            <a:r>
              <a:rPr lang="pt-BR" dirty="0" err="1" smtClean="0"/>
              <a:t>Canny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Limiarização</a:t>
            </a:r>
            <a:r>
              <a:rPr lang="pt-BR" dirty="0" smtClean="0"/>
              <a:t> (</a:t>
            </a:r>
            <a:r>
              <a:rPr lang="pt-BR" dirty="0" err="1" smtClean="0"/>
              <a:t>Block-Otsu</a:t>
            </a:r>
            <a:r>
              <a:rPr lang="pt-BR" dirty="0" smtClean="0"/>
              <a:t>)</a:t>
            </a:r>
          </a:p>
          <a:p>
            <a:r>
              <a:rPr lang="pt-BR" dirty="0" smtClean="0"/>
              <a:t>Detecção e seleção de Linhas</a:t>
            </a:r>
          </a:p>
          <a:p>
            <a:r>
              <a:rPr lang="pt-BR" dirty="0" smtClean="0"/>
              <a:t>Detecção e seleção de PF</a:t>
            </a:r>
          </a:p>
          <a:p>
            <a:r>
              <a:rPr lang="pt-BR" dirty="0" smtClean="0"/>
              <a:t>Transformação de retificação</a:t>
            </a:r>
          </a:p>
          <a:p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632269" cy="352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99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e Seleção de </a:t>
            </a:r>
            <a:br>
              <a:rPr lang="pt-BR" dirty="0" smtClean="0"/>
            </a:br>
            <a:r>
              <a:rPr lang="pt-BR" dirty="0" smtClean="0"/>
              <a:t>Linha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404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e Seleção de Linhas</a:t>
            </a:r>
            <a:endParaRPr lang="pt-BR" dirty="0"/>
          </a:p>
        </p:txBody>
      </p:sp>
      <p:pic>
        <p:nvPicPr>
          <p:cNvPr id="9" name="Espaço Reservado para Conteúdo 8" descr="IMG_1257_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0363" y="1707356"/>
            <a:ext cx="6172200" cy="4610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e Seleção de Linhas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Redimensionamento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BlockOtsu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Canny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Componentes Conexos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BoundingBox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Execcentricity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e Seleção de Linhas – Bordas</a:t>
            </a:r>
            <a:endParaRPr lang="pt-BR" dirty="0"/>
          </a:p>
        </p:txBody>
      </p:sp>
      <p:pic>
        <p:nvPicPr>
          <p:cNvPr id="6" name="Espaço Reservado para Conteúdo 5" descr="IMG_1257_bw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0799" y="1700213"/>
            <a:ext cx="6191328" cy="4624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e Seleção de Linhas – Hough</a:t>
            </a:r>
            <a:endParaRPr lang="pt-BR" dirty="0"/>
          </a:p>
        </p:txBody>
      </p:sp>
      <p:pic>
        <p:nvPicPr>
          <p:cNvPr id="7" name="Espaço Reservado para Conteúdo 6" descr="tem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592" y="1700213"/>
            <a:ext cx="5147741" cy="4624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e Seleção de Linhas – Hough</a:t>
            </a:r>
            <a:endParaRPr lang="pt-BR" dirty="0"/>
          </a:p>
        </p:txBody>
      </p:sp>
      <p:pic>
        <p:nvPicPr>
          <p:cNvPr id="6" name="Espaço Reservado para Conteúdo 5" descr="IMG_1257_l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0799" y="1700213"/>
            <a:ext cx="6191328" cy="4624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e Seleção de </a:t>
            </a:r>
            <a:br>
              <a:rPr lang="pt-BR" dirty="0" smtClean="0"/>
            </a:br>
            <a:r>
              <a:rPr lang="pt-BR" dirty="0" smtClean="0"/>
              <a:t>Pontos de fuga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404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Candidatos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Interseção de linhas</a:t>
                </a:r>
              </a:p>
              <a:p>
                <a:r>
                  <a:rPr lang="pt-BR" dirty="0" smtClean="0"/>
                  <a:t>Agrupamento K-Médias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pt-BR" b="0" i="1" smtClean="0">
                            <a:latin typeface="Cambria Math"/>
                          </a:rPr>
                          <m:t>, 10)</m:t>
                        </m:r>
                      </m:e>
                    </m:func>
                  </m:oMath>
                </a14:m>
                <a:endParaRPr lang="pt-BR" dirty="0" smtClean="0"/>
              </a:p>
              <a:p>
                <a:pPr lvl="2"/>
                <a:r>
                  <a:rPr lang="pt-BR" dirty="0" smtClean="0"/>
                  <a:t>Centroides são os pontos mais expressivos</a:t>
                </a: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616" t="-1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83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Indireta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apenas nas informações dos pixels da imagem</a:t>
            </a:r>
          </a:p>
          <a:p>
            <a:r>
              <a:rPr lang="pt-BR" dirty="0" smtClean="0"/>
              <a:t>Utiliza as linhas reconhecidas para buscar candidatos a pontos de fuga</a:t>
            </a:r>
          </a:p>
          <a:p>
            <a:r>
              <a:rPr lang="pt-BR" dirty="0" smtClean="0"/>
              <a:t>Os centroides obtidos pelo agrupamento são considerados os candidatos a PF com a função de lucro:</a:t>
            </a:r>
          </a:p>
          <a:p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aixaDeTexto 6"/>
              <p:cNvSpPr txBox="1"/>
              <p:nvPr/>
            </p:nvSpPr>
            <p:spPr>
              <a:xfrm>
                <a:off x="3059832" y="4437112"/>
                <a:ext cx="2933501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pt-BR" sz="2000" b="1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2933501" cy="96385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00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Visão Geral</a:t>
            </a:r>
          </a:p>
          <a:p>
            <a:r>
              <a:rPr lang="pt-BR" dirty="0" smtClean="0"/>
              <a:t>Detecção e Seleção de Linhas</a:t>
            </a:r>
          </a:p>
          <a:p>
            <a:r>
              <a:rPr lang="pt-BR" dirty="0" smtClean="0"/>
              <a:t>Detecção e Seleção de Pontos de Fuga</a:t>
            </a:r>
          </a:p>
          <a:p>
            <a:r>
              <a:rPr lang="pt-BR" dirty="0" smtClean="0"/>
              <a:t>Transformação de Retificação</a:t>
            </a:r>
          </a:p>
          <a:p>
            <a:r>
              <a:rPr lang="pt-BR" dirty="0" smtClean="0"/>
              <a:t>Experimentos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442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Direta</a:t>
            </a:r>
            <a:endParaRPr lang="pt-BR" dirty="0"/>
          </a:p>
        </p:txBody>
      </p:sp>
      <p:pic>
        <p:nvPicPr>
          <p:cNvPr id="7" name="Espaço Reservado para Conteúdo 6" descr="proj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2348880"/>
            <a:ext cx="3813172" cy="3893570"/>
          </a:xfrm>
        </p:spPr>
      </p:pic>
      <p:sp>
        <p:nvSpPr>
          <p:cNvPr id="8" name="Espaço Reservado para Conteúdo 4"/>
          <p:cNvSpPr txBox="1">
            <a:spLocks/>
          </p:cNvSpPr>
          <p:nvPr/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pt-BR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Projeção para cada intersecção</a:t>
            </a:r>
            <a:endParaRPr kumimoji="0" lang="pt-B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79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Direta</a:t>
            </a:r>
            <a:endParaRPr lang="pt-BR" dirty="0"/>
          </a:p>
        </p:txBody>
      </p:sp>
      <p:pic>
        <p:nvPicPr>
          <p:cNvPr id="4" name="Espaço Reservado para Conteúdo 3" descr="diret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9421" y="1700213"/>
            <a:ext cx="7794083" cy="4624387"/>
          </a:xfrm>
        </p:spPr>
      </p:pic>
      <p:pic>
        <p:nvPicPr>
          <p:cNvPr id="5" name="Imagem 4" descr="hist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196752"/>
            <a:ext cx="2743583" cy="1581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79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Direta</a:t>
            </a:r>
            <a:endParaRPr lang="pt-BR" dirty="0"/>
          </a:p>
        </p:txBody>
      </p:sp>
      <p:pic>
        <p:nvPicPr>
          <p:cNvPr id="4" name="Espaço Reservado para Conteúdo 3" descr="diret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9421" y="1700213"/>
            <a:ext cx="7794083" cy="4624387"/>
          </a:xfrm>
        </p:spPr>
      </p:pic>
      <p:pic>
        <p:nvPicPr>
          <p:cNvPr id="6" name="Imagem 5" descr="hist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124744"/>
            <a:ext cx="2705478" cy="16385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79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Direta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Métrica: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996952"/>
            <a:ext cx="3276972" cy="96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179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Combinação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candidatos obtidos pelas abordagens anteriores são combinados a fim de obter resultados mais precisos</a:t>
            </a:r>
          </a:p>
          <a:p>
            <a:r>
              <a:rPr lang="pt-BR" dirty="0" smtClean="0"/>
              <a:t>É escolhido o PF com melhor combinação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293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de retificação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406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7362" y="3933056"/>
            <a:ext cx="4536504" cy="211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de Retificação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57238" y="1700213"/>
            <a:ext cx="7631186" cy="2736899"/>
          </a:xfrm>
        </p:spPr>
        <p:txBody>
          <a:bodyPr/>
          <a:lstStyle/>
          <a:p>
            <a:r>
              <a:rPr lang="pt-BR" dirty="0" smtClean="0"/>
              <a:t>Relação de transformação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Quadrilátero </a:t>
            </a:r>
            <a:r>
              <a:rPr lang="pt-BR" dirty="0" smtClean="0"/>
              <a:t>convexo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aixaDeTexto 5"/>
              <p:cNvSpPr txBox="1"/>
              <p:nvPr/>
            </p:nvSpPr>
            <p:spPr>
              <a:xfrm>
                <a:off x="2915816" y="2204864"/>
                <a:ext cx="3340017" cy="832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204864"/>
                <a:ext cx="3340017" cy="83279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70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de Retificação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57238" y="1700213"/>
            <a:ext cx="7631186" cy="576659"/>
          </a:xfrm>
        </p:spPr>
        <p:txBody>
          <a:bodyPr/>
          <a:lstStyle/>
          <a:p>
            <a:r>
              <a:rPr lang="pt-BR" dirty="0" smtClean="0"/>
              <a:t>Resultado do mapeamento de pixels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9" name="Imagem 8" descr="IMG_1257_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92896"/>
            <a:ext cx="3908920" cy="2919626"/>
          </a:xfrm>
          <a:prstGeom prst="rect">
            <a:avLst/>
          </a:prstGeom>
        </p:spPr>
      </p:pic>
      <p:pic>
        <p:nvPicPr>
          <p:cNvPr id="10" name="Imagem 9" descr="IMG_1257_rgb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636912"/>
            <a:ext cx="4174185" cy="25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0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de Retificação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57238" y="1700213"/>
            <a:ext cx="7631186" cy="576659"/>
          </a:xfrm>
        </p:spPr>
        <p:txBody>
          <a:bodyPr/>
          <a:lstStyle/>
          <a:p>
            <a:r>
              <a:rPr lang="pt-BR" dirty="0" smtClean="0"/>
              <a:t>Resultado do mapeamento de pixels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8" name="Imagem 7" descr="numseio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780928"/>
            <a:ext cx="3869522" cy="2827226"/>
          </a:xfrm>
          <a:prstGeom prst="rect">
            <a:avLst/>
          </a:prstGeom>
        </p:spPr>
      </p:pic>
      <p:pic>
        <p:nvPicPr>
          <p:cNvPr id="11" name="Imagem 10" descr="IMG_1254_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780928"/>
            <a:ext cx="3797368" cy="28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0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65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 quantidade de documentos ainda em papel</a:t>
            </a:r>
          </a:p>
          <a:p>
            <a:r>
              <a:rPr lang="pt-BR" dirty="0" smtClean="0"/>
              <a:t>Digitalização</a:t>
            </a:r>
          </a:p>
          <a:p>
            <a:pPr lvl="1"/>
            <a:r>
              <a:rPr lang="pt-BR" dirty="0" smtClean="0"/>
              <a:t>Criação da imagem digital</a:t>
            </a:r>
          </a:p>
          <a:p>
            <a:pPr lvl="1"/>
            <a:r>
              <a:rPr lang="pt-BR" dirty="0" smtClean="0"/>
              <a:t>Ruídos, distorções e perdas são irreparáveis</a:t>
            </a:r>
          </a:p>
          <a:p>
            <a:r>
              <a:rPr lang="pt-BR" dirty="0" smtClean="0"/>
              <a:t>Inviabilidade de equipamentos</a:t>
            </a:r>
          </a:p>
          <a:p>
            <a:pPr lvl="1"/>
            <a:r>
              <a:rPr lang="pt-BR" dirty="0" smtClean="0"/>
              <a:t>Portabilidade</a:t>
            </a:r>
          </a:p>
          <a:p>
            <a:pPr lvl="1"/>
            <a:r>
              <a:rPr lang="pt-BR" dirty="0" smtClean="0"/>
              <a:t>Qualidade</a:t>
            </a:r>
          </a:p>
          <a:p>
            <a:pPr lvl="1"/>
            <a:r>
              <a:rPr lang="pt-BR" dirty="0" smtClean="0"/>
              <a:t>Custo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rm.awarenessnetworks.com/7624487492606600256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45024"/>
            <a:ext cx="2132181" cy="23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41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Câmeras de dispositivos móveis</a:t>
            </a:r>
          </a:p>
          <a:p>
            <a:pPr lvl="1"/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Fáceis de usar</a:t>
            </a:r>
          </a:p>
          <a:p>
            <a:pPr lvl="1"/>
            <a:r>
              <a:rPr lang="pt-BR" dirty="0" smtClean="0"/>
              <a:t>Portabilidade</a:t>
            </a:r>
          </a:p>
          <a:p>
            <a:r>
              <a:rPr lang="pt-BR" dirty="0" smtClean="0"/>
              <a:t>Distorção de perspectiva</a:t>
            </a:r>
          </a:p>
          <a:p>
            <a:r>
              <a:rPr lang="pt-BR" dirty="0" smtClean="0"/>
              <a:t>Dificuldade para o reconhecimento</a:t>
            </a:r>
            <a:br>
              <a:rPr lang="pt-BR" dirty="0" smtClean="0"/>
            </a:br>
            <a:r>
              <a:rPr lang="pt-BR" dirty="0" smtClean="0"/>
              <a:t>automático de texto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9" name="Picture 3" descr="D:\Desenvolvimento\workspaces\msc\pi\perspective-rectification\base\iPhone4\IMG_12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48130" y="2187606"/>
            <a:ext cx="3277852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3604" y="4077072"/>
            <a:ext cx="1746904" cy="159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227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1" y="3519432"/>
            <a:ext cx="4536505" cy="255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é encontrar os parâmetros para uma transformação de retificação</a:t>
            </a:r>
          </a:p>
          <a:p>
            <a:r>
              <a:rPr lang="pt-BR" dirty="0" smtClean="0"/>
              <a:t>Isso é feito usando conceitos geométricos de pontos de fuga (PF)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116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Abordagem híbrida para obtenção dos pontos de fuga</a:t>
            </a:r>
          </a:p>
          <a:p>
            <a:pPr lvl="1"/>
            <a:r>
              <a:rPr lang="pt-BR" dirty="0" smtClean="0"/>
              <a:t>Direta</a:t>
            </a:r>
          </a:p>
          <a:p>
            <a:pPr lvl="1"/>
            <a:r>
              <a:rPr lang="pt-BR" dirty="0" smtClean="0"/>
              <a:t>Indireta</a:t>
            </a:r>
          </a:p>
          <a:p>
            <a:r>
              <a:rPr lang="pt-BR" dirty="0" smtClean="0"/>
              <a:t>Experimentos</a:t>
            </a:r>
          </a:p>
        </p:txBody>
      </p:sp>
      <p:pic>
        <p:nvPicPr>
          <p:cNvPr id="6146" name="Picture 2" descr="https://lh3.googleusercontent.com/fe5fmHWKlvkV8TisXH720ut0D7YAwgv540Zry3Mbzi5IN7zgM4w9uWZa478E_h2xJSEEYVtBPRCcYHnzUlaMv8cRR5UxzRt3z4xtFEApuLAcMPUoTK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62350"/>
            <a:ext cx="589597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16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365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443038"/>
            <a:ext cx="40290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9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cin_ppt_claro_producao</Template>
  <TotalTime>213</TotalTime>
  <Words>307</Words>
  <Application>Microsoft Office PowerPoint</Application>
  <PresentationFormat>Apresentação na tela (4:3)</PresentationFormat>
  <Paragraphs>89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Correção de perspectiva para imagens de documentos capturados por câmeras</vt:lpstr>
      <vt:lpstr>Sumário</vt:lpstr>
      <vt:lpstr>Introdução</vt:lpstr>
      <vt:lpstr>Motivação</vt:lpstr>
      <vt:lpstr>Motivação</vt:lpstr>
      <vt:lpstr>Objetivo</vt:lpstr>
      <vt:lpstr>Metodologia</vt:lpstr>
      <vt:lpstr>Visão Geral</vt:lpstr>
      <vt:lpstr>Visão Geral</vt:lpstr>
      <vt:lpstr>Visão Geral</vt:lpstr>
      <vt:lpstr>Detecção e Seleção de  Linha</vt:lpstr>
      <vt:lpstr>Detecção e Seleção de Linhas</vt:lpstr>
      <vt:lpstr>Detecção e Seleção de Linhas</vt:lpstr>
      <vt:lpstr>Detecção e Seleção de Linhas – Bordas</vt:lpstr>
      <vt:lpstr>Detecção e Seleção de Linhas – Hough</vt:lpstr>
      <vt:lpstr>Detecção e Seleção de Linhas – Hough</vt:lpstr>
      <vt:lpstr>Detecção e Seleção de  Pontos de fuga</vt:lpstr>
      <vt:lpstr>Detecção de Candidatos</vt:lpstr>
      <vt:lpstr>Abordagem Indireta</vt:lpstr>
      <vt:lpstr>Abordagem Direta</vt:lpstr>
      <vt:lpstr>Abordagem Direta</vt:lpstr>
      <vt:lpstr>Abordagem Direta</vt:lpstr>
      <vt:lpstr>Abordagem Direta</vt:lpstr>
      <vt:lpstr>Combinação</vt:lpstr>
      <vt:lpstr>Transformação de retificação</vt:lpstr>
      <vt:lpstr>Transformação de Retificação</vt:lpstr>
      <vt:lpstr>Transformação de Retificação</vt:lpstr>
      <vt:lpstr>Transformação de Retificação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Correção de perspectiva para imagens de documentos capturados por câmeras</dc:title>
  <dc:creator>Saulo Cadete Santos Machado</dc:creator>
  <cp:lastModifiedBy>montenegrodr</cp:lastModifiedBy>
  <cp:revision>34</cp:revision>
  <dcterms:created xsi:type="dcterms:W3CDTF">2012-06-01T02:09:24Z</dcterms:created>
  <dcterms:modified xsi:type="dcterms:W3CDTF">2012-06-01T05:49:27Z</dcterms:modified>
</cp:coreProperties>
</file>