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5" r:id="rId4"/>
    <p:sldId id="266" r:id="rId5"/>
    <p:sldId id="264" r:id="rId6"/>
    <p:sldId id="263" r:id="rId7"/>
    <p:sldId id="267" r:id="rId8"/>
    <p:sldId id="270" r:id="rId9"/>
    <p:sldId id="272" r:id="rId10"/>
    <p:sldId id="273" r:id="rId11"/>
    <p:sldId id="274" r:id="rId12"/>
    <p:sldId id="275" r:id="rId13"/>
    <p:sldId id="277" r:id="rId14"/>
    <p:sldId id="278" r:id="rId15"/>
    <p:sldId id="295" r:id="rId16"/>
    <p:sldId id="289" r:id="rId17"/>
    <p:sldId id="279" r:id="rId18"/>
    <p:sldId id="280" r:id="rId19"/>
    <p:sldId id="281" r:id="rId20"/>
    <p:sldId id="283" r:id="rId21"/>
    <p:sldId id="290" r:id="rId22"/>
    <p:sldId id="291" r:id="rId23"/>
    <p:sldId id="292" r:id="rId24"/>
    <p:sldId id="293" r:id="rId25"/>
    <p:sldId id="294" r:id="rId26"/>
    <p:sldId id="285" r:id="rId27"/>
    <p:sldId id="286" r:id="rId28"/>
    <p:sldId id="287" r:id="rId29"/>
    <p:sldId id="288" r:id="rId3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ây dựng giải pháp" id="{0AD0CF90-6D1B-42D2-860B-D99662B97846}">
          <p14:sldIdLst>
            <p14:sldId id="256"/>
          </p14:sldIdLst>
        </p14:section>
        <p14:section name="Phân tích yêu cầu" id="{89E80971-B17B-4432-B8D6-0AC190169ABD}">
          <p14:sldIdLst>
            <p14:sldId id="259"/>
          </p14:sldIdLst>
        </p14:section>
        <p14:section name="TKPM Phân hệ Khách tham quan" id="{31FC83A6-93BB-4223-9BF4-4B9CD2082844}">
          <p14:sldIdLst>
            <p14:sldId id="265"/>
            <p14:sldId id="266"/>
            <p14:sldId id="264"/>
            <p14:sldId id="263"/>
            <p14:sldId id="267"/>
          </p14:sldIdLst>
        </p14:section>
        <p14:section name="TKPM Phân hệ Đầu bếp" id="{9B895372-12F0-4F1C-AAC1-1E28DF2488B7}">
          <p14:sldIdLst>
            <p14:sldId id="270"/>
            <p14:sldId id="272"/>
            <p14:sldId id="273"/>
            <p14:sldId id="274"/>
            <p14:sldId id="275"/>
          </p14:sldIdLst>
        </p14:section>
        <p14:section name="TKPM Phân hệ Nhân viên phục vụ" id="{C0C47592-3729-47C7-AC81-4E1B42796E34}">
          <p14:sldIdLst>
            <p14:sldId id="277"/>
            <p14:sldId id="278"/>
            <p14:sldId id="295"/>
            <p14:sldId id="289"/>
            <p14:sldId id="279"/>
            <p14:sldId id="280"/>
            <p14:sldId id="281"/>
          </p14:sldIdLst>
        </p14:section>
        <p14:section name="Quản lý nhà hàng" id="{B330A1E6-FDB1-B441-96E4-8CF1479A9AAE}">
          <p14:sldIdLst>
            <p14:sldId id="283"/>
            <p14:sldId id="290"/>
            <p14:sldId id="291"/>
            <p14:sldId id="292"/>
            <p14:sldId id="293"/>
            <p14:sldId id="29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2</a:t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5</a:t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6</a:t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10</a:t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11</a:t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17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1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6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26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0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  <a:t>27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586446" y="166005"/>
            <a:ext cx="6518365" cy="812346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NHA_HANG_PHONG_CUA  </a:t>
            </a:r>
            <a:b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giải pháp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6295" y="1377315"/>
            <a:ext cx="11404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Công nghệ: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Ngôn ngữ: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Framework: ASP.NET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Lưu trữ: tập tin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Giao diện: HTML5, CSS,Bootstrap 3 (phân hệ khách tham quan), </a:t>
            </a:r>
            <a:r>
              <a:rPr lang="en-US">
                <a:sym typeface="+mn-ea"/>
              </a:rPr>
              <a:t>Bootstrap  </a:t>
            </a:r>
            <a:r>
              <a:rPr lang="en-US"/>
              <a:t>4 alpha 6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6295" y="2853690"/>
            <a:ext cx="1080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Người dùng:</a:t>
            </a:r>
          </a:p>
        </p:txBody>
      </p:sp>
      <p:sp>
        <p:nvSpPr>
          <p:cNvPr id="8" name="TextBox 9">
            <a:hlinkClick r:id="" action="ppaction://noaction"/>
          </p:cNvPr>
          <p:cNvSpPr txBox="1"/>
          <p:nvPr/>
        </p:nvSpPr>
        <p:spPr>
          <a:xfrm>
            <a:off x="767715" y="3358515"/>
            <a:ext cx="3161030" cy="2676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4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endParaRPr lang="en-US" sz="1400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9" name="TextBox 43">
            <a:hlinkClick r:id="" action="ppaction://noaction"/>
          </p:cNvPr>
          <p:cNvSpPr txBox="1"/>
          <p:nvPr/>
        </p:nvSpPr>
        <p:spPr>
          <a:xfrm>
            <a:off x="4229735" y="3358515"/>
            <a:ext cx="3532505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1400" b="1" u="sng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Khách tham quan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Xem </a:t>
            </a:r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thực đơn và Danh sách món ăn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Đặt </a:t>
            </a:r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bàn trực tuyến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Gọi </a:t>
            </a:r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điện đặt bàn</a:t>
            </a:r>
          </a:p>
          <a:p>
            <a:endParaRPr lang="vi-VN" sz="1400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vi-VN" sz="1400" b="1" u="sng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Khách hàng tại nhà hàng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Gọi </a:t>
            </a:r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món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Gửi </a:t>
            </a:r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ý kiến (thông qua tablet của phục vụ)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0">
            <a:hlinkClick r:id="" action="ppaction://noaction"/>
          </p:cNvPr>
          <p:cNvSpPr txBox="1"/>
          <p:nvPr/>
        </p:nvSpPr>
        <p:spPr>
          <a:xfrm>
            <a:off x="8050530" y="3358515"/>
            <a:ext cx="3733165" cy="24612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vi-VN" sz="1400" b="1" u="sng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Quản lý</a:t>
            </a:r>
          </a:p>
          <a:p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Theo dõi tình trạng phục vụ món ăn tại từng bàn (Trống / Có khách). </a:t>
            </a:r>
          </a:p>
          <a:p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Nhận cảnh báo món ăn chế biến quá 30 phút.</a:t>
            </a:r>
          </a:p>
          <a:p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Xem lại các lượt đánh giá của khách hàng. </a:t>
            </a:r>
          </a:p>
          <a:p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Nhận cảnh báo ý kiến đánh giá không tốt để kịp thời hỗ trợ khách hàng.</a:t>
            </a:r>
          </a:p>
          <a:p>
            <a:r>
              <a:rPr lang="vi-VN" sz="14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- Xem thống kê doanh thu Nhà hàng / Doanh thu theo Loại món ăn / Doanh thu theo nhân viên phục </a:t>
            </a:r>
            <a:r>
              <a:rPr lang="vi-VN" sz="14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vụ</a:t>
            </a:r>
            <a:endParaRPr lang="vi-VN" sz="1400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Đầu bếp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2-Du_lieu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" action="ppaction://noaction"/>
          </p:cNvPr>
          <p:cNvSpPr txBox="1"/>
          <p:nvPr/>
        </p:nvSpPr>
        <p:spPr>
          <a:xfrm>
            <a:off x="5270406" y="2312778"/>
            <a:ext cx="2355453" cy="1168400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Nha_hang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Danh_sach_Mon_an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Danh_sach_Ban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Danh_sach_Nguoi_dung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421120" y="3589020"/>
            <a:ext cx="27305" cy="8610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6975680" y="1261201"/>
            <a:ext cx="443851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 ăn(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Đơn giá Bán)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467995" y="1600835"/>
            <a:ext cx="4146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Dữ liệu được truyền từ dịch vụ dữ liệu và lưu trữ bao gồm:</a:t>
            </a:r>
          </a:p>
          <a:p>
            <a:r>
              <a:rPr lang="en-US"/>
              <a:t>Nha_hang</a:t>
            </a:r>
          </a:p>
          <a:p>
            <a:r>
              <a:rPr lang="en-US"/>
              <a:t>Danh_sach_Mon_an</a:t>
            </a:r>
          </a:p>
          <a:p>
            <a:r>
              <a:rPr lang="en-US"/>
              <a:t>Danh_sach_Ban (không truyền Danh_sach_Y_kien và Danh_sach _Phieu_Tinh_Tien)</a:t>
            </a:r>
          </a:p>
          <a:p>
            <a:r>
              <a:rPr lang="en-US"/>
              <a:t>Danh_sach_Nguoi_dung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Đầu bếp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3A - Mô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323" y="1433645"/>
            <a:ext cx="4107738" cy="1506954"/>
            <a:chOff x="903567" y="2937671"/>
            <a:chExt cx="1767100" cy="1506954"/>
          </a:xfrm>
        </p:grpSpPr>
        <p:sp>
          <p:nvSpPr>
            <p:cNvPr id="4" name="TextBox 25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XL_NHA_HANG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26"/>
            <p:cNvSpPr txBox="1"/>
            <p:nvPr/>
          </p:nvSpPr>
          <p:spPr>
            <a:xfrm>
              <a:off x="903567" y="3276225"/>
              <a:ext cx="1767100" cy="116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Ten,Ma_so,Dien_thoai,Dia_chi,Mail</a:t>
              </a:r>
            </a:p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Ten,Ma_so</a:t>
              </a:r>
              <a:b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Danh_sach_Dau_bep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   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Ho_ten,Ma_so, Ten_Dang_nhap,Mat_khau, Danh_sach_Loai_Mon_an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25918" y="1433837"/>
            <a:ext cx="5173080" cy="1291689"/>
            <a:chOff x="910942" y="3583466"/>
            <a:chExt cx="1767100" cy="1291689"/>
          </a:xfrm>
        </p:grpSpPr>
        <p:sp>
          <p:nvSpPr>
            <p:cNvPr id="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XL_MON_AN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910942" y="3922020"/>
              <a:ext cx="1767100" cy="953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Ten,Ma_so,Don_gia_Ban</a:t>
              </a:r>
            </a:p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Loai_Mon_an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Ten,Ma_so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Danh_sach_Goi_mon</a:t>
              </a:r>
              <a:b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25"/>
          <p:cNvSpPr txBox="1"/>
          <p:nvPr/>
        </p:nvSpPr>
        <p:spPr>
          <a:xfrm>
            <a:off x="6026150" y="2726055"/>
            <a:ext cx="520446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XL_NGUOI_DUNG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6026150" y="3065145"/>
            <a:ext cx="520446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Ho_ten,Ma_so, Ten_Dang_nhap,Mat_khau, Nhom_Nguoi_dung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Danh_sach_Ban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Danh_sach_Ban_Xem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Danh_sach_Mon_an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Danh_sach_Loai_Mon_an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9478" y="3065152"/>
            <a:ext cx="5173080" cy="1075789"/>
            <a:chOff x="910942" y="3583466"/>
            <a:chExt cx="1767100" cy="1075789"/>
          </a:xfrm>
        </p:grpSpPr>
        <p:sp>
          <p:nvSpPr>
            <p:cNvPr id="6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XL_BAN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29"/>
            <p:cNvSpPr txBox="1"/>
            <p:nvPr/>
          </p:nvSpPr>
          <p:spPr>
            <a:xfrm>
              <a:off x="910942" y="3922020"/>
              <a:ext cx="1767100" cy="737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Ten,Ma_so,Trang_thai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Danh_sach_Mon_an_Cho_nau</a:t>
              </a:r>
              <a:b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478" y="4232917"/>
            <a:ext cx="5173080" cy="1506954"/>
            <a:chOff x="910942" y="3583466"/>
            <a:chExt cx="1767100" cy="1506954"/>
          </a:xfrm>
        </p:grpSpPr>
        <p:sp>
          <p:nvSpPr>
            <p:cNvPr id="11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XL_GOI_MON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910942" y="3922020"/>
              <a:ext cx="1767100" cy="1168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 Ma_so, So_luong,Don_gia ,Thanh_tien, Thoi_diem_Goi, Thoi_diem_Huy, Thoi_diem_Nau_xong  , Thoi_diem_Phuc_vu,Thoi_diem_Thanh_toan  , Trang_thai, Nhan_vien_Phuc_vu, Ban</a:t>
              </a:r>
              <a:b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Đầu bếp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3B - Xử 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7220" y="1271905"/>
            <a:ext cx="5014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XL_DU_LIEU</a:t>
            </a:r>
          </a:p>
          <a:p>
            <a:r>
              <a:rPr lang="en-US" sz="1400"/>
              <a:t>Doc_du_lieu: hàm đọc dữ liệu từ dịch vụ dữ liệu và media</a:t>
            </a:r>
          </a:p>
          <a:p>
            <a:r>
              <a:rPr lang="en-US" sz="1400"/>
              <a:t>Ghi_Trang_thai_Da_Nau: Hàm ghi trạng thái đã nấu vào phiếu gọi món được chọn lên dịch vụ dữ liệu và media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17220" y="2519680"/>
            <a:ext cx="110750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XL_UNG_DUNG</a:t>
            </a:r>
          </a:p>
          <a:p>
            <a:r>
              <a:rPr lang="en-US" sz="1400" i="1"/>
              <a:t>// M+ (Model for All )</a:t>
            </a:r>
            <a:r>
              <a:rPr lang="en-US" sz="1400"/>
              <a:t> </a:t>
            </a:r>
          </a:p>
          <a:p>
            <a:r>
              <a:rPr lang="en-US" sz="1400"/>
              <a:t>Khoi_dong_Ung_dung: khởi động dữ liệu cho ứng dụng</a:t>
            </a:r>
          </a:p>
          <a:p>
            <a:r>
              <a:rPr lang="en-US" sz="1400"/>
              <a:t>//Xử lý Chức năng của Khách Tham quan :</a:t>
            </a:r>
          </a:p>
          <a:p>
            <a:r>
              <a:rPr lang="en-US" sz="1400"/>
              <a:t>Khoi_dong_MH_chinh: Gọi các hàm xử lý và tạo giao diện cho MH_chinh</a:t>
            </a:r>
          </a:p>
          <a:p>
            <a:r>
              <a:rPr lang="en-US" sz="1400"/>
              <a:t>Dang_nhap: Hàm xử lý chức năng đăng nhập</a:t>
            </a:r>
          </a:p>
          <a:p>
            <a:r>
              <a:rPr lang="en-US" sz="1400"/>
              <a:t>Tra_cuu: xử lý chức năng tra cứu từ khung tra cứu, trả về chuỗi html tạo từ hàm </a:t>
            </a:r>
            <a:r>
              <a:rPr lang="en-US" sz="1400">
                <a:sym typeface="+mn-ea"/>
              </a:rPr>
              <a:t>Tao_chuoi_HTML_Xem</a:t>
            </a:r>
            <a:endParaRPr lang="en-US" sz="1400"/>
          </a:p>
          <a:p>
            <a:r>
              <a:rPr lang="en-US" sz="1400"/>
              <a:t>Check_Da_Nau: hàm xử lý chức năng khi chọn 1 phiếu gọi món đã nấu xong</a:t>
            </a:r>
          </a:p>
          <a:p>
            <a:r>
              <a:rPr lang="en-US" sz="1400"/>
              <a:t>Tao_chuoi_HTML_Xem: gọi các hàm tạo chuỗi html cho giao diện</a:t>
            </a:r>
          </a:p>
          <a:p>
            <a:r>
              <a:rPr lang="en-US" sz="1400" i="1"/>
              <a:t>//View-Layers/Prsenetaition VL/PL</a:t>
            </a:r>
          </a:p>
          <a:p>
            <a:r>
              <a:rPr lang="en-US" sz="1400"/>
              <a:t>Tao_Chuoi_HTML_Nguoi_dung_Dang_nhap: tạo chuỗi html thể thông tin và avatar người dùng</a:t>
            </a:r>
          </a:p>
          <a:p>
            <a:r>
              <a:rPr lang="en-US" sz="1400"/>
              <a:t>Tao_Chuoi_HTML_Danh_sach_Cho_nau: Hàm tạo chuỗi html thể hiện danh sách các món ăn chờ nấu và đã nấu của từng bàn</a:t>
            </a:r>
          </a:p>
          <a:p>
            <a:r>
              <a:rPr lang="en-US" sz="1400"/>
              <a:t>Tao_chuoi_Mon_an_cua_Ban: </a:t>
            </a:r>
            <a:r>
              <a:rPr lang="en-US" sz="1400">
                <a:sym typeface="+mn-ea"/>
              </a:rPr>
              <a:t>Hàm tạo chuỗi html thể hiện danh sách các món ăn chờ nấu và đã nấu.</a:t>
            </a:r>
          </a:p>
          <a:p>
            <a:r>
              <a:rPr lang="en-US" sz="1400" i="1">
                <a:sym typeface="+mn-ea"/>
              </a:rPr>
              <a:t>//Business-Layers BL</a:t>
            </a:r>
          </a:p>
          <a:p>
            <a:r>
              <a:rPr lang="en-US" sz="1400">
                <a:sym typeface="+mn-ea"/>
              </a:rPr>
              <a:t>Dang_nhap_Dau_bep: hàmtìm người dùng đầu bếp cho chức năng đăng nhập</a:t>
            </a:r>
          </a:p>
          <a:p>
            <a:r>
              <a:rPr lang="en-US" sz="1400">
                <a:sym typeface="+mn-ea"/>
              </a:rPr>
              <a:t>Tra_cuu_Ban : Hàm tra cứu bàn theo tên và mã số</a:t>
            </a:r>
          </a:p>
          <a:p>
            <a:r>
              <a:rPr lang="en-US" sz="1400">
                <a:sym typeface="+mn-ea"/>
              </a:rPr>
              <a:t>Tim_Ban: tương tự hàm Tra_cuu_Ban nhưng chỉ trả 1 kết quả</a:t>
            </a:r>
          </a:p>
          <a:p>
            <a:r>
              <a:rPr lang="en-US" sz="1400">
                <a:sym typeface="+mn-ea"/>
              </a:rPr>
              <a:t>Tim_Mon_an: tìm món ăn theo mã số</a:t>
            </a:r>
          </a:p>
          <a:p>
            <a:r>
              <a:rPr lang="en-US" sz="1400">
                <a:sym typeface="+mn-ea"/>
              </a:rPr>
              <a:t>Tao_Danh_Sach_Mon_an_Cho_nau_cua_Ban: tạo danh sách món ăn chờ nấu cho bàn theo phiếu gọi món.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6654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20650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Đăng nhập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653540"/>
            <a:ext cx="1111504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5120" y="2125980"/>
            <a:ext cx="3799840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44720" y="3314700"/>
            <a:ext cx="26308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đăng nhập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744720" y="3899122"/>
            <a:ext cx="26314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5151120" y="5229310"/>
            <a:ext cx="166624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4744085" y="4432522"/>
            <a:ext cx="26314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3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0239" y="3085212"/>
            <a:ext cx="5739544" cy="35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Có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khách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Tên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món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ăn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Giá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nấu</a:t>
            </a:r>
            <a:r>
              <a:rPr lang="en-US" sz="1400" dirty="0" smtClean="0">
                <a:solidFill>
                  <a:srgbClr val="FF0000"/>
                </a:solidFill>
              </a:rPr>
              <a:t>] [5 </a:t>
            </a:r>
            <a:r>
              <a:rPr lang="en-US" sz="1400" dirty="0" err="1" smtClean="0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x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SL 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phục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nấu</a:t>
            </a:r>
            <a:r>
              <a:rPr lang="en-US" sz="1400" dirty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x SL </a:t>
            </a:r>
            <a:r>
              <a:rPr lang="en-US" sz="1400" dirty="0" smtClean="0">
                <a:solidFill>
                  <a:schemeClr val="accent6"/>
                </a:solidFill>
              </a:rPr>
              <a:t>[</a:t>
            </a:r>
            <a:r>
              <a:rPr lang="en-US" sz="1400" dirty="0" err="1" smtClean="0">
                <a:solidFill>
                  <a:schemeClr val="accent6"/>
                </a:solidFill>
              </a:rPr>
              <a:t>Đã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phục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</a:rPr>
              <a:t>vụ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nước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giải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khát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phục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>
                <a:solidFill>
                  <a:srgbClr val="FF0000"/>
                </a:solidFill>
              </a:rPr>
              <a:t>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 algn="r">
              <a:lnSpc>
                <a:spcPct val="20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Tổng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tiền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phải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thu</a:t>
            </a:r>
            <a:r>
              <a:rPr lang="en-US" sz="1400" dirty="0" smtClean="0">
                <a:solidFill>
                  <a:srgbClr val="FF0000"/>
                </a:solidFill>
              </a:rPr>
              <a:t>: x </a:t>
            </a:r>
            <a:r>
              <a:rPr lang="en-US" sz="1400" dirty="0" err="1" smtClean="0">
                <a:solidFill>
                  <a:srgbClr val="FF0000"/>
                </a:solidFill>
              </a:rPr>
              <a:t>đ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632960" y="5396642"/>
            <a:ext cx="7542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579120" y="2195208"/>
            <a:ext cx="23072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&amp; Thanh </a:t>
            </a:r>
            <a:r>
              <a:rPr lang="en-US" dirty="0" err="1" smtClean="0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27"/>
          <p:cNvSpPr txBox="1"/>
          <p:nvPr/>
        </p:nvSpPr>
        <p:spPr>
          <a:xfrm>
            <a:off x="5464810" y="5396642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 Box 27"/>
          <p:cNvSpPr txBox="1"/>
          <p:nvPr/>
        </p:nvSpPr>
        <p:spPr>
          <a:xfrm>
            <a:off x="4135365" y="4116476"/>
            <a:ext cx="7542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 Box 27"/>
          <p:cNvSpPr txBox="1"/>
          <p:nvPr/>
        </p:nvSpPr>
        <p:spPr>
          <a:xfrm>
            <a:off x="4967215" y="4116476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 Box 27"/>
          <p:cNvSpPr txBox="1"/>
          <p:nvPr/>
        </p:nvSpPr>
        <p:spPr>
          <a:xfrm>
            <a:off x="3738880" y="3676062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 Box 27"/>
          <p:cNvSpPr txBox="1"/>
          <p:nvPr/>
        </p:nvSpPr>
        <p:spPr>
          <a:xfrm>
            <a:off x="3845805" y="4535928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00197" y="3085213"/>
            <a:ext cx="5089548" cy="15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Trống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Box 27"/>
          <p:cNvSpPr txBox="1"/>
          <p:nvPr/>
        </p:nvSpPr>
        <p:spPr>
          <a:xfrm>
            <a:off x="8352387" y="4113781"/>
            <a:ext cx="149392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Bắt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đầu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 Box 27"/>
          <p:cNvSpPr txBox="1"/>
          <p:nvPr/>
        </p:nvSpPr>
        <p:spPr>
          <a:xfrm>
            <a:off x="2467778" y="5926365"/>
            <a:ext cx="90852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Đặt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món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 Box 27"/>
          <p:cNvSpPr txBox="1"/>
          <p:nvPr/>
        </p:nvSpPr>
        <p:spPr>
          <a:xfrm>
            <a:off x="3453863" y="5926365"/>
            <a:ext cx="105203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Thanh </a:t>
            </a:r>
            <a:r>
              <a:rPr lang="en-US" sz="1400" dirty="0" err="1" smtClean="0">
                <a:solidFill>
                  <a:schemeClr val="bg1"/>
                </a:solidFill>
              </a:rPr>
              <a:t>toán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 Box 27"/>
          <p:cNvSpPr txBox="1"/>
          <p:nvPr/>
        </p:nvSpPr>
        <p:spPr>
          <a:xfrm>
            <a:off x="2636084" y="6268242"/>
            <a:ext cx="173247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Góp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ý</a:t>
            </a:r>
            <a:r>
              <a:rPr lang="en-US" sz="1400" dirty="0" smtClean="0">
                <a:solidFill>
                  <a:schemeClr val="bg1"/>
                </a:solidFill>
              </a:rPr>
              <a:t> &amp; Thanh </a:t>
            </a:r>
            <a:r>
              <a:rPr lang="en-US" sz="1400" dirty="0" err="1" smtClean="0">
                <a:solidFill>
                  <a:schemeClr val="bg1"/>
                </a:solidFill>
              </a:rPr>
              <a:t>toán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 Box 20"/>
          <p:cNvSpPr txBox="1"/>
          <p:nvPr/>
        </p:nvSpPr>
        <p:spPr>
          <a:xfrm>
            <a:off x="6043930" y="2621731"/>
            <a:ext cx="565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3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579120" y="2195208"/>
            <a:ext cx="23072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&amp; Thanh </a:t>
            </a:r>
            <a:r>
              <a:rPr lang="en-US" dirty="0" err="1" smtClean="0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32" name="Text Box 20"/>
          <p:cNvSpPr txBox="1"/>
          <p:nvPr/>
        </p:nvSpPr>
        <p:spPr>
          <a:xfrm>
            <a:off x="650240" y="3087765"/>
            <a:ext cx="1115695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Box 20"/>
          <p:cNvSpPr txBox="1"/>
          <p:nvPr/>
        </p:nvSpPr>
        <p:spPr>
          <a:xfrm>
            <a:off x="1824255" y="3087765"/>
            <a:ext cx="172317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 Box 20"/>
          <p:cNvSpPr txBox="1"/>
          <p:nvPr/>
        </p:nvSpPr>
        <p:spPr>
          <a:xfrm>
            <a:off x="3602313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luộc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 Box 20"/>
          <p:cNvSpPr txBox="1"/>
          <p:nvPr/>
        </p:nvSpPr>
        <p:spPr>
          <a:xfrm>
            <a:off x="5133659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xào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 Box 20"/>
          <p:cNvSpPr txBox="1"/>
          <p:nvPr/>
        </p:nvSpPr>
        <p:spPr>
          <a:xfrm>
            <a:off x="6665005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lẩu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20"/>
          <p:cNvSpPr txBox="1"/>
          <p:nvPr/>
        </p:nvSpPr>
        <p:spPr>
          <a:xfrm>
            <a:off x="8196351" y="3086733"/>
            <a:ext cx="18840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khát</a:t>
            </a:r>
            <a:r>
              <a:rPr lang="en-US" dirty="0" smtClean="0">
                <a:solidFill>
                  <a:schemeClr val="bg1"/>
                </a:solidFill>
              </a:rPr>
              <a:t>(SL)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4853" y="4837271"/>
            <a:ext cx="2164447" cy="1739799"/>
            <a:chOff x="666887" y="3515246"/>
            <a:chExt cx="1608463" cy="1993187"/>
          </a:xfrm>
        </p:grpSpPr>
        <p:sp>
          <p:nvSpPr>
            <p:cNvPr id="49" name="Rectangle 48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Text Box 21"/>
            <p:cNvSpPr txBox="1"/>
            <p:nvPr/>
          </p:nvSpPr>
          <p:spPr>
            <a:xfrm>
              <a:off x="788670" y="3612083"/>
              <a:ext cx="1359619" cy="88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 smtClean="0"/>
            </a:p>
            <a:p>
              <a:pPr algn="ctr"/>
              <a:r>
                <a:rPr lang="en-US" sz="1600" dirty="0" err="1" smtClean="0"/>
                <a:t>Hình</a:t>
              </a:r>
              <a:endParaRPr lang="en-US" sz="1600" dirty="0" smtClean="0"/>
            </a:p>
            <a:p>
              <a:pPr algn="ctr"/>
              <a:endParaRPr lang="en-US" sz="1200" dirty="0" smtClean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14329" y="4837271"/>
            <a:ext cx="2164447" cy="1739799"/>
            <a:chOff x="666887" y="3515246"/>
            <a:chExt cx="1608463" cy="1993187"/>
          </a:xfrm>
        </p:grpSpPr>
        <p:sp>
          <p:nvSpPr>
            <p:cNvPr id="53" name="Rectangle 52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 Box 21"/>
            <p:cNvSpPr txBox="1"/>
            <p:nvPr/>
          </p:nvSpPr>
          <p:spPr>
            <a:xfrm>
              <a:off x="788670" y="3612083"/>
              <a:ext cx="1359619" cy="916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sz="1600" dirty="0" err="1" smtClean="0"/>
                <a:t>Hình</a:t>
              </a:r>
              <a:endParaRPr lang="en-US" sz="1600" dirty="0" smtClean="0"/>
            </a:p>
            <a:p>
              <a:pPr algn="ctr"/>
              <a:endParaRPr lang="en-US" sz="1200" dirty="0" smtClean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3805" y="4837271"/>
            <a:ext cx="2164447" cy="1739799"/>
            <a:chOff x="666887" y="3515246"/>
            <a:chExt cx="1608463" cy="1993187"/>
          </a:xfrm>
        </p:grpSpPr>
        <p:sp>
          <p:nvSpPr>
            <p:cNvPr id="57" name="Rectangle 56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 Box 21"/>
            <p:cNvSpPr txBox="1"/>
            <p:nvPr/>
          </p:nvSpPr>
          <p:spPr>
            <a:xfrm>
              <a:off x="788670" y="3612083"/>
              <a:ext cx="1359619" cy="916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sz="1600" dirty="0" err="1" smtClean="0"/>
                <a:t>Hình</a:t>
              </a:r>
              <a:endParaRPr lang="en-US" sz="1600" dirty="0" smtClean="0"/>
            </a:p>
            <a:p>
              <a:pPr algn="ctr"/>
              <a:endParaRPr lang="en-US" sz="1200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3281" y="4837271"/>
            <a:ext cx="2164447" cy="1739799"/>
            <a:chOff x="666887" y="3515246"/>
            <a:chExt cx="1608463" cy="1993187"/>
          </a:xfrm>
        </p:grpSpPr>
        <p:sp>
          <p:nvSpPr>
            <p:cNvPr id="61" name="Rectangle 60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Text Box 21"/>
            <p:cNvSpPr txBox="1"/>
            <p:nvPr/>
          </p:nvSpPr>
          <p:spPr>
            <a:xfrm>
              <a:off x="788670" y="3612083"/>
              <a:ext cx="1359619" cy="916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sz="1600" dirty="0" err="1" smtClean="0"/>
                <a:t>Hình</a:t>
              </a:r>
              <a:endParaRPr lang="en-US" sz="1600" dirty="0" smtClean="0"/>
            </a:p>
            <a:p>
              <a:pPr algn="ctr"/>
              <a:endParaRPr lang="en-US" sz="1200" dirty="0" smtClean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7367" y="3638875"/>
            <a:ext cx="2111933" cy="833974"/>
            <a:chOff x="666887" y="3515246"/>
            <a:chExt cx="1608463" cy="1993187"/>
          </a:xfrm>
        </p:grpSpPr>
        <p:sp>
          <p:nvSpPr>
            <p:cNvPr id="65" name="Rectangle 64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r>
                <a:rPr lang="en-US" sz="1400" dirty="0" smtClean="0">
                  <a:solidFill>
                    <a:schemeClr val="tx1"/>
                  </a:solidFill>
                </a:rPr>
                <a:t> x SL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Text Box 21"/>
            <p:cNvSpPr txBox="1"/>
            <p:nvPr/>
          </p:nvSpPr>
          <p:spPr>
            <a:xfrm>
              <a:off x="723997" y="3938618"/>
              <a:ext cx="730364" cy="882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</p:txBody>
        </p:sp>
      </p:grpSp>
      <p:sp>
        <p:nvSpPr>
          <p:cNvPr id="67" name="Text Box 20"/>
          <p:cNvSpPr txBox="1"/>
          <p:nvPr/>
        </p:nvSpPr>
        <p:spPr>
          <a:xfrm>
            <a:off x="1159907" y="6165275"/>
            <a:ext cx="109855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 Box 20"/>
          <p:cNvSpPr txBox="1"/>
          <p:nvPr/>
        </p:nvSpPr>
        <p:spPr>
          <a:xfrm>
            <a:off x="3423507" y="6165275"/>
            <a:ext cx="109855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 Box 20"/>
          <p:cNvSpPr txBox="1"/>
          <p:nvPr/>
        </p:nvSpPr>
        <p:spPr>
          <a:xfrm>
            <a:off x="5752937" y="6165275"/>
            <a:ext cx="109855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Box 20"/>
          <p:cNvSpPr txBox="1"/>
          <p:nvPr/>
        </p:nvSpPr>
        <p:spPr>
          <a:xfrm>
            <a:off x="7997339" y="6165275"/>
            <a:ext cx="109855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021726" y="3649756"/>
            <a:ext cx="2111933" cy="833974"/>
            <a:chOff x="666887" y="3515246"/>
            <a:chExt cx="1608463" cy="1993187"/>
          </a:xfrm>
        </p:grpSpPr>
        <p:sp>
          <p:nvSpPr>
            <p:cNvPr id="73" name="Rectangle 72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r>
                <a:rPr lang="en-US" sz="1400" dirty="0" smtClean="0">
                  <a:solidFill>
                    <a:schemeClr val="tx1"/>
                  </a:solidFill>
                </a:rPr>
                <a:t> x SL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Text Box 21"/>
            <p:cNvSpPr txBox="1"/>
            <p:nvPr/>
          </p:nvSpPr>
          <p:spPr>
            <a:xfrm>
              <a:off x="723997" y="3938618"/>
              <a:ext cx="730364" cy="882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</p:txBody>
        </p:sp>
      </p:grpSp>
      <p:sp>
        <p:nvSpPr>
          <p:cNvPr id="75" name="Text Box 20"/>
          <p:cNvSpPr txBox="1"/>
          <p:nvPr/>
        </p:nvSpPr>
        <p:spPr>
          <a:xfrm>
            <a:off x="5208645" y="3642750"/>
            <a:ext cx="19686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tiền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tiền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 Box 20"/>
          <p:cNvSpPr txBox="1"/>
          <p:nvPr/>
        </p:nvSpPr>
        <p:spPr>
          <a:xfrm>
            <a:off x="7026988" y="3678681"/>
            <a:ext cx="1098553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món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solidFill>
            <a:schemeClr val="bg1">
              <a:lumMod val="95000"/>
            </a:schemeClr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0239" y="3085212"/>
            <a:ext cx="5739544" cy="35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Có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khách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Tên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món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ăn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Giá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nấu</a:t>
            </a:r>
            <a:r>
              <a:rPr lang="en-US" sz="1400" dirty="0" smtClean="0">
                <a:solidFill>
                  <a:srgbClr val="FF0000"/>
                </a:solidFill>
              </a:rPr>
              <a:t>] [5 </a:t>
            </a:r>
            <a:r>
              <a:rPr lang="en-US" sz="1400" dirty="0" err="1" smtClean="0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x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SL 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phục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nấu</a:t>
            </a:r>
            <a:r>
              <a:rPr lang="en-US" sz="1400" dirty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x SL </a:t>
            </a:r>
            <a:r>
              <a:rPr lang="en-US" sz="1400" dirty="0" smtClean="0">
                <a:solidFill>
                  <a:schemeClr val="accent6"/>
                </a:solidFill>
              </a:rPr>
              <a:t>[</a:t>
            </a:r>
            <a:r>
              <a:rPr lang="en-US" sz="1400" dirty="0" err="1" smtClean="0">
                <a:solidFill>
                  <a:schemeClr val="accent6"/>
                </a:solidFill>
              </a:rPr>
              <a:t>Đã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phục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</a:rPr>
              <a:t>vụ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nước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giải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khát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phục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>
                <a:solidFill>
                  <a:srgbClr val="FF0000"/>
                </a:solidFill>
              </a:rPr>
              <a:t>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632960" y="5396642"/>
            <a:ext cx="7542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579120" y="2195208"/>
            <a:ext cx="23072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&amp; Thanh </a:t>
            </a:r>
            <a:r>
              <a:rPr lang="en-US" dirty="0" err="1" smtClean="0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27"/>
          <p:cNvSpPr txBox="1"/>
          <p:nvPr/>
        </p:nvSpPr>
        <p:spPr>
          <a:xfrm>
            <a:off x="5464810" y="5396642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 Box 27"/>
          <p:cNvSpPr txBox="1"/>
          <p:nvPr/>
        </p:nvSpPr>
        <p:spPr>
          <a:xfrm>
            <a:off x="4135365" y="4116476"/>
            <a:ext cx="7542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 Box 27"/>
          <p:cNvSpPr txBox="1"/>
          <p:nvPr/>
        </p:nvSpPr>
        <p:spPr>
          <a:xfrm>
            <a:off x="4967215" y="4116476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 Box 27"/>
          <p:cNvSpPr txBox="1"/>
          <p:nvPr/>
        </p:nvSpPr>
        <p:spPr>
          <a:xfrm>
            <a:off x="3738880" y="3676062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 Box 27"/>
          <p:cNvSpPr txBox="1"/>
          <p:nvPr/>
        </p:nvSpPr>
        <p:spPr>
          <a:xfrm>
            <a:off x="3845805" y="4535928"/>
            <a:ext cx="579120" cy="306705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00197" y="3085213"/>
            <a:ext cx="5089548" cy="15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Trống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Box 27"/>
          <p:cNvSpPr txBox="1"/>
          <p:nvPr/>
        </p:nvSpPr>
        <p:spPr>
          <a:xfrm>
            <a:off x="8352387" y="4113781"/>
            <a:ext cx="149392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Bắt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đầu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phục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 Box 27"/>
          <p:cNvSpPr txBox="1"/>
          <p:nvPr/>
        </p:nvSpPr>
        <p:spPr>
          <a:xfrm>
            <a:off x="2467778" y="5816195"/>
            <a:ext cx="90852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Đặt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món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 Box 27"/>
          <p:cNvSpPr txBox="1"/>
          <p:nvPr/>
        </p:nvSpPr>
        <p:spPr>
          <a:xfrm>
            <a:off x="3453863" y="5816195"/>
            <a:ext cx="105203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Thanh </a:t>
            </a:r>
            <a:r>
              <a:rPr lang="en-US" sz="1400" dirty="0" err="1" smtClean="0">
                <a:solidFill>
                  <a:schemeClr val="bg1"/>
                </a:solidFill>
              </a:rPr>
              <a:t>toán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 Box 27"/>
          <p:cNvSpPr txBox="1"/>
          <p:nvPr/>
        </p:nvSpPr>
        <p:spPr>
          <a:xfrm>
            <a:off x="2636084" y="6158072"/>
            <a:ext cx="173247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Góp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ý</a:t>
            </a:r>
            <a:r>
              <a:rPr lang="en-US" sz="1400" dirty="0" smtClean="0">
                <a:solidFill>
                  <a:schemeClr val="bg1"/>
                </a:solidFill>
              </a:rPr>
              <a:t> &amp; Thanh </a:t>
            </a:r>
            <a:r>
              <a:rPr lang="en-US" sz="1400" dirty="0" err="1" smtClean="0">
                <a:solidFill>
                  <a:schemeClr val="bg1"/>
                </a:solidFill>
              </a:rPr>
              <a:t>toán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 Box 20"/>
          <p:cNvSpPr txBox="1"/>
          <p:nvPr/>
        </p:nvSpPr>
        <p:spPr>
          <a:xfrm>
            <a:off x="6031868" y="2599361"/>
            <a:ext cx="5650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49577" y="2161481"/>
            <a:ext cx="7510453" cy="3830288"/>
            <a:chOff x="2549577" y="2161481"/>
            <a:chExt cx="7510453" cy="3830288"/>
          </a:xfrm>
        </p:grpSpPr>
        <p:grpSp>
          <p:nvGrpSpPr>
            <p:cNvPr id="2" name="Group 1"/>
            <p:cNvGrpSpPr/>
            <p:nvPr/>
          </p:nvGrpSpPr>
          <p:grpSpPr>
            <a:xfrm>
              <a:off x="2549578" y="2161481"/>
              <a:ext cx="7510452" cy="3830288"/>
              <a:chOff x="2636083" y="2635561"/>
              <a:chExt cx="7510452" cy="38302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36084" y="2635561"/>
                <a:ext cx="7510451" cy="3830288"/>
              </a:xfrm>
              <a:prstGeom prst="rect">
                <a:avLst/>
              </a:prstGeom>
              <a:solidFill>
                <a:schemeClr val="bg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 Box 20"/>
              <p:cNvSpPr txBox="1"/>
              <p:nvPr/>
            </p:nvSpPr>
            <p:spPr>
              <a:xfrm>
                <a:off x="2636083" y="2638114"/>
                <a:ext cx="7510451" cy="368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Góp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ý</a:t>
                </a:r>
                <a:r>
                  <a:rPr lang="en-US" dirty="0" smtClean="0"/>
                  <a:t> &amp; Thanh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1</a:t>
                </a:r>
                <a:endParaRPr lang="en-US" dirty="0"/>
              </a:p>
            </p:txBody>
          </p:sp>
        </p:grpSp>
        <p:sp>
          <p:nvSpPr>
            <p:cNvPr id="32" name="Text Box 27"/>
            <p:cNvSpPr txBox="1"/>
            <p:nvPr/>
          </p:nvSpPr>
          <p:spPr>
            <a:xfrm>
              <a:off x="5410522" y="5508418"/>
              <a:ext cx="90852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Đóng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27"/>
            <p:cNvSpPr txBox="1"/>
            <p:nvPr/>
          </p:nvSpPr>
          <p:spPr>
            <a:xfrm>
              <a:off x="6394977" y="5508418"/>
              <a:ext cx="1052035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Đồng</a:t>
              </a:r>
              <a:r>
                <a:rPr 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ý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20"/>
            <p:cNvSpPr txBox="1"/>
            <p:nvPr/>
          </p:nvSpPr>
          <p:spPr>
            <a:xfrm>
              <a:off x="2549577" y="5007675"/>
              <a:ext cx="7510451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tiền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phải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thu</a:t>
              </a:r>
              <a:r>
                <a:rPr lang="en-US" dirty="0" smtClean="0">
                  <a:solidFill>
                    <a:srgbClr val="FF0000"/>
                  </a:solidFill>
                </a:rPr>
                <a:t>: </a:t>
              </a:r>
              <a:r>
                <a:rPr lang="en-US" dirty="0" err="1" smtClean="0">
                  <a:solidFill>
                    <a:srgbClr val="FF0000"/>
                  </a:solidFill>
                </a:rPr>
                <a:t>Số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</a:rPr>
                <a:t>tiền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34"/>
            <p:cNvSpPr txBox="1"/>
            <p:nvPr/>
          </p:nvSpPr>
          <p:spPr>
            <a:xfrm>
              <a:off x="2568398" y="2666043"/>
              <a:ext cx="1939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Đánh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phục</a:t>
              </a:r>
              <a:r>
                <a:rPr lang="en-US" dirty="0" smtClean="0"/>
                <a:t> </a:t>
              </a:r>
              <a:r>
                <a:rPr lang="en-US" dirty="0" err="1" smtClean="0"/>
                <a:t>vụ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45" name="Text Box 34"/>
            <p:cNvSpPr txBox="1"/>
            <p:nvPr/>
          </p:nvSpPr>
          <p:spPr>
            <a:xfrm>
              <a:off x="2568398" y="3111561"/>
              <a:ext cx="1939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Đánh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món</a:t>
              </a:r>
              <a:r>
                <a:rPr lang="en-US" dirty="0" smtClean="0"/>
                <a:t> </a:t>
              </a:r>
              <a:r>
                <a:rPr lang="en-US" dirty="0" err="1" smtClean="0"/>
                <a:t>ăn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46" name="Text Box 34"/>
            <p:cNvSpPr txBox="1"/>
            <p:nvPr/>
          </p:nvSpPr>
          <p:spPr>
            <a:xfrm>
              <a:off x="2568398" y="3571818"/>
              <a:ext cx="1939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Ý</a:t>
              </a:r>
              <a:r>
                <a:rPr lang="en-US" dirty="0" smtClean="0"/>
                <a:t> </a:t>
              </a:r>
              <a:r>
                <a:rPr lang="en-US" dirty="0" err="1" smtClean="0"/>
                <a:t>kiến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47" name="Text Box 34"/>
            <p:cNvSpPr txBox="1"/>
            <p:nvPr/>
          </p:nvSpPr>
          <p:spPr>
            <a:xfrm>
              <a:off x="4634589" y="3559326"/>
              <a:ext cx="5213355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Nội</a:t>
              </a:r>
              <a:r>
                <a:rPr lang="en-US" dirty="0" smtClean="0"/>
                <a:t> dung </a:t>
              </a:r>
              <a:r>
                <a:rPr lang="en-US" dirty="0" err="1" smtClean="0"/>
                <a:t>ý</a:t>
              </a:r>
              <a:r>
                <a:rPr lang="en-US" dirty="0" smtClean="0"/>
                <a:t> </a:t>
              </a:r>
              <a:r>
                <a:rPr lang="en-US" dirty="0" err="1" smtClean="0"/>
                <a:t>kiến</a:t>
              </a:r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48" name="Text Box 34"/>
            <p:cNvSpPr txBox="1"/>
            <p:nvPr/>
          </p:nvSpPr>
          <p:spPr>
            <a:xfrm>
              <a:off x="4634750" y="2671151"/>
              <a:ext cx="1939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Hài</a:t>
              </a:r>
              <a:r>
                <a:rPr lang="en-US" dirty="0" smtClean="0"/>
                <a:t> </a:t>
              </a:r>
              <a:r>
                <a:rPr lang="en-US" dirty="0" err="1" smtClean="0"/>
                <a:t>lòng</a:t>
              </a:r>
              <a:endParaRPr lang="en-US" dirty="0"/>
            </a:p>
          </p:txBody>
        </p:sp>
        <p:sp>
          <p:nvSpPr>
            <p:cNvPr id="49" name="Text Box 34"/>
            <p:cNvSpPr txBox="1"/>
            <p:nvPr/>
          </p:nvSpPr>
          <p:spPr>
            <a:xfrm>
              <a:off x="4634589" y="3119106"/>
              <a:ext cx="1939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hài</a:t>
              </a:r>
              <a:r>
                <a:rPr lang="en-US" dirty="0" smtClean="0"/>
                <a:t> </a:t>
              </a:r>
              <a:r>
                <a:rPr lang="en-US" dirty="0" err="1" smtClean="0"/>
                <a:t>lòng</a:t>
              </a:r>
              <a:endParaRPr lang="en-US" dirty="0"/>
            </a:p>
          </p:txBody>
        </p:sp>
        <p:sp>
          <p:nvSpPr>
            <p:cNvPr id="3" name="Triangle 2"/>
            <p:cNvSpPr/>
            <p:nvPr/>
          </p:nvSpPr>
          <p:spPr>
            <a:xfrm flipV="1">
              <a:off x="6317416" y="2778551"/>
              <a:ext cx="202626" cy="17248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iangle 49"/>
            <p:cNvSpPr/>
            <p:nvPr/>
          </p:nvSpPr>
          <p:spPr>
            <a:xfrm flipV="1">
              <a:off x="6309175" y="3215155"/>
              <a:ext cx="202626" cy="17248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08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3037950"/>
            <a:ext cx="4665340" cy="1676617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34368" y="3535953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" action="ppaction://noaction"/>
          </p:cNvPr>
          <p:cNvSpPr txBox="1"/>
          <p:nvPr/>
        </p:nvSpPr>
        <p:spPr>
          <a:xfrm>
            <a:off x="5270406" y="3427208"/>
            <a:ext cx="2355453" cy="1168400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Nha_hang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Danh_sach_Mon_an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Danh_sach_Ban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Danh_sach_Nguoi_dung</a:t>
            </a:r>
            <a:endParaRPr lang="en-US" sz="1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2219270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2731737"/>
            <a:ext cx="27654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1600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5510391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1600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421120" y="4617722"/>
            <a:ext cx="27305" cy="8610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4866606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700604" y="1452053"/>
            <a:ext cx="399527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467995" y="1600835"/>
            <a:ext cx="414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b="1" dirty="0" err="1"/>
              <a:t>Nha_hang</a:t>
            </a:r>
            <a:endParaRPr lang="en-US" b="1" dirty="0"/>
          </a:p>
          <a:p>
            <a:r>
              <a:rPr lang="en-US" b="1" dirty="0" err="1"/>
              <a:t>Danh_sach_Mon_an</a:t>
            </a:r>
            <a:endParaRPr lang="en-US" b="1" dirty="0"/>
          </a:p>
          <a:p>
            <a:r>
              <a:rPr lang="en-US" b="1" dirty="0" err="1" smtClean="0"/>
              <a:t>Danh_sach_Ban</a:t>
            </a:r>
            <a:endParaRPr lang="en-US" b="1" dirty="0"/>
          </a:p>
          <a:p>
            <a:r>
              <a:rPr lang="en-US" b="1" dirty="0" err="1" smtClean="0"/>
              <a:t>Danh_sach_Nguoi_dung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58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596500" y="223338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3A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037" y="1285781"/>
            <a:ext cx="5173079" cy="1938992"/>
            <a:chOff x="903567" y="2937671"/>
            <a:chExt cx="1767100" cy="1938992"/>
          </a:xfrm>
        </p:grpSpPr>
        <p:sp>
          <p:nvSpPr>
            <p:cNvPr id="4" name="TextBox 25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XL_NHA_HANG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26"/>
            <p:cNvSpPr txBox="1"/>
            <p:nvPr/>
          </p:nvSpPr>
          <p:spPr>
            <a:xfrm>
              <a:off x="903567" y="3276225"/>
              <a:ext cx="1767100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Dien_thoai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Dia_chi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Mail,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Ho_ten,Ma_so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Ten_Dang_nhap,Mat_khau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Nhom_Nguoi_dung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Dia_chi_Dang_nhap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58097" y="4236675"/>
            <a:ext cx="5204460" cy="1077218"/>
            <a:chOff x="910942" y="3583466"/>
            <a:chExt cx="1767100" cy="1077218"/>
          </a:xfrm>
        </p:grpSpPr>
        <p:sp>
          <p:nvSpPr>
            <p:cNvPr id="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XL_MON_AN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Don_gia_Ban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Danh_sach_Goi_mon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58097" y="1285781"/>
            <a:ext cx="5204460" cy="1720850"/>
            <a:chOff x="6026150" y="2726055"/>
            <a:chExt cx="5204460" cy="1720850"/>
          </a:xfrm>
        </p:grpSpPr>
        <p:sp>
          <p:nvSpPr>
            <p:cNvPr id="14" name="TextBox 25"/>
            <p:cNvSpPr txBox="1"/>
            <p:nvPr/>
          </p:nvSpPr>
          <p:spPr>
            <a:xfrm>
              <a:off x="6026150" y="2726055"/>
              <a:ext cx="520446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XL_NGUOI_DUNG</a:t>
              </a: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6026150" y="3063240"/>
              <a:ext cx="5204460" cy="1383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Ho_ten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Ten_Dang_nhap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Mat_khau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Nhom_Nguoi_dung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(Ten,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Danh_sach_Ban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Danh_sach_Ban_Xem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Danh_sach_Mon_an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3037" y="3468823"/>
            <a:ext cx="5173080" cy="861774"/>
            <a:chOff x="910942" y="3583466"/>
            <a:chExt cx="1767100" cy="861774"/>
          </a:xfrm>
        </p:grpSpPr>
        <p:sp>
          <p:nvSpPr>
            <p:cNvPr id="6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XL_BAN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29"/>
            <p:cNvSpPr txBox="1"/>
            <p:nvPr/>
          </p:nvSpPr>
          <p:spPr>
            <a:xfrm>
              <a:off x="910942" y="3922020"/>
              <a:ext cx="17671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Trang_thai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Danh_sach_Mon_an_Cho_nau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3037" y="4592520"/>
            <a:ext cx="5173080" cy="1077218"/>
            <a:chOff x="910942" y="3583466"/>
            <a:chExt cx="1767100" cy="1077218"/>
          </a:xfrm>
        </p:grpSpPr>
        <p:sp>
          <p:nvSpPr>
            <p:cNvPr id="11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XL_GOI_MON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So_luong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Don_gia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Thanh_tien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Thoi_diem_Goi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Thoi_diem_Huy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Thoi_diem_Nau_xong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Thoi_diem_Phuc_vu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Thoi_diem_Thanh_toan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Trang_thai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Nhan_vien_Phuc_vu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58097" y="5481764"/>
            <a:ext cx="5204460" cy="1077218"/>
            <a:chOff x="910942" y="3583466"/>
            <a:chExt cx="1767100" cy="1077218"/>
          </a:xfrm>
        </p:grpSpPr>
        <p:sp>
          <p:nvSpPr>
            <p:cNvPr id="1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XL_PHIEU_TINH_TIEN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Ngay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Tong_tien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Nhan_vien_Phuc_vu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Danh_sach_Goi_mon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58097" y="3233630"/>
            <a:ext cx="2313332" cy="733398"/>
            <a:chOff x="910942" y="3583466"/>
            <a:chExt cx="1767100" cy="646331"/>
          </a:xfrm>
        </p:grpSpPr>
        <p:sp>
          <p:nvSpPr>
            <p:cNvPr id="22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XL_LOAI_MON_AN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9"/>
            <p:cNvSpPr txBox="1"/>
            <p:nvPr/>
          </p:nvSpPr>
          <p:spPr>
            <a:xfrm>
              <a:off x="910942" y="3922020"/>
              <a:ext cx="17671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90614" y="3224773"/>
            <a:ext cx="2671943" cy="745174"/>
            <a:chOff x="910942" y="3583466"/>
            <a:chExt cx="1767100" cy="584775"/>
          </a:xfrm>
        </p:grpSpPr>
        <p:sp>
          <p:nvSpPr>
            <p:cNvPr id="25" name="TextBox 28"/>
            <p:cNvSpPr txBox="1"/>
            <p:nvPr/>
          </p:nvSpPr>
          <p:spPr>
            <a:xfrm>
              <a:off x="910942" y="3583466"/>
              <a:ext cx="17671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XL_NHOM_NGUOI_DUNG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910942" y="3858173"/>
              <a:ext cx="17671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0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3B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446" y="1628368"/>
            <a:ext cx="1107503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XL_UNG_DUNG</a:t>
            </a:r>
          </a:p>
          <a:p>
            <a:r>
              <a:rPr lang="en-US" sz="1400" i="1" dirty="0"/>
              <a:t>// </a:t>
            </a:r>
            <a:r>
              <a:rPr lang="en-US" sz="1400" i="1" dirty="0" smtClean="0"/>
              <a:t> M</a:t>
            </a:r>
            <a:r>
              <a:rPr lang="en-US" sz="1400" i="1" dirty="0"/>
              <a:t>+ (Model for All )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Khoi_dong_Ung_dung</a:t>
            </a:r>
            <a:r>
              <a:rPr lang="en-US" sz="1400" dirty="0"/>
              <a:t>: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en-US" sz="1400" dirty="0"/>
          </a:p>
          <a:p>
            <a:r>
              <a:rPr lang="en-US" sz="1400" i="1" dirty="0" smtClean="0"/>
              <a:t>// </a:t>
            </a:r>
            <a:r>
              <a:rPr lang="en-US" sz="1400" i="1" dirty="0" err="1" smtClean="0"/>
              <a:t>Xử</a:t>
            </a:r>
            <a:r>
              <a:rPr lang="en-US" sz="1400" i="1" dirty="0" smtClean="0"/>
              <a:t> </a:t>
            </a:r>
            <a:r>
              <a:rPr lang="en-US" sz="1400" i="1" dirty="0" err="1"/>
              <a:t>lý</a:t>
            </a:r>
            <a:r>
              <a:rPr lang="en-US" sz="1400" i="1" dirty="0"/>
              <a:t> </a:t>
            </a:r>
            <a:r>
              <a:rPr lang="en-US" sz="1400" i="1" dirty="0" err="1"/>
              <a:t>Chức</a:t>
            </a:r>
            <a:r>
              <a:rPr lang="en-US" sz="1400" i="1" dirty="0"/>
              <a:t> </a:t>
            </a:r>
            <a:r>
              <a:rPr lang="en-US" sz="1400" i="1" dirty="0" err="1"/>
              <a:t>năng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 smtClean="0"/>
              <a:t>Nhân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viên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phục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vụ</a:t>
            </a:r>
            <a:endParaRPr lang="en-US" sz="1400" i="1" dirty="0"/>
          </a:p>
          <a:p>
            <a:r>
              <a:rPr lang="en-US" sz="1400" b="1" dirty="0" err="1" smtClean="0"/>
              <a:t>Dang_nhap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/>
          </a:p>
          <a:p>
            <a:r>
              <a:rPr lang="en-US" sz="1400" b="1" dirty="0" err="1" smtClean="0"/>
              <a:t>Khoi_dong_Man_hinh_Danh_sach_Mon_an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Tra_cuu_Mon_an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Chon_Loai_Mon_an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Chon_Mon_an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Giam_So_luong_Mon_an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giảm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lượng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Dat_mon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endParaRPr lang="en-US" sz="1400" i="1" dirty="0" smtClean="0"/>
          </a:p>
          <a:p>
            <a:r>
              <a:rPr lang="en-US" sz="1400" i="1" dirty="0" smtClean="0"/>
              <a:t>// View-Layers/</a:t>
            </a:r>
            <a:r>
              <a:rPr lang="en-US" sz="1400" i="1" dirty="0" err="1" smtClean="0"/>
              <a:t>Prsenetaition</a:t>
            </a:r>
            <a:r>
              <a:rPr lang="en-US" sz="1400" i="1" dirty="0" smtClean="0"/>
              <a:t> </a:t>
            </a:r>
            <a:r>
              <a:rPr lang="en-US" sz="1400" i="1" dirty="0"/>
              <a:t>VL/PL</a:t>
            </a:r>
          </a:p>
          <a:p>
            <a:r>
              <a:rPr lang="en-US" sz="1400" b="1" dirty="0" err="1" smtClean="0"/>
              <a:t>Tao_Chuoi_HTML_Doanh_thu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 smtClean="0"/>
          </a:p>
          <a:p>
            <a:r>
              <a:rPr lang="en-US" sz="1400" b="1" dirty="0" err="1" smtClean="0"/>
              <a:t>Tao_Chuoi_HTML_Xem_Danh_sach_Mon_an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Tao_Chuoi_HTML_Danh_sach_Loai_Mon_an_Xem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endParaRPr lang="en-US" sz="1400" dirty="0"/>
          </a:p>
          <a:p>
            <a:r>
              <a:rPr lang="en-US" sz="1400" b="1" dirty="0" err="1" smtClean="0"/>
              <a:t>Tao_Chuoi_HTML_Danh_sach_Mon_an_Xem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endParaRPr lang="en-US" sz="1400" dirty="0"/>
          </a:p>
          <a:p>
            <a:r>
              <a:rPr lang="en-US" sz="1400" b="1" dirty="0" err="1" smtClean="0"/>
              <a:t>Tao_Chuoi_HTML_Danh_sach_Mon_an_Chon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phục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endParaRPr lang="en-US" sz="1400" dirty="0"/>
          </a:p>
          <a:p>
            <a:r>
              <a:rPr lang="en-US" sz="1400" b="1" dirty="0" err="1" smtClean="0"/>
              <a:t>Tao_Chuoi_HTML_Xem_Danh_sach_Ban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Tao_Chuoi_HTML_Danh_sach_Ban_Xem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r>
              <a:rPr lang="en-US" sz="1400" dirty="0" smtClean="0"/>
              <a:t> </a:t>
            </a:r>
            <a:r>
              <a:rPr lang="en-US" sz="1400" dirty="0" err="1" smtClean="0"/>
              <a:t>kèm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endParaRPr lang="en-US" sz="1400" dirty="0"/>
          </a:p>
          <a:p>
            <a:r>
              <a:rPr lang="en-US" sz="1400" b="1" dirty="0" err="1" smtClean="0"/>
              <a:t>Tao_chuoi_HTML_Mon_an_cua_Ban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i="1" dirty="0" smtClean="0">
                <a:sym typeface="+mn-ea"/>
              </a:rPr>
              <a:t>// Business-Layers BL</a:t>
            </a:r>
          </a:p>
          <a:p>
            <a:r>
              <a:rPr lang="en-US" sz="1400" b="1" dirty="0" err="1" smtClean="0">
                <a:sym typeface="+mn-ea"/>
              </a:rPr>
              <a:t>Tra_cuu_Mon_an</a:t>
            </a:r>
            <a:r>
              <a:rPr lang="en-US" sz="1400" dirty="0" smtClean="0">
                <a:sym typeface="+mn-ea"/>
              </a:rPr>
              <a:t>: </a:t>
            </a:r>
            <a:r>
              <a:rPr lang="en-US" sz="1400" dirty="0" err="1">
                <a:sym typeface="+mn-ea"/>
              </a:rPr>
              <a:t>Hàm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tra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cứu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món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ăn</a:t>
            </a:r>
            <a:endParaRPr lang="en-US" sz="1400" i="1" dirty="0">
              <a:sym typeface="+mn-ea"/>
            </a:endParaRPr>
          </a:p>
          <a:p>
            <a:r>
              <a:rPr lang="en-US" sz="1400" b="1" dirty="0" err="1" smtClean="0">
                <a:sym typeface="+mn-ea"/>
              </a:rPr>
              <a:t>Tra_cuu_Ban</a:t>
            </a:r>
            <a:r>
              <a:rPr lang="en-US" sz="1400" dirty="0" smtClean="0">
                <a:sym typeface="+mn-ea"/>
              </a:rPr>
              <a:t>: </a:t>
            </a:r>
            <a:r>
              <a:rPr lang="en-US" sz="1400" dirty="0" err="1">
                <a:sym typeface="+mn-ea"/>
              </a:rPr>
              <a:t>Hàm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tra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cứu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bàn</a:t>
            </a:r>
            <a:endParaRPr lang="en-US" sz="14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34250" y="1144013"/>
            <a:ext cx="5611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XL_DU_LIEU</a:t>
            </a:r>
          </a:p>
          <a:p>
            <a:r>
              <a:rPr lang="en-US" sz="1400" b="1" dirty="0" err="1"/>
              <a:t>Doc_du_lieu</a:t>
            </a:r>
            <a:r>
              <a:rPr lang="en-US" sz="1400" dirty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media</a:t>
            </a:r>
          </a:p>
          <a:p>
            <a:r>
              <a:rPr lang="en-US" sz="1400" b="1" dirty="0" err="1" smtClean="0"/>
              <a:t>Ghi_Mon_an</a:t>
            </a:r>
            <a:r>
              <a:rPr lang="en-US" sz="1400" dirty="0" smtClean="0"/>
              <a:t>: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dịch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endParaRPr lang="en-US" sz="1400" dirty="0" smtClean="0"/>
          </a:p>
          <a:p>
            <a:r>
              <a:rPr lang="en-US" sz="1400" b="1" dirty="0" err="1" smtClean="0"/>
              <a:t>Ghi_Ban</a:t>
            </a:r>
            <a:r>
              <a:rPr lang="en-US" sz="1400" dirty="0" smtClean="0"/>
              <a:t>: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 smtClean="0"/>
              <a:t>bàn</a:t>
            </a:r>
            <a:r>
              <a:rPr lang="en-US" sz="1400" dirty="0" smtClean="0"/>
              <a:t> </a:t>
            </a:r>
            <a:r>
              <a:rPr lang="en-US" sz="1400" dirty="0" err="1"/>
              <a:t>lên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 smtClean="0"/>
              <a:t>liệu</a:t>
            </a:r>
            <a:endParaRPr lang="en-US" sz="1400" dirty="0" smtClean="0"/>
          </a:p>
          <a:p>
            <a:r>
              <a:rPr lang="en-US" sz="1400" b="1" dirty="0" err="1" smtClean="0"/>
              <a:t>Ghi_Phieu_Tinh_tien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tiền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dịch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09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4075289" y="98606"/>
            <a:ext cx="7213600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dirty="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400" dirty="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400" dirty="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400" dirty="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dirty="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nấu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14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Loại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món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ăn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246379" y="1625665"/>
            <a:ext cx="7892909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400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viên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vụ</a:t>
            </a:r>
            <a:r>
              <a:rPr lang="en-US" sz="1400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Món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Đơn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giá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Bán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sách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Gọi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400" dirty="0" smtClean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400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400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sách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Gọi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Tổng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tiền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Thời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chờ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sách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đặt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người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lớn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trẻ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sách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Ý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kiến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Đánh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phục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Đánh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ăn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thu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 smtClean="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46379" y="330214"/>
            <a:ext cx="3727310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6324" y="5354536"/>
            <a:ext cx="3273554" cy="365125"/>
          </a:xfrm>
        </p:spPr>
        <p:txBody>
          <a:bodyPr/>
          <a:lstStyle/>
          <a:p>
            <a:pPr>
              <a:defRPr/>
            </a:pP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tiến Huy   Tháng </a:t>
            </a:r>
            <a:r>
              <a:rPr lang="en-US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/201</a:t>
            </a:r>
            <a:r>
              <a:rPr lang="en-US" sz="16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vi-VN" sz="1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88" y="5287749"/>
            <a:ext cx="562698" cy="453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6654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7"/>
          <p:cNvSpPr txBox="1"/>
          <p:nvPr/>
        </p:nvSpPr>
        <p:spPr>
          <a:xfrm>
            <a:off x="650240" y="120650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Đăng nhập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" y="1653540"/>
            <a:ext cx="1111504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35120" y="2125980"/>
            <a:ext cx="3799840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0"/>
          <p:cNvSpPr txBox="1"/>
          <p:nvPr/>
        </p:nvSpPr>
        <p:spPr>
          <a:xfrm>
            <a:off x="4744720" y="3314700"/>
            <a:ext cx="26308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đăng nhập</a:t>
            </a:r>
          </a:p>
        </p:txBody>
      </p:sp>
      <p:sp>
        <p:nvSpPr>
          <p:cNvPr id="18" name="Text Box 11"/>
          <p:cNvSpPr txBox="1"/>
          <p:nvPr/>
        </p:nvSpPr>
        <p:spPr>
          <a:xfrm>
            <a:off x="4744720" y="3899122"/>
            <a:ext cx="26314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9" name="Text Box 12"/>
          <p:cNvSpPr txBox="1"/>
          <p:nvPr/>
        </p:nvSpPr>
        <p:spPr>
          <a:xfrm>
            <a:off x="5151120" y="5229310"/>
            <a:ext cx="166624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1"/>
          <p:cNvSpPr txBox="1"/>
          <p:nvPr/>
        </p:nvSpPr>
        <p:spPr>
          <a:xfrm>
            <a:off x="4744085" y="4432522"/>
            <a:ext cx="26314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2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50239" y="2640726"/>
            <a:ext cx="10939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ngày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579120" y="2195208"/>
            <a:ext cx="104838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35"/>
          <p:cNvSpPr txBox="1"/>
          <p:nvPr/>
        </p:nvSpPr>
        <p:spPr>
          <a:xfrm>
            <a:off x="579120" y="2191710"/>
            <a:ext cx="82894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  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Box 20"/>
          <p:cNvSpPr txBox="1"/>
          <p:nvPr/>
        </p:nvSpPr>
        <p:spPr>
          <a:xfrm>
            <a:off x="666887" y="3085213"/>
            <a:ext cx="10939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6887" y="3515246"/>
            <a:ext cx="1608463" cy="1993187"/>
            <a:chOff x="666887" y="3515246"/>
            <a:chExt cx="1608463" cy="1993187"/>
          </a:xfrm>
        </p:grpSpPr>
        <p:sp>
          <p:nvSpPr>
            <p:cNvPr id="38" name="Rectangle 37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nhân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viên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ngày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tháng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21"/>
            <p:cNvSpPr txBox="1"/>
            <p:nvPr/>
          </p:nvSpPr>
          <p:spPr>
            <a:xfrm>
              <a:off x="788670" y="3612083"/>
              <a:ext cx="135961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9953" y="3515245"/>
            <a:ext cx="1608463" cy="1993187"/>
            <a:chOff x="666887" y="3515246"/>
            <a:chExt cx="1608463" cy="1993187"/>
          </a:xfrm>
        </p:grpSpPr>
        <p:sp>
          <p:nvSpPr>
            <p:cNvPr id="34" name="Rectangle 33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nhân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viên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ngày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tháng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1"/>
            <p:cNvSpPr txBox="1"/>
            <p:nvPr/>
          </p:nvSpPr>
          <p:spPr>
            <a:xfrm>
              <a:off x="788670" y="3612083"/>
              <a:ext cx="135961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3019" y="3515244"/>
            <a:ext cx="1608463" cy="1993187"/>
            <a:chOff x="666887" y="3515246"/>
            <a:chExt cx="1608463" cy="1993187"/>
          </a:xfrm>
        </p:grpSpPr>
        <p:sp>
          <p:nvSpPr>
            <p:cNvPr id="46" name="Rectangle 45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nhân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viên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ngày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tháng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21"/>
            <p:cNvSpPr txBox="1"/>
            <p:nvPr/>
          </p:nvSpPr>
          <p:spPr>
            <a:xfrm>
              <a:off x="788670" y="3612083"/>
              <a:ext cx="135961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46085" y="3515243"/>
            <a:ext cx="1608463" cy="1993187"/>
            <a:chOff x="666887" y="3515246"/>
            <a:chExt cx="1608463" cy="1993187"/>
          </a:xfrm>
        </p:grpSpPr>
        <p:sp>
          <p:nvSpPr>
            <p:cNvPr id="49" name="Rectangle 48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nhân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viên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ngày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tháng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 Box 21"/>
            <p:cNvSpPr txBox="1"/>
            <p:nvPr/>
          </p:nvSpPr>
          <p:spPr>
            <a:xfrm>
              <a:off x="788670" y="3612083"/>
              <a:ext cx="135961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60609" y="3515242"/>
            <a:ext cx="1608463" cy="1993187"/>
            <a:chOff x="666887" y="3515246"/>
            <a:chExt cx="1608463" cy="1993187"/>
          </a:xfrm>
        </p:grpSpPr>
        <p:sp>
          <p:nvSpPr>
            <p:cNvPr id="52" name="Rectangle 51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nhân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viên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ngày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tháng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 Box 21"/>
            <p:cNvSpPr txBox="1"/>
            <p:nvPr/>
          </p:nvSpPr>
          <p:spPr>
            <a:xfrm>
              <a:off x="788670" y="3612083"/>
              <a:ext cx="135961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54" name="Text Box 20"/>
          <p:cNvSpPr txBox="1"/>
          <p:nvPr/>
        </p:nvSpPr>
        <p:spPr>
          <a:xfrm>
            <a:off x="650238" y="5566942"/>
            <a:ext cx="10939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66887" y="5964117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8993" y="5964117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18000" y="5964117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36639" y="5967426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68745" y="5964117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00851" y="5964117"/>
            <a:ext cx="1608463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Doanh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thu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1713857" y="2195208"/>
            <a:ext cx="141493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35"/>
          <p:cNvSpPr txBox="1"/>
          <p:nvPr/>
        </p:nvSpPr>
        <p:spPr>
          <a:xfrm>
            <a:off x="579120" y="2191710"/>
            <a:ext cx="82894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Phiếu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  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6887" y="3140680"/>
            <a:ext cx="5491542" cy="22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Mã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số</a:t>
            </a:r>
            <a:r>
              <a:rPr lang="en-US" sz="1400" b="1" dirty="0">
                <a:solidFill>
                  <a:schemeClr val="tx1"/>
                </a:solidFill>
              </a:rPr>
              <a:t>: Phieu_Dat_ban_1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đặt</a:t>
            </a:r>
            <a:r>
              <a:rPr lang="en-US" sz="1400" dirty="0">
                <a:solidFill>
                  <a:schemeClr val="tx1"/>
                </a:solidFill>
              </a:rPr>
              <a:t>: 1/8/18 2:32:36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đến</a:t>
            </a:r>
            <a:r>
              <a:rPr lang="en-US" sz="1400" dirty="0">
                <a:solidFill>
                  <a:schemeClr val="tx1"/>
                </a:solidFill>
              </a:rPr>
              <a:t>: 1/12/18 2:32:36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người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lớn</a:t>
            </a:r>
            <a:r>
              <a:rPr lang="en-US" sz="1400" dirty="0">
                <a:solidFill>
                  <a:schemeClr val="tx1"/>
                </a:solidFill>
              </a:rPr>
              <a:t>: 2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trẻ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</a:t>
            </a:r>
            <a:r>
              <a:rPr lang="en-US" sz="1400" dirty="0">
                <a:solidFill>
                  <a:schemeClr val="tx1"/>
                </a:solidFill>
              </a:rPr>
              <a:t>: 0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liên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Nguyễn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Văn</a:t>
            </a:r>
            <a:r>
              <a:rPr lang="en-US" sz="1400" dirty="0">
                <a:solidFill>
                  <a:schemeClr val="tx1"/>
                </a:solidFill>
              </a:rPr>
              <a:t> A - 023548496 - </a:t>
            </a:r>
            <a:r>
              <a:rPr lang="en-US" sz="1400" dirty="0" err="1">
                <a:solidFill>
                  <a:schemeClr val="tx1"/>
                </a:solidFill>
              </a:rPr>
              <a:t>abc@gmail.com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Tình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trạng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b="1" dirty="0">
                <a:solidFill>
                  <a:schemeClr val="tx1"/>
                </a:solidFill>
              </a:rPr>
              <a:t>KHÁCH ĐÃ ĐẾN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86907" y="3102878"/>
            <a:ext cx="5078774" cy="22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Mã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số</a:t>
            </a:r>
            <a:r>
              <a:rPr lang="en-US" sz="1400" b="1" dirty="0">
                <a:solidFill>
                  <a:schemeClr val="tx1"/>
                </a:solidFill>
              </a:rPr>
              <a:t>: Phieu_Dat_ban_2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đặt</a:t>
            </a:r>
            <a:r>
              <a:rPr lang="en-US" sz="1400" dirty="0">
                <a:solidFill>
                  <a:schemeClr val="tx1"/>
                </a:solidFill>
              </a:rPr>
              <a:t>: 2/8/18 2:32:36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đến</a:t>
            </a:r>
            <a:r>
              <a:rPr lang="en-US" sz="1400" dirty="0">
                <a:solidFill>
                  <a:schemeClr val="tx1"/>
                </a:solidFill>
              </a:rPr>
              <a:t>: 2/17/18 2:32:36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người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lớn</a:t>
            </a:r>
            <a:r>
              <a:rPr lang="en-US" sz="1400" dirty="0">
                <a:solidFill>
                  <a:schemeClr val="tx1"/>
                </a:solidFill>
              </a:rPr>
              <a:t>: 4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trẻ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</a:t>
            </a:r>
            <a:r>
              <a:rPr lang="en-US" sz="1400" dirty="0">
                <a:solidFill>
                  <a:schemeClr val="tx1"/>
                </a:solidFill>
              </a:rPr>
              <a:t>: 1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liên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hệ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Nguyễn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Văn</a:t>
            </a:r>
            <a:r>
              <a:rPr lang="en-US" sz="1400" dirty="0">
                <a:solidFill>
                  <a:schemeClr val="tx1"/>
                </a:solidFill>
              </a:rPr>
              <a:t> B - 0374769303 - </a:t>
            </a:r>
            <a:r>
              <a:rPr lang="en-US" sz="1400" dirty="0" err="1">
                <a:solidFill>
                  <a:schemeClr val="tx1"/>
                </a:solidFill>
              </a:rPr>
              <a:t>bac@gmail.com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Tình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trạng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b="1" dirty="0">
                <a:solidFill>
                  <a:schemeClr val="tx1"/>
                </a:solidFill>
              </a:rPr>
              <a:t>KHÁCH </a:t>
            </a:r>
            <a:r>
              <a:rPr lang="en-US" sz="1400" b="1" dirty="0" smtClean="0">
                <a:solidFill>
                  <a:schemeClr val="tx1"/>
                </a:solidFill>
              </a:rPr>
              <a:t>CHƯA ĐẾN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Box 27"/>
          <p:cNvSpPr txBox="1"/>
          <p:nvPr/>
        </p:nvSpPr>
        <p:spPr>
          <a:xfrm>
            <a:off x="8080386" y="4935549"/>
            <a:ext cx="1275810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Khách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đã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đến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 Box 27"/>
          <p:cNvSpPr txBox="1"/>
          <p:nvPr/>
        </p:nvSpPr>
        <p:spPr>
          <a:xfrm>
            <a:off x="9419735" y="4935549"/>
            <a:ext cx="53220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Hủy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3190118" y="2195208"/>
            <a:ext cx="18225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35"/>
          <p:cNvSpPr txBox="1"/>
          <p:nvPr/>
        </p:nvSpPr>
        <p:spPr>
          <a:xfrm>
            <a:off x="579120" y="2191710"/>
            <a:ext cx="82894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   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6887" y="3096612"/>
            <a:ext cx="5491542" cy="16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: BAN_03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: 3/8/18 12:00:00 AM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ăn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Nội</a:t>
            </a:r>
            <a:r>
              <a:rPr lang="en-US" sz="1400" dirty="0">
                <a:solidFill>
                  <a:schemeClr val="tx1"/>
                </a:solidFill>
              </a:rPr>
              <a:t> dung: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Dịch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vụ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tốt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86907" y="3058810"/>
            <a:ext cx="5078774" cy="1700480"/>
          </a:xfrm>
          <a:prstGeom prst="rect">
            <a:avLst/>
          </a:prstGeom>
          <a:solidFill>
            <a:srgbClr val="F46469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: BAN_01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: 12/31/17 3:00:00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ăn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 KHÔNG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Nội</a:t>
            </a:r>
            <a:r>
              <a:rPr lang="en-US" sz="1400" dirty="0">
                <a:solidFill>
                  <a:schemeClr val="tx1"/>
                </a:solidFill>
              </a:rPr>
              <a:t> dung: </a:t>
            </a:r>
            <a:r>
              <a:rPr lang="en-US" sz="1400" dirty="0" err="1">
                <a:solidFill>
                  <a:schemeClr val="tx1"/>
                </a:solidFill>
              </a:rPr>
              <a:t>Chờ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lâu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887" y="5019435"/>
            <a:ext cx="5491542" cy="1662678"/>
          </a:xfrm>
          <a:prstGeom prst="rect">
            <a:avLst/>
          </a:prstGeom>
          <a:solidFill>
            <a:srgbClr val="F46469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: BAN_02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: 12/31/17 3:00:00 PM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ăn</a:t>
            </a:r>
            <a:r>
              <a:rPr lang="en-US" sz="1400" dirty="0">
                <a:solidFill>
                  <a:schemeClr val="tx1"/>
                </a:solidFill>
              </a:rPr>
              <a:t>: KHÔNG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Nội</a:t>
            </a:r>
            <a:r>
              <a:rPr lang="en-US" sz="1400" dirty="0">
                <a:solidFill>
                  <a:schemeClr val="tx1"/>
                </a:solidFill>
              </a:rPr>
              <a:t> dung: </a:t>
            </a:r>
            <a:r>
              <a:rPr lang="en-US" sz="1400" dirty="0" err="1">
                <a:solidFill>
                  <a:schemeClr val="tx1"/>
                </a:solidFill>
              </a:rPr>
              <a:t>Món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ăn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nguội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86907" y="4981633"/>
            <a:ext cx="5078774" cy="1700480"/>
          </a:xfrm>
          <a:prstGeom prst="rect">
            <a:avLst/>
          </a:prstGeom>
          <a:noFill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: BAN_02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: 12/28/17 12:00:00 AM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 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ăn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Đánh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phục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vụ</a:t>
            </a:r>
            <a:r>
              <a:rPr lang="en-US" sz="1400" dirty="0">
                <a:solidFill>
                  <a:schemeClr val="tx1"/>
                </a:solidFill>
              </a:rPr>
              <a:t>: HÀI LÒNG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Nội</a:t>
            </a:r>
            <a:r>
              <a:rPr lang="en-US" sz="1400" dirty="0">
                <a:solidFill>
                  <a:schemeClr val="tx1"/>
                </a:solidFill>
              </a:rPr>
              <a:t> dung: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5051969" y="2195208"/>
            <a:ext cx="15251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35"/>
          <p:cNvSpPr txBox="1"/>
          <p:nvPr/>
        </p:nvSpPr>
        <p:spPr>
          <a:xfrm>
            <a:off x="579120" y="2191710"/>
            <a:ext cx="82894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   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0239" y="3085211"/>
            <a:ext cx="5739544" cy="3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Nhân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viên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phục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vụ</a:t>
            </a:r>
            <a:r>
              <a:rPr lang="en-US" sz="1400" b="1" dirty="0" smtClean="0">
                <a:solidFill>
                  <a:schemeClr val="tx1"/>
                </a:solidFill>
              </a:rPr>
              <a:t>: </a:t>
            </a:r>
            <a:r>
              <a:rPr lang="en-US" sz="1400" b="1" dirty="0" err="1" smtClean="0">
                <a:solidFill>
                  <a:schemeClr val="tx1"/>
                </a:solidFill>
              </a:rPr>
              <a:t>Tên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nhân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viên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Có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khách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Tên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món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ăn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Giá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nấu</a:t>
            </a:r>
            <a:r>
              <a:rPr lang="en-US" sz="1400" dirty="0" smtClean="0">
                <a:solidFill>
                  <a:srgbClr val="FF0000"/>
                </a:solidFill>
              </a:rPr>
              <a:t>] [5 </a:t>
            </a:r>
            <a:r>
              <a:rPr lang="en-US" sz="1400" dirty="0" err="1" smtClean="0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+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x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SL 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phục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nấu</a:t>
            </a:r>
            <a:r>
              <a:rPr lang="en-US" sz="1400" dirty="0">
                <a:solidFill>
                  <a:srgbClr val="FF0000"/>
                </a:solidFill>
              </a:rPr>
              <a:t>] 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món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ăn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x SL </a:t>
            </a:r>
            <a:r>
              <a:rPr lang="en-US" sz="1400" dirty="0" smtClean="0">
                <a:solidFill>
                  <a:schemeClr val="accent6"/>
                </a:solidFill>
              </a:rPr>
              <a:t>[</a:t>
            </a:r>
            <a:r>
              <a:rPr lang="en-US" sz="1400" dirty="0" err="1" smtClean="0">
                <a:solidFill>
                  <a:schemeClr val="accent6"/>
                </a:solidFill>
              </a:rPr>
              <a:t>Đã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err="1">
                <a:solidFill>
                  <a:schemeClr val="accent6"/>
                </a:solidFill>
              </a:rPr>
              <a:t>phục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err="1" smtClean="0">
                <a:solidFill>
                  <a:schemeClr val="accent6"/>
                </a:solidFill>
              </a:rPr>
              <a:t>vụ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Tên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nước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giải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sym typeface="+mn-ea"/>
              </a:rPr>
              <a:t>khát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Giá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 x SL 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Chờ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phục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vụ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>
                <a:solidFill>
                  <a:srgbClr val="FF0000"/>
                </a:solidFill>
              </a:rPr>
              <a:t>[10 </a:t>
            </a:r>
            <a:r>
              <a:rPr lang="en-US" sz="1400" dirty="0" err="1">
                <a:solidFill>
                  <a:srgbClr val="FF0000"/>
                </a:solidFill>
              </a:rPr>
              <a:t>phút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 algn="r">
              <a:lnSpc>
                <a:spcPct val="200000"/>
              </a:lnSpc>
            </a:pPr>
            <a:r>
              <a:rPr lang="en-US" sz="1400" dirty="0" err="1">
                <a:solidFill>
                  <a:srgbClr val="FF0000"/>
                </a:solidFill>
              </a:rPr>
              <a:t>Tổng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tiền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phải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thu</a:t>
            </a:r>
            <a:r>
              <a:rPr lang="en-US" sz="1400" dirty="0">
                <a:solidFill>
                  <a:srgbClr val="FF0000"/>
                </a:solidFill>
              </a:rPr>
              <a:t>: x </a:t>
            </a:r>
            <a:r>
              <a:rPr lang="en-US" sz="1400" dirty="0" err="1">
                <a:solidFill>
                  <a:srgbClr val="FF0000"/>
                </a:solidFill>
              </a:rPr>
              <a:t>đ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00197" y="3085213"/>
            <a:ext cx="5089548" cy="15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Bàn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Nhân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viên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phục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vụ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b="1" dirty="0" err="1">
                <a:solidFill>
                  <a:schemeClr val="tx1"/>
                </a:solidFill>
              </a:rPr>
              <a:t>Tên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nhân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viên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Trống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15637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09633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543369"/>
            <a:ext cx="11115040" cy="52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50240" y="162084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191710"/>
            <a:ext cx="11094720" cy="367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064841" y="162084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227276" y="162084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839031" y="1648145"/>
            <a:ext cx="8348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Thoát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Box 20"/>
          <p:cNvSpPr txBox="1"/>
          <p:nvPr/>
        </p:nvSpPr>
        <p:spPr>
          <a:xfrm>
            <a:off x="1765935" y="1621937"/>
            <a:ext cx="51041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9" name="Text Box 35"/>
          <p:cNvSpPr txBox="1"/>
          <p:nvPr/>
        </p:nvSpPr>
        <p:spPr>
          <a:xfrm>
            <a:off x="6638398" y="2195208"/>
            <a:ext cx="166947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35"/>
          <p:cNvSpPr txBox="1"/>
          <p:nvPr/>
        </p:nvSpPr>
        <p:spPr>
          <a:xfrm>
            <a:off x="579120" y="2191710"/>
            <a:ext cx="82894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   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  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Cập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 Box 20"/>
          <p:cNvSpPr txBox="1"/>
          <p:nvPr/>
        </p:nvSpPr>
        <p:spPr>
          <a:xfrm>
            <a:off x="650240" y="2640726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16" name="Text Box 20"/>
          <p:cNvSpPr txBox="1"/>
          <p:nvPr/>
        </p:nvSpPr>
        <p:spPr>
          <a:xfrm>
            <a:off x="650240" y="3087765"/>
            <a:ext cx="1115695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20"/>
          <p:cNvSpPr txBox="1"/>
          <p:nvPr/>
        </p:nvSpPr>
        <p:spPr>
          <a:xfrm>
            <a:off x="1824255" y="3087765"/>
            <a:ext cx="172317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20"/>
          <p:cNvSpPr txBox="1"/>
          <p:nvPr/>
        </p:nvSpPr>
        <p:spPr>
          <a:xfrm>
            <a:off x="3602313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luộc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 Box 20"/>
          <p:cNvSpPr txBox="1"/>
          <p:nvPr/>
        </p:nvSpPr>
        <p:spPr>
          <a:xfrm>
            <a:off x="5133659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xào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 Box 20"/>
          <p:cNvSpPr txBox="1"/>
          <p:nvPr/>
        </p:nvSpPr>
        <p:spPr>
          <a:xfrm>
            <a:off x="6665005" y="3086733"/>
            <a:ext cx="14764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lẩu</a:t>
            </a:r>
            <a:r>
              <a:rPr lang="en-US" dirty="0" smtClean="0">
                <a:solidFill>
                  <a:schemeClr val="bg1"/>
                </a:solidFill>
              </a:rPr>
              <a:t> (SL)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Box 20"/>
          <p:cNvSpPr txBox="1"/>
          <p:nvPr/>
        </p:nvSpPr>
        <p:spPr>
          <a:xfrm>
            <a:off x="8196351" y="3086733"/>
            <a:ext cx="18840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khát</a:t>
            </a:r>
            <a:r>
              <a:rPr lang="en-US" dirty="0" smtClean="0">
                <a:solidFill>
                  <a:schemeClr val="bg1"/>
                </a:solidFill>
              </a:rPr>
              <a:t>(SL)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44853" y="3691517"/>
            <a:ext cx="2164447" cy="2367759"/>
            <a:chOff x="666887" y="3515246"/>
            <a:chExt cx="1608463" cy="1993187"/>
          </a:xfrm>
        </p:grpSpPr>
        <p:sp>
          <p:nvSpPr>
            <p:cNvPr id="29" name="Rectangle 28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Cập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nhất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21"/>
            <p:cNvSpPr txBox="1"/>
            <p:nvPr/>
          </p:nvSpPr>
          <p:spPr>
            <a:xfrm>
              <a:off x="788670" y="3612083"/>
              <a:ext cx="1359619" cy="77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31" name="Text Box 21"/>
          <p:cNvSpPr txBox="1"/>
          <p:nvPr/>
        </p:nvSpPr>
        <p:spPr>
          <a:xfrm>
            <a:off x="1708577" y="5569792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14329" y="3691517"/>
            <a:ext cx="2164447" cy="2367759"/>
            <a:chOff x="666887" y="3515246"/>
            <a:chExt cx="1608463" cy="1993187"/>
          </a:xfrm>
        </p:grpSpPr>
        <p:sp>
          <p:nvSpPr>
            <p:cNvPr id="33" name="Rectangle 32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Cập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nhất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21"/>
            <p:cNvSpPr txBox="1"/>
            <p:nvPr/>
          </p:nvSpPr>
          <p:spPr>
            <a:xfrm>
              <a:off x="788670" y="3612083"/>
              <a:ext cx="1359619" cy="77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38" name="Text Box 21"/>
          <p:cNvSpPr txBox="1"/>
          <p:nvPr/>
        </p:nvSpPr>
        <p:spPr>
          <a:xfrm>
            <a:off x="3978053" y="5569792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83805" y="3691517"/>
            <a:ext cx="2164447" cy="2367759"/>
            <a:chOff x="666887" y="3515246"/>
            <a:chExt cx="1608463" cy="1993187"/>
          </a:xfrm>
        </p:grpSpPr>
        <p:sp>
          <p:nvSpPr>
            <p:cNvPr id="46" name="Rectangle 45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Cập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nhất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21"/>
            <p:cNvSpPr txBox="1"/>
            <p:nvPr/>
          </p:nvSpPr>
          <p:spPr>
            <a:xfrm>
              <a:off x="788670" y="3612083"/>
              <a:ext cx="1359619" cy="77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48" name="Text Box 21"/>
          <p:cNvSpPr txBox="1"/>
          <p:nvPr/>
        </p:nvSpPr>
        <p:spPr>
          <a:xfrm>
            <a:off x="6247529" y="5569792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453281" y="3691517"/>
            <a:ext cx="2164447" cy="2367759"/>
            <a:chOff x="666887" y="3515246"/>
            <a:chExt cx="1608463" cy="1993187"/>
          </a:xfrm>
        </p:grpSpPr>
        <p:sp>
          <p:nvSpPr>
            <p:cNvPr id="50" name="Rectangle 49"/>
            <p:cNvSpPr/>
            <p:nvPr/>
          </p:nvSpPr>
          <p:spPr>
            <a:xfrm>
              <a:off x="666887" y="3515246"/>
              <a:ext cx="1608463" cy="199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Tên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món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ăn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Doanh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thu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Đơn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Cập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nhất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giá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 Box 21"/>
            <p:cNvSpPr txBox="1"/>
            <p:nvPr/>
          </p:nvSpPr>
          <p:spPr>
            <a:xfrm>
              <a:off x="788670" y="3612083"/>
              <a:ext cx="1359619" cy="77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algn="ctr"/>
              <a:r>
                <a:rPr lang="en-US" dirty="0" err="1" smtClean="0"/>
                <a:t>Hình</a:t>
              </a:r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52" name="Text Box 21"/>
          <p:cNvSpPr txBox="1"/>
          <p:nvPr/>
        </p:nvSpPr>
        <p:spPr>
          <a:xfrm>
            <a:off x="8517005" y="5569792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6" y="3252269"/>
            <a:ext cx="5196541" cy="1919791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2" name="TextBox 11">
            <a:hlinkClick r:id="" action="ppaction://noaction"/>
          </p:cNvPr>
          <p:cNvSpPr txBox="1"/>
          <p:nvPr/>
        </p:nvSpPr>
        <p:spPr>
          <a:xfrm>
            <a:off x="5270406" y="3684389"/>
            <a:ext cx="2673444" cy="1384995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Nha_hang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Danh_sach_Mon_an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Danh_sach_Ban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Danh_sach_Nguoi_dung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Danh_sach_Phieu_Dat_ban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2433589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2946056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5981888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1600" b="1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421120" y="5089219"/>
            <a:ext cx="27305" cy="8610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6" y="5321701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7745997" y="1105179"/>
            <a:ext cx="399527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467995" y="1600835"/>
            <a:ext cx="4146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b="1" dirty="0" err="1"/>
              <a:t>Nha_hang</a:t>
            </a:r>
            <a:endParaRPr lang="en-US" b="1" dirty="0"/>
          </a:p>
          <a:p>
            <a:r>
              <a:rPr lang="en-US" b="1" dirty="0" err="1"/>
              <a:t>Danh_sach_Mon_an</a:t>
            </a:r>
            <a:endParaRPr lang="en-US" b="1" dirty="0"/>
          </a:p>
          <a:p>
            <a:r>
              <a:rPr lang="en-US" b="1" dirty="0" err="1" smtClean="0"/>
              <a:t>Danh_sach_Ban</a:t>
            </a:r>
            <a:endParaRPr lang="en-US" b="1" dirty="0"/>
          </a:p>
          <a:p>
            <a:r>
              <a:rPr lang="en-US" b="1" dirty="0" err="1" smtClean="0"/>
              <a:t>Danh_sach_Nguoi_dung</a:t>
            </a:r>
            <a:endParaRPr lang="en-US" b="1" dirty="0" smtClean="0"/>
          </a:p>
          <a:p>
            <a:r>
              <a:rPr lang="en-US" b="1" dirty="0" err="1" smtClean="0"/>
              <a:t>Danh_sach_Phieu_Dat_ban</a:t>
            </a:r>
            <a:endParaRPr lang="en-US" b="1" dirty="0" smtClean="0"/>
          </a:p>
        </p:txBody>
      </p:sp>
      <p:sp>
        <p:nvSpPr>
          <p:cNvPr id="11" name="Oval 10"/>
          <p:cNvSpPr/>
          <p:nvPr/>
        </p:nvSpPr>
        <p:spPr>
          <a:xfrm>
            <a:off x="8052360" y="397084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596500" y="223338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3A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3037" y="1242917"/>
            <a:ext cx="5173079" cy="1938992"/>
            <a:chOff x="903567" y="2937671"/>
            <a:chExt cx="1767100" cy="1938992"/>
          </a:xfrm>
        </p:grpSpPr>
        <p:sp>
          <p:nvSpPr>
            <p:cNvPr id="4" name="TextBox 25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XL_NHA_HANG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26"/>
            <p:cNvSpPr txBox="1"/>
            <p:nvPr/>
          </p:nvSpPr>
          <p:spPr>
            <a:xfrm>
              <a:off x="903567" y="3276225"/>
              <a:ext cx="1767100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Dien_thoai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Dia_chi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Mail,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Ho_ten,Ma_so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Ten_Dang_nhap,Mat_khau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Nhom_Nguoi_dung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Dia_chi_Dang_nhap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58097" y="4193811"/>
            <a:ext cx="5204460" cy="1077218"/>
            <a:chOff x="910942" y="3583466"/>
            <a:chExt cx="1767100" cy="1077218"/>
          </a:xfrm>
        </p:grpSpPr>
        <p:sp>
          <p:nvSpPr>
            <p:cNvPr id="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XL_MON_AN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Don_gia_Ban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Loai_Mon_an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Danh_sach_Goi_mon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58097" y="1242917"/>
            <a:ext cx="5204460" cy="1720850"/>
            <a:chOff x="6026150" y="2726055"/>
            <a:chExt cx="5204460" cy="1720850"/>
          </a:xfrm>
        </p:grpSpPr>
        <p:sp>
          <p:nvSpPr>
            <p:cNvPr id="14" name="TextBox 25"/>
            <p:cNvSpPr txBox="1"/>
            <p:nvPr/>
          </p:nvSpPr>
          <p:spPr>
            <a:xfrm>
              <a:off x="6026150" y="2726055"/>
              <a:ext cx="520446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XL_NGUOI_DUNG</a:t>
              </a: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6026150" y="3063240"/>
              <a:ext cx="5204460" cy="1383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Ho_ten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Ten_Dang_nhap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Mat_khau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Nhom_Nguoi_dung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(Ten,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)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Danh_sach_Ban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Danh_sach_Ban_Xem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Danh_sach_Mon_an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3037" y="3425959"/>
            <a:ext cx="5173080" cy="861774"/>
            <a:chOff x="910942" y="3583466"/>
            <a:chExt cx="1767100" cy="861774"/>
          </a:xfrm>
        </p:grpSpPr>
        <p:sp>
          <p:nvSpPr>
            <p:cNvPr id="6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XL_BAN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29"/>
            <p:cNvSpPr txBox="1"/>
            <p:nvPr/>
          </p:nvSpPr>
          <p:spPr>
            <a:xfrm>
              <a:off x="910942" y="3922020"/>
              <a:ext cx="17671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Trang_thai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Danh_sach_Mon_an_Cho_nau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3037" y="4506792"/>
            <a:ext cx="5173080" cy="1077218"/>
            <a:chOff x="910942" y="3583466"/>
            <a:chExt cx="1767100" cy="1077218"/>
          </a:xfrm>
        </p:grpSpPr>
        <p:sp>
          <p:nvSpPr>
            <p:cNvPr id="11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XL_GOI_MON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So_luong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Don_gia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Thanh_tien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Thoi_diem_Goi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Thoi_diem_Huy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Thoi_diem_Nau_xong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Thoi_diem_Phuc_vu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Thoi_diem_Thanh_toan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Trang_thai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Nhan_vien_Phuc_vu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58097" y="5438900"/>
            <a:ext cx="5204460" cy="1077218"/>
            <a:chOff x="910942" y="3583466"/>
            <a:chExt cx="1767100" cy="1077218"/>
          </a:xfrm>
        </p:grpSpPr>
        <p:sp>
          <p:nvSpPr>
            <p:cNvPr id="1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XL_PHIEU_TINH_TIEN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910942" y="3922020"/>
              <a:ext cx="176710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Ngay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Tong_tien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Nhan_vien_Phuc_vu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Danh_sach_Goi_mon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58097" y="3190766"/>
            <a:ext cx="2313332" cy="733398"/>
            <a:chOff x="910942" y="3583466"/>
            <a:chExt cx="1767100" cy="646331"/>
          </a:xfrm>
        </p:grpSpPr>
        <p:sp>
          <p:nvSpPr>
            <p:cNvPr id="22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XL_LOAI_MON_AN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9"/>
            <p:cNvSpPr txBox="1"/>
            <p:nvPr/>
          </p:nvSpPr>
          <p:spPr>
            <a:xfrm>
              <a:off x="910942" y="3922020"/>
              <a:ext cx="17671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90614" y="3181909"/>
            <a:ext cx="2671943" cy="745174"/>
            <a:chOff x="910942" y="3583466"/>
            <a:chExt cx="1767100" cy="584775"/>
          </a:xfrm>
        </p:grpSpPr>
        <p:sp>
          <p:nvSpPr>
            <p:cNvPr id="25" name="TextBox 28"/>
            <p:cNvSpPr txBox="1"/>
            <p:nvPr/>
          </p:nvSpPr>
          <p:spPr>
            <a:xfrm>
              <a:off x="910942" y="3583466"/>
              <a:ext cx="17671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XL_NHOM_NGUOI_DUNG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910942" y="3858173"/>
              <a:ext cx="17671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3037" y="5776085"/>
            <a:ext cx="5173080" cy="861774"/>
            <a:chOff x="910942" y="3583466"/>
            <a:chExt cx="1767100" cy="861774"/>
          </a:xfrm>
        </p:grpSpPr>
        <p:sp>
          <p:nvSpPr>
            <p:cNvPr id="2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XL_PHIEU_DAT_BAN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942" y="3922020"/>
              <a:ext cx="17671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Ma_so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Ngay_dat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Ngay_den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So_Nguoi_lon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So_Tre_em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Ghi_chu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Ho_ten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Dien_thoai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Email,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Trang_thai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9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3B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446" y="1628368"/>
            <a:ext cx="1107503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XL_UNG_DUNG</a:t>
            </a:r>
            <a:endParaRPr lang="en-US" dirty="0"/>
          </a:p>
          <a:p>
            <a:r>
              <a:rPr lang="en-US" sz="1400" i="1" dirty="0"/>
              <a:t>// </a:t>
            </a:r>
            <a:r>
              <a:rPr lang="en-US" sz="1400" i="1" dirty="0" smtClean="0"/>
              <a:t> M</a:t>
            </a:r>
            <a:r>
              <a:rPr lang="en-US" sz="1400" i="1" dirty="0"/>
              <a:t>+ (Model for All )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Khoi_dong_Ung_dung</a:t>
            </a:r>
            <a:r>
              <a:rPr lang="en-US" sz="1400" dirty="0"/>
              <a:t>: </a:t>
            </a:r>
            <a:r>
              <a:rPr lang="en-US" sz="1400" dirty="0" err="1"/>
              <a:t>khởi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 smtClean="0"/>
              <a:t>dụng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i="1" dirty="0" smtClean="0"/>
              <a:t>// </a:t>
            </a:r>
            <a:r>
              <a:rPr lang="en-US" sz="1400" i="1" dirty="0" err="1" smtClean="0"/>
              <a:t>Xử</a:t>
            </a:r>
            <a:r>
              <a:rPr lang="en-US" sz="1400" i="1" dirty="0" smtClean="0"/>
              <a:t> </a:t>
            </a:r>
            <a:r>
              <a:rPr lang="en-US" sz="1400" i="1" dirty="0" err="1"/>
              <a:t>lý</a:t>
            </a:r>
            <a:r>
              <a:rPr lang="en-US" sz="1400" i="1" dirty="0"/>
              <a:t> </a:t>
            </a:r>
            <a:r>
              <a:rPr lang="en-US" sz="1400" i="1" dirty="0" err="1"/>
              <a:t>Chức</a:t>
            </a:r>
            <a:r>
              <a:rPr lang="en-US" sz="1400" i="1" dirty="0"/>
              <a:t> </a:t>
            </a:r>
            <a:r>
              <a:rPr lang="en-US" sz="1400" i="1" dirty="0" err="1"/>
              <a:t>năng</a:t>
            </a:r>
            <a:r>
              <a:rPr lang="en-US" sz="1400" i="1" dirty="0"/>
              <a:t> </a:t>
            </a:r>
            <a:r>
              <a:rPr lang="en-US" sz="1400" i="1" dirty="0" err="1"/>
              <a:t>của</a:t>
            </a:r>
            <a:r>
              <a:rPr lang="en-US" sz="1400" i="1" dirty="0"/>
              <a:t> </a:t>
            </a:r>
            <a:r>
              <a:rPr lang="en-US" sz="1400" i="1" dirty="0" err="1" smtClean="0"/>
              <a:t>Quản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lý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nhà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hàng</a:t>
            </a:r>
            <a:endParaRPr lang="en-US" sz="1400" i="1" dirty="0"/>
          </a:p>
          <a:p>
            <a:r>
              <a:rPr lang="en-US" sz="1400" b="1" dirty="0" err="1" smtClean="0"/>
              <a:t>Dang_nhap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 smtClean="0"/>
          </a:p>
          <a:p>
            <a:r>
              <a:rPr lang="en-US" sz="1400" b="1" dirty="0" err="1" smtClean="0"/>
              <a:t>Khoi_dong_Man_hinh_Thong_ke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endParaRPr lang="en-US" sz="1400" dirty="0"/>
          </a:p>
          <a:p>
            <a:r>
              <a:rPr lang="en-US" sz="1400" b="1" dirty="0" err="1" smtClean="0"/>
              <a:t>Khoi_dong_Man_hinh_Danh_sach_Mon_an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Tra_cuu_Mon_an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Chon_Loai_Mon_an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Cap_nhat_Gia_ban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bán</a:t>
            </a:r>
            <a:endParaRPr lang="en-US" sz="1400" dirty="0" smtClean="0"/>
          </a:p>
          <a:p>
            <a:r>
              <a:rPr lang="en-US" sz="1400" b="1" dirty="0" err="1" smtClean="0"/>
              <a:t>Khoi_dong_Man_hinh_Danh_sach_Ban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Tra_cuu_Ban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Khoi_dong_Man_hinh_Danh_sach_Y_kien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ý</a:t>
            </a:r>
            <a:r>
              <a:rPr lang="en-US" sz="1400" dirty="0" smtClean="0"/>
              <a:t> </a:t>
            </a:r>
            <a:r>
              <a:rPr lang="en-US" sz="1400" dirty="0" err="1" smtClean="0"/>
              <a:t>kiến</a:t>
            </a:r>
            <a:endParaRPr lang="en-US" sz="1400" dirty="0"/>
          </a:p>
          <a:p>
            <a:r>
              <a:rPr lang="en-US" sz="1400" b="1" dirty="0" err="1" smtClean="0"/>
              <a:t>Tra_cuu_Y_kien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ý</a:t>
            </a:r>
            <a:r>
              <a:rPr lang="en-US" sz="1400" dirty="0" smtClean="0"/>
              <a:t> </a:t>
            </a:r>
            <a:r>
              <a:rPr lang="en-US" sz="1400" dirty="0" err="1" smtClean="0"/>
              <a:t>kiến</a:t>
            </a:r>
            <a:endParaRPr lang="en-US" sz="1400" dirty="0"/>
          </a:p>
          <a:p>
            <a:r>
              <a:rPr lang="en-US" sz="1400" b="1" dirty="0" err="1" smtClean="0"/>
              <a:t>Khoi_dong_Man_hinh_Danh_sach_Phieu_Dat_ban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khởi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dach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Tra_cuu_Phieu_Dat_ban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Cap_nhat_Khach_den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endParaRPr lang="en-US" sz="1400" dirty="0"/>
          </a:p>
          <a:p>
            <a:r>
              <a:rPr lang="en-US" sz="1400" b="1" dirty="0" err="1" smtClean="0"/>
              <a:t>Huy_Phieu_Dat_ban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trạn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hủy</a:t>
            </a:r>
            <a:endParaRPr lang="en-US" sz="1400" dirty="0"/>
          </a:p>
          <a:p>
            <a:r>
              <a:rPr lang="en-US" sz="1400" b="1" dirty="0" err="1" smtClean="0"/>
              <a:t>Tinh_Doanh_thu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endParaRPr lang="en-US" sz="1400" dirty="0"/>
          </a:p>
        </p:txBody>
      </p:sp>
      <p:sp>
        <p:nvSpPr>
          <p:cNvPr id="4" name="Text Box 3"/>
          <p:cNvSpPr txBox="1"/>
          <p:nvPr/>
        </p:nvSpPr>
        <p:spPr>
          <a:xfrm>
            <a:off x="5923722" y="1144013"/>
            <a:ext cx="5921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XL_DU_LIEU</a:t>
            </a:r>
          </a:p>
          <a:p>
            <a:r>
              <a:rPr lang="en-US" sz="1400" b="1" dirty="0" err="1"/>
              <a:t>Doc_du_lieu</a:t>
            </a:r>
            <a:r>
              <a:rPr lang="en-US" sz="1400" dirty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media</a:t>
            </a:r>
          </a:p>
          <a:p>
            <a:r>
              <a:rPr lang="en-US" sz="1400" b="1" dirty="0" err="1" smtClean="0"/>
              <a:t>Cap_nhat_Gia_ban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bán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b="1" dirty="0" err="1" smtClean="0"/>
              <a:t>Cap_nhat_Trang_thai_Phieu_Dat_ban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28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3B -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1446" y="1250681"/>
            <a:ext cx="110750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XL_UNG_DUNG</a:t>
            </a:r>
          </a:p>
          <a:p>
            <a:r>
              <a:rPr lang="en-US" sz="1400" i="1" dirty="0" smtClean="0"/>
              <a:t>// View-Layers/</a:t>
            </a:r>
            <a:r>
              <a:rPr lang="en-US" sz="1400" i="1" dirty="0" err="1" smtClean="0"/>
              <a:t>Prsenetaition</a:t>
            </a:r>
            <a:r>
              <a:rPr lang="en-US" sz="1400" i="1" dirty="0" smtClean="0"/>
              <a:t> VL/PL</a:t>
            </a:r>
          </a:p>
          <a:p>
            <a:r>
              <a:rPr lang="en-US" sz="1400" b="1" dirty="0" err="1" smtClean="0"/>
              <a:t>Tao_Chuoi_HTML_Doanh_thu_Nha_hang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nhà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  <a:p>
            <a:r>
              <a:rPr lang="en-US" sz="1400" b="1" dirty="0" err="1" smtClean="0"/>
              <a:t>Tao_Chuoi_HTML_Xem_Thong_ke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endParaRPr lang="en-US" sz="1400" dirty="0"/>
          </a:p>
          <a:p>
            <a:r>
              <a:rPr lang="en-US" sz="1400" b="1" dirty="0" err="1" smtClean="0"/>
              <a:t>Tao_Chuoi_HTML_Xem_Danh_sach_Mon_an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 smtClean="0"/>
          </a:p>
          <a:p>
            <a:r>
              <a:rPr lang="en-US" sz="1400" b="1" dirty="0" err="1"/>
              <a:t>Tao_Chuoi_HTML_Xem_Danh_sach_Ban</a:t>
            </a:r>
            <a:r>
              <a:rPr lang="en-US" sz="1400" dirty="0"/>
              <a:t>: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chuỗi</a:t>
            </a:r>
            <a:r>
              <a:rPr lang="en-US" sz="1400" dirty="0"/>
              <a:t> HTML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 smtClean="0"/>
              <a:t>bàn</a:t>
            </a:r>
            <a:endParaRPr lang="en-US" sz="1400" dirty="0" smtClean="0"/>
          </a:p>
          <a:p>
            <a:r>
              <a:rPr lang="en-US" sz="1400" b="1" dirty="0" err="1" smtClean="0"/>
              <a:t>Tao_Chuoi_HTML_Xem_Danh_sach_Y_kien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ý</a:t>
            </a:r>
            <a:r>
              <a:rPr lang="en-US" sz="1400" dirty="0" smtClean="0"/>
              <a:t> </a:t>
            </a:r>
            <a:r>
              <a:rPr lang="en-US" sz="1400" dirty="0" err="1" smtClean="0"/>
              <a:t>kiến</a:t>
            </a:r>
            <a:endParaRPr lang="en-US" sz="1400" dirty="0"/>
          </a:p>
          <a:p>
            <a:r>
              <a:rPr lang="en-US" sz="1400" b="1" dirty="0" err="1" smtClean="0"/>
              <a:t>Tao_Chuoi_HTML_Xem_Danh_sach_Phieu_Dat_ban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Tao_Chuoi_HTML_Danh_sach_Loai_Mon_an_Xem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endParaRPr lang="en-US" sz="1400" dirty="0"/>
          </a:p>
          <a:p>
            <a:r>
              <a:rPr lang="en-US" sz="1400" b="1" dirty="0" err="1" smtClean="0"/>
              <a:t>Tao_Chuoi_HTML_Danh_sach_Mon_an_Xem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endParaRPr lang="en-US" sz="1400" dirty="0"/>
          </a:p>
          <a:p>
            <a:r>
              <a:rPr lang="en-US" sz="1400" b="1" dirty="0" err="1" smtClean="0"/>
              <a:t>Tao_Chuoi_HTML_Danh_sach_Mon_an_Chon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phục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endParaRPr lang="en-US" sz="1400" dirty="0"/>
          </a:p>
          <a:p>
            <a:r>
              <a:rPr lang="en-US" sz="1400" b="1" dirty="0" err="1" smtClean="0"/>
              <a:t>Tao_Chuoi_HTML_Danh_sach_Ban_Xem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r>
              <a:rPr lang="en-US" sz="1400" dirty="0" smtClean="0"/>
              <a:t> </a:t>
            </a:r>
            <a:r>
              <a:rPr lang="en-US" sz="1400" dirty="0" err="1" smtClean="0"/>
              <a:t>kèm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endParaRPr lang="en-US" sz="1400" dirty="0"/>
          </a:p>
          <a:p>
            <a:r>
              <a:rPr lang="en-US" sz="1400" b="1" dirty="0" err="1" smtClean="0"/>
              <a:t>Tao_chuoi_HTML_Mon_an_cua_Ban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 smtClean="0"/>
          </a:p>
          <a:p>
            <a:r>
              <a:rPr lang="en-US" sz="1400" b="1" dirty="0" err="1" smtClean="0"/>
              <a:t>Tao_Chuoi_HTML_Danh_sach_Y_kien_Xem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ý</a:t>
            </a:r>
            <a:r>
              <a:rPr lang="en-US" sz="1400" dirty="0" smtClean="0"/>
              <a:t> </a:t>
            </a:r>
            <a:r>
              <a:rPr lang="en-US" sz="1400" dirty="0" err="1" smtClean="0"/>
              <a:t>kiến</a:t>
            </a:r>
            <a:endParaRPr lang="en-US" sz="1400" dirty="0"/>
          </a:p>
          <a:p>
            <a:r>
              <a:rPr lang="en-US" sz="1400" b="1" dirty="0" err="1" smtClean="0"/>
              <a:t>Tao_Chuoi_HTML_Danh_sach_Phieu_Dat_ban_Xem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Tao_Chuoi_HTML_Thong_ke_Doanh_thu_Nhan_vien_Phuc_vu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phục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endParaRPr lang="en-US" sz="1400" dirty="0"/>
          </a:p>
          <a:p>
            <a:r>
              <a:rPr lang="en-US" sz="1400" b="1" dirty="0" err="1" smtClean="0"/>
              <a:t>Tao_Chuoi_HTML_Thong_ke_Doanh_thu_Loai_Mon_an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chuỗi</a:t>
            </a:r>
            <a:r>
              <a:rPr lang="en-US" sz="1400" dirty="0" smtClean="0"/>
              <a:t> HTML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ăn</a:t>
            </a:r>
            <a:endParaRPr lang="en-US" sz="1400" dirty="0"/>
          </a:p>
          <a:p>
            <a:r>
              <a:rPr lang="en-US" sz="1400" i="1" dirty="0" smtClean="0">
                <a:sym typeface="+mn-ea"/>
              </a:rPr>
              <a:t>// Business-Layers BL</a:t>
            </a:r>
          </a:p>
          <a:p>
            <a:r>
              <a:rPr lang="en-US" sz="1400" b="1" dirty="0" err="1" smtClean="0">
                <a:sym typeface="+mn-ea"/>
              </a:rPr>
              <a:t>Tra_cuu_Mon_an</a:t>
            </a:r>
            <a:r>
              <a:rPr lang="en-US" sz="1400" dirty="0" smtClean="0">
                <a:sym typeface="+mn-ea"/>
              </a:rPr>
              <a:t>: </a:t>
            </a:r>
            <a:r>
              <a:rPr lang="en-US" sz="1400" dirty="0" err="1" smtClean="0">
                <a:sym typeface="+mn-ea"/>
              </a:rPr>
              <a:t>Hàm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tra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cứu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món</a:t>
            </a:r>
            <a:r>
              <a:rPr lang="en-US" sz="1400" dirty="0" smtClean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ăn</a:t>
            </a:r>
            <a:endParaRPr lang="en-US" sz="1400" i="1" dirty="0" smtClean="0">
              <a:sym typeface="+mn-ea"/>
            </a:endParaRPr>
          </a:p>
          <a:p>
            <a:r>
              <a:rPr lang="en-US" sz="1400" b="1" dirty="0" err="1" smtClean="0">
                <a:sym typeface="+mn-ea"/>
              </a:rPr>
              <a:t>Tra_cuu_Ban</a:t>
            </a:r>
            <a:r>
              <a:rPr lang="en-US" sz="1400" dirty="0" smtClean="0">
                <a:sym typeface="+mn-ea"/>
              </a:rPr>
              <a:t>: </a:t>
            </a:r>
            <a:r>
              <a:rPr lang="en-US" sz="1400" dirty="0" err="1">
                <a:sym typeface="+mn-ea"/>
              </a:rPr>
              <a:t>Hàm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tra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>
                <a:sym typeface="+mn-ea"/>
              </a:rPr>
              <a:t>cứu</a:t>
            </a:r>
            <a:r>
              <a:rPr lang="en-US" sz="1400" dirty="0">
                <a:sym typeface="+mn-ea"/>
              </a:rPr>
              <a:t> </a:t>
            </a:r>
            <a:r>
              <a:rPr lang="en-US" sz="1400" dirty="0" err="1" smtClean="0">
                <a:sym typeface="+mn-ea"/>
              </a:rPr>
              <a:t>bàn</a:t>
            </a:r>
            <a:endParaRPr lang="en-US" sz="1400" dirty="0" smtClean="0">
              <a:sym typeface="+mn-ea"/>
            </a:endParaRPr>
          </a:p>
          <a:p>
            <a:r>
              <a:rPr lang="en-US" sz="1400" b="1" dirty="0" err="1" smtClean="0"/>
              <a:t>Nhan_vien_Phuc_vu_Ban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phục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Danh_Sach_Goi_mon_cua_Ban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danh</a:t>
            </a:r>
            <a:r>
              <a:rPr lang="en-US" sz="1400" dirty="0" smtClean="0"/>
              <a:t> </a:t>
            </a:r>
            <a:r>
              <a:rPr lang="en-US" sz="1400" dirty="0" err="1" smtClean="0"/>
              <a:t>sách</a:t>
            </a:r>
            <a:r>
              <a:rPr lang="en-US" sz="1400" dirty="0" smtClean="0"/>
              <a:t> </a:t>
            </a:r>
            <a:r>
              <a:rPr lang="en-US" sz="1400" dirty="0" err="1" smtClean="0"/>
              <a:t>gọi</a:t>
            </a:r>
            <a:r>
              <a:rPr lang="en-US" sz="1400" dirty="0" smtClean="0"/>
              <a:t> </a:t>
            </a:r>
            <a:r>
              <a:rPr lang="en-US" sz="1400" dirty="0" err="1" smtClean="0"/>
              <a:t>món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/>
          </a:p>
          <a:p>
            <a:r>
              <a:rPr lang="en-US" sz="1400" b="1" dirty="0" err="1" smtClean="0"/>
              <a:t>Tra_cuu_Y_kien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ý</a:t>
            </a:r>
            <a:r>
              <a:rPr lang="en-US" sz="1400" dirty="0" smtClean="0"/>
              <a:t> </a:t>
            </a:r>
            <a:r>
              <a:rPr lang="en-US" sz="1400" dirty="0" err="1" smtClean="0"/>
              <a:t>kiến</a:t>
            </a:r>
            <a:endParaRPr lang="en-US" sz="1400" dirty="0"/>
          </a:p>
          <a:p>
            <a:r>
              <a:rPr lang="en-US" sz="1400" b="1" dirty="0" err="1" smtClean="0"/>
              <a:t>Tra_cuu_Phieu_Dat_ban</a:t>
            </a:r>
            <a:r>
              <a:rPr lang="en-US" sz="1400" dirty="0" smtClean="0"/>
              <a:t>: </a:t>
            </a:r>
            <a:r>
              <a:rPr lang="en-US" sz="1400" dirty="0" err="1" smtClean="0"/>
              <a:t>Hàm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tra</a:t>
            </a:r>
            <a:r>
              <a:rPr lang="en-US" sz="1400" dirty="0" smtClean="0"/>
              <a:t> </a:t>
            </a:r>
            <a:r>
              <a:rPr lang="en-US" sz="1400" dirty="0" err="1" smtClean="0"/>
              <a:t>cứu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đặt</a:t>
            </a:r>
            <a:r>
              <a:rPr lang="en-US" sz="1400" dirty="0" smtClean="0"/>
              <a:t> </a:t>
            </a:r>
            <a:r>
              <a:rPr lang="en-US" sz="1400" dirty="0" err="1" smtClean="0"/>
              <a:t>bàn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204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6654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: 1-Giao 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400" y="1900555"/>
            <a:ext cx="11633835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54035" y="2005330"/>
            <a:ext cx="33997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DS chức năng (Menu, Đặt chỗ)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1300" y="1995170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tìm kiếm món ăn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77545" y="199517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79640" y="5115560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40685" y="2733675"/>
            <a:ext cx="1495425" cy="37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Loại </a:t>
            </a:r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2805" y="2733675"/>
            <a:ext cx="1495425" cy="37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Loại </a:t>
            </a:r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6690" y="2733675"/>
            <a:ext cx="1495425" cy="37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Loại </a:t>
            </a:r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377825" y="1271270"/>
            <a:ext cx="297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 (Menu)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9460" y="5115560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39635" y="3493135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69110" y="5115560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69460" y="3493135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Món ăn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69110" y="3493135"/>
            <a:ext cx="2073275" cy="133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Món ăn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869170" y="2675890"/>
            <a:ext cx="1723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chọn loại món ăn để tìm món ăn theo loại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400" y="1890395"/>
            <a:ext cx="11633835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: 1-Giao 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154035" y="2005330"/>
            <a:ext cx="33997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DS chức năng (Menu, Đặt chỗ)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81300" y="1995170"/>
            <a:ext cx="510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Khung tìm kiếm món ăn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77545" y="1995170"/>
            <a:ext cx="97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81300" y="2005330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tìm kiếm món ăn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77545" y="199517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377825" y="1271270"/>
            <a:ext cx="297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đặt chỗ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2232660" y="266319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họ tên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2232660" y="303149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Email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2232660" y="349758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số điện thoại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232660" y="386588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số người lớn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2232660" y="423418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số trẻ em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2232660" y="460248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ngày đến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2232660" y="5071745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giờ đến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232660" y="5581650"/>
            <a:ext cx="491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nhập Ghi chú</a:t>
            </a:r>
          </a:p>
        </p:txBody>
      </p:sp>
      <p:sp>
        <p:nvSpPr>
          <p:cNvPr id="66" name="Text Box 65"/>
          <p:cNvSpPr txBox="1"/>
          <p:nvPr/>
        </p:nvSpPr>
        <p:spPr>
          <a:xfrm>
            <a:off x="3338830" y="6231890"/>
            <a:ext cx="13455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Nút submit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2-Du_lieu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be 9">
            <a:hlinkClick r:id="" action="ppaction://noaction"/>
          </p:cNvPr>
          <p:cNvSpPr/>
          <p:nvPr/>
        </p:nvSpPr>
        <p:spPr>
          <a:xfrm>
            <a:off x="5161897" y="2009249"/>
            <a:ext cx="4665340" cy="1292616"/>
          </a:xfrm>
          <a:prstGeom prst="cube">
            <a:avLst>
              <a:gd name="adj" fmla="val 15836"/>
            </a:avLst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3200" b="1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49054" y="2318725"/>
            <a:ext cx="1763271" cy="68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</a:t>
            </a:r>
            <a: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(3B)</a:t>
            </a:r>
            <a:br>
              <a:rPr lang="en-US" sz="1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u="sng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" action="ppaction://noaction"/>
          </p:cNvPr>
          <p:cNvSpPr txBox="1"/>
          <p:nvPr/>
        </p:nvSpPr>
        <p:spPr>
          <a:xfrm>
            <a:off x="5270406" y="2312778"/>
            <a:ext cx="2355453" cy="953135"/>
          </a:xfrm>
          <a:prstGeom prst="rect">
            <a:avLst/>
          </a:prstGeom>
          <a:solidFill>
            <a:schemeClr val="bg1"/>
          </a:solidFill>
          <a:ln w="412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Nha_hang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Danh_sach_Mon_an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Danh_sach_Nguoi_dung</a:t>
            </a:r>
            <a:endParaRPr lang="en-US" sz="1400" b="1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3"/>
          <p:cNvGrpSpPr/>
          <p:nvPr/>
        </p:nvGrpSpPr>
        <p:grpSpPr bwMode="auto">
          <a:xfrm>
            <a:off x="6275101" y="1190568"/>
            <a:ext cx="630966" cy="632252"/>
            <a:chOff x="4628879" y="642920"/>
            <a:chExt cx="676276" cy="928696"/>
          </a:xfrm>
          <a:solidFill>
            <a:srgbClr val="0070C0"/>
          </a:solidFill>
        </p:grpSpPr>
        <p:sp>
          <p:nvSpPr>
            <p:cNvPr id="17" name="Oval 16"/>
            <p:cNvSpPr/>
            <p:nvPr/>
          </p:nvSpPr>
          <p:spPr>
            <a:xfrm>
              <a:off x="4703494" y="642920"/>
              <a:ext cx="450850" cy="214315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 rot="5400000">
              <a:off x="4679679" y="1108062"/>
              <a:ext cx="500067" cy="1588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4628879" y="1000111"/>
              <a:ext cx="300037" cy="214314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4934471" y="1351746"/>
              <a:ext cx="214315" cy="225426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747145" y="1389846"/>
              <a:ext cx="214315" cy="149225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928917" y="1071547"/>
              <a:ext cx="376238" cy="71439"/>
            </a:xfrm>
            <a:prstGeom prst="straightConnector1">
              <a:avLst/>
            </a:prstGeom>
            <a:grpFill/>
            <a:ln w="31750" cmpd="sng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79699" y="714355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005149" y="714358"/>
              <a:ext cx="74614" cy="71437"/>
            </a:xfrm>
            <a:prstGeom prst="ellipse">
              <a:avLst/>
            </a:prstGeom>
            <a:grpFill/>
            <a:ln w="317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5781745" y="1703035"/>
            <a:ext cx="2765467" cy="4292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5611780" y="4481689"/>
            <a:ext cx="2765467" cy="33855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 vụ Giao tiếp </a:t>
            </a:r>
            <a:r>
              <a:rPr lang="en-US" sz="16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(1 )</a:t>
            </a:r>
            <a:endParaRPr lang="en-US" sz="1600" b="1" i="1" u="sng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448132" y="3312120"/>
            <a:ext cx="0" cy="11170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hlinkClick r:id="" action="ppaction://noaction"/>
          </p:cNvPr>
          <p:cNvSpPr txBox="1"/>
          <p:nvPr/>
        </p:nvSpPr>
        <p:spPr>
          <a:xfrm>
            <a:off x="5161897" y="3737888"/>
            <a:ext cx="1063470" cy="307777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Du_lieu</a:t>
            </a:r>
          </a:p>
        </p:txBody>
      </p:sp>
      <p:sp>
        <p:nvSpPr>
          <p:cNvPr id="33" name="TextBox 32">
            <a:hlinkClick r:id="" action="ppaction://noaction"/>
          </p:cNvPr>
          <p:cNvSpPr txBox="1"/>
          <p:nvPr/>
        </p:nvSpPr>
        <p:spPr>
          <a:xfrm>
            <a:off x="6975680" y="1261201"/>
            <a:ext cx="443851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Món ăn(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Đơn giá Bán)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467995" y="1600835"/>
            <a:ext cx="4146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Dữ liệu được truyền từ dịch vụ dữ liệu và lưu trữ bao gồm:</a:t>
            </a:r>
          </a:p>
          <a:p>
            <a:r>
              <a:rPr lang="en-US"/>
              <a:t>Nha_hang</a:t>
            </a:r>
          </a:p>
          <a:p>
            <a:r>
              <a:rPr lang="en-US"/>
              <a:t>Danh_sach_Mon_an (không truyền Danh_sach_Goi_mon)</a:t>
            </a:r>
          </a:p>
          <a:p>
            <a:r>
              <a:rPr lang="en-US"/>
              <a:t>Danh_sach_Nguoi_dung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3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quan: 3A - Mô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323" y="1433645"/>
            <a:ext cx="4107738" cy="2583914"/>
            <a:chOff x="903567" y="2937671"/>
            <a:chExt cx="1767100" cy="2583914"/>
          </a:xfrm>
        </p:grpSpPr>
        <p:sp>
          <p:nvSpPr>
            <p:cNvPr id="4" name="TextBox 25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XL_NHA_HANG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26"/>
            <p:cNvSpPr txBox="1"/>
            <p:nvPr/>
          </p:nvSpPr>
          <p:spPr>
            <a:xfrm>
              <a:off x="903567" y="3276225"/>
              <a:ext cx="1767100" cy="2245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Ten,Ma_so,Dien_thoai,Dia_chi,Mail</a:t>
              </a:r>
            </a:p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Danh_sach_Loai_Mon_an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Ten,Ma_so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Danh_sach_Nhan_vien_Phuc_vu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  <a:t>Ho_ten,Ma_so, Ten_Dang_nhap,Mat_khau, Danh_sach_Ban</a:t>
              </a:r>
              <a:br>
                <a:rPr lang="en-US" sz="140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Danh_sach_Dau_bep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   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Ho_ten,Ma_so, Ten_Dang_nhap,Mat_khau, Danh_sach_Loai_Mon_an</a:t>
              </a:r>
            </a:p>
            <a:p>
              <a:r>
                <a:rPr lang="en-US" sz="14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Danh_sach_Quan_ly_Nha_hang</a:t>
              </a:r>
              <a:r>
                <a:rPr lang="en-US" sz="1400" i="1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   </a:t>
              </a:r>
            </a:p>
            <a:p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Ho_ten,Ma_so, Ten_Dang_nhap,Mat_khau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25918" y="1433837"/>
            <a:ext cx="5173080" cy="1075789"/>
            <a:chOff x="910942" y="3583466"/>
            <a:chExt cx="1767100" cy="1075789"/>
          </a:xfrm>
        </p:grpSpPr>
        <p:sp>
          <p:nvSpPr>
            <p:cNvPr id="9" name="TextBox 28"/>
            <p:cNvSpPr txBox="1"/>
            <p:nvPr/>
          </p:nvSpPr>
          <p:spPr>
            <a:xfrm>
              <a:off x="910942" y="3583466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XL_MON_AN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910942" y="3922020"/>
              <a:ext cx="1767100" cy="737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Ten,Ma_so,Don_gia_Ban</a:t>
              </a:r>
            </a:p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Loai_Mon_an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Ten,Ma_so</a:t>
              </a:r>
              <a:b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25"/>
          <p:cNvSpPr txBox="1"/>
          <p:nvPr/>
        </p:nvSpPr>
        <p:spPr>
          <a:xfrm>
            <a:off x="6026150" y="2726690"/>
            <a:ext cx="520446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XL_NGUOI_DUNG</a:t>
            </a:r>
          </a:p>
        </p:txBody>
      </p:sp>
      <p:sp>
        <p:nvSpPr>
          <p:cNvPr id="34" name="TextBox 26"/>
          <p:cNvSpPr txBox="1"/>
          <p:nvPr/>
        </p:nvSpPr>
        <p:spPr>
          <a:xfrm>
            <a:off x="6026150" y="3065145"/>
            <a:ext cx="5204460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Ho_ten,Ma_so, Ten_Dang_nhap,Mat_khau, Nhom_Nguoi_dung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3370" y="4327525"/>
            <a:ext cx="4106545" cy="1506935"/>
            <a:chOff x="910942" y="3583466"/>
            <a:chExt cx="1767100" cy="1507021"/>
          </a:xfrm>
        </p:grpSpPr>
        <p:sp>
          <p:nvSpPr>
            <p:cNvPr id="38" name="TextBox 28"/>
            <p:cNvSpPr txBox="1"/>
            <p:nvPr/>
          </p:nvSpPr>
          <p:spPr>
            <a:xfrm>
              <a:off x="910942" y="3583466"/>
              <a:ext cx="1767100" cy="337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XL_PHIEU_DAT_BAN</a:t>
              </a: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910942" y="3922020"/>
              <a:ext cx="1767100" cy="1168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Ma_so,Ngay_dat, Ngay_den, So_Nguoi_lon, So_Tre_em, Ghi_chu, Ho_ten, Dien_thoai, Email, Trang_thai </a:t>
              </a:r>
              <a: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400" i="1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5"/>
          <p:cNvSpPr txBox="1"/>
          <p:nvPr/>
        </p:nvSpPr>
        <p:spPr>
          <a:xfrm>
            <a:off x="5995035" y="3910330"/>
            <a:ext cx="520446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XL_KHACH_THAM_QUAN</a:t>
            </a:r>
          </a:p>
        </p:txBody>
      </p:sp>
      <p:sp>
        <p:nvSpPr>
          <p:cNvPr id="6" name="TextBox 26"/>
          <p:cNvSpPr txBox="1"/>
          <p:nvPr/>
        </p:nvSpPr>
        <p:spPr>
          <a:xfrm>
            <a:off x="5995035" y="4248785"/>
            <a:ext cx="5204460" cy="116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Ho_ten,Ma_so, Ten_Dang_nhap,Mat_khau,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Danh_sach_Loai_Mon_an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Danh_sach_Mon_an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Danh_sach_Mon_an_Xem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Phieu_Dat_Ban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quan: 3B - Xử lý</a:t>
            </a:r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7220" y="1271905"/>
            <a:ext cx="5014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XL_DU_LIEU</a:t>
            </a:r>
          </a:p>
          <a:p>
            <a:r>
              <a:rPr lang="en-US" sz="1400"/>
              <a:t>Doc_du_lieu: hàm đọc dữ liệu từ dịch vụ dữ liệu và media</a:t>
            </a:r>
          </a:p>
          <a:p>
            <a:r>
              <a:rPr lang="en-US" sz="1400"/>
              <a:t>Ghi_Dat_Cho_moi: Hàm ghi phiếu đặt chỗ mới lên dịch vụ dữ liệu và media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17220" y="2519680"/>
            <a:ext cx="110750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XL_UNG_DUNG</a:t>
            </a:r>
          </a:p>
          <a:p>
            <a:r>
              <a:rPr lang="en-US" sz="1400" i="1"/>
              <a:t>// M+ (Model for All ) </a:t>
            </a:r>
          </a:p>
          <a:p>
            <a:r>
              <a:rPr lang="en-US" sz="1400"/>
              <a:t>Khoi_dong_Ung_dung: khởi động dữ liệu cho ứng dụng</a:t>
            </a:r>
          </a:p>
          <a:p>
            <a:r>
              <a:rPr lang="en-US" sz="1400"/>
              <a:t>Khoi_dong_Khach_tham_quan: tạo dữ liệu cho người dùng khách tham quan</a:t>
            </a:r>
          </a:p>
          <a:p>
            <a:r>
              <a:rPr lang="en-US" sz="1400"/>
              <a:t>//Xử lý Chức năng của Khách Tham quan :</a:t>
            </a:r>
          </a:p>
          <a:p>
            <a:r>
              <a:rPr lang="en-US" sz="1400"/>
              <a:t>Khoi_dong_MH_chinh: Gọi các hàm xử lý và tạo giao diện cho MH_chinh</a:t>
            </a:r>
          </a:p>
          <a:p>
            <a:r>
              <a:rPr lang="en-US" sz="1400"/>
              <a:t>Dang_nhap: Hàm đăng nhập các phân hệ khác từ phân hệ khách tham quan</a:t>
            </a:r>
          </a:p>
          <a:p>
            <a:r>
              <a:rPr lang="en-US" sz="1400"/>
              <a:t>Tra_cuu: xử lý chức năng tra cứu từ khung tra cứu, trả về chuỗi html tạo từ hàm </a:t>
            </a:r>
            <a:r>
              <a:rPr lang="en-US" sz="1400">
                <a:sym typeface="+mn-ea"/>
              </a:rPr>
              <a:t>Tao_chuoi_HTML_Xem</a:t>
            </a:r>
            <a:endParaRPr lang="en-US" sz="1400"/>
          </a:p>
          <a:p>
            <a:r>
              <a:rPr lang="en-US" sz="1400"/>
              <a:t>Chon_loai_Mon_an: </a:t>
            </a:r>
            <a:r>
              <a:rPr lang="en-US" sz="1400">
                <a:sym typeface="+mn-ea"/>
              </a:rPr>
              <a:t>xử lý chức năng chọn loại món ăn, trả về chuỗi html tạo từ hàm Tao_chuoi_HTML_Xem</a:t>
            </a:r>
          </a:p>
          <a:p>
            <a:r>
              <a:rPr lang="en-US" sz="1400"/>
              <a:t>Chuyen_sang_Dat_Cho: chuyển sang trang đặt chỗ</a:t>
            </a:r>
          </a:p>
          <a:p>
            <a:r>
              <a:rPr lang="en-US" sz="1400"/>
              <a:t>Tao_chuoi_HTML_Xem: gọi các hàm tạo chuỗi xem cho giao diện</a:t>
            </a:r>
          </a:p>
          <a:p>
            <a:r>
              <a:rPr lang="en-US" sz="1400"/>
              <a:t>Dat_cho: xử lý chức năng đặt chỗ</a:t>
            </a:r>
          </a:p>
          <a:p>
            <a:r>
              <a:rPr lang="en-US" sz="1400" i="1"/>
              <a:t>//View-Layers/Prsenetaition VL/PL</a:t>
            </a:r>
          </a:p>
          <a:p>
            <a:r>
              <a:rPr lang="en-US" sz="1400"/>
              <a:t>Tao_Chuoi_HTML_Danh_sach_Mon_an: Hàm tạo chuỗi html từ Danh_sach_Mon_an_Xem của khách tham quan.</a:t>
            </a:r>
          </a:p>
          <a:p>
            <a:r>
              <a:rPr lang="en-US" sz="1400"/>
              <a:t>Tao_Chuoi_HTML_Danh_sach_Nhom_Mon_an_Xem: </a:t>
            </a:r>
            <a:r>
              <a:rPr lang="en-US" sz="1400">
                <a:sym typeface="+mn-ea"/>
              </a:rPr>
              <a:t>Hàm tạo chuỗi html từ Danh_sach_Loai_Mon_an của khách tham quan.</a:t>
            </a:r>
          </a:p>
          <a:p>
            <a:r>
              <a:rPr lang="en-US" sz="1400" i="1">
                <a:sym typeface="+mn-ea"/>
              </a:rPr>
              <a:t>//Business-Layers BL</a:t>
            </a:r>
          </a:p>
          <a:p>
            <a:r>
              <a:rPr lang="en-US" sz="1400">
                <a:sym typeface="+mn-ea"/>
              </a:rPr>
              <a:t>Tra_cuu_Mon_an : Hàm tra cứu món ăn theo Tên, Mã số món ăn, và loại món ăn mà món ăn thuộc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6654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 bếp : 1-Giao 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20650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Đăng nhập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653540"/>
            <a:ext cx="1111504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5120" y="2125980"/>
            <a:ext cx="3799840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44720" y="3314700"/>
            <a:ext cx="26308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đăng nhập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785360" y="4137660"/>
            <a:ext cx="259080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Mật khẩu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5151120" y="4909820"/>
            <a:ext cx="16662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Đăng nhập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232941" y="26654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NHA_HANG_PHONG_CUA)</a:t>
            </a:r>
          </a:p>
          <a:p>
            <a:pPr algn="ctr"/>
            <a:r>
              <a:rPr lang="en-US" sz="1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 bếp : 1-Giao dien</a:t>
            </a:r>
            <a:endParaRPr lang="vi-V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0240" y="1206500"/>
            <a:ext cx="398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Chính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" y="1653540"/>
            <a:ext cx="1111504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753995" y="1731010"/>
            <a:ext cx="51041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Khung tìm kiếm món bàn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50240" y="1731010"/>
            <a:ext cx="977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Logo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" y="2522220"/>
            <a:ext cx="11094720" cy="548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320" y="3589020"/>
            <a:ext cx="3469640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>
                <a:solidFill>
                  <a:schemeClr val="tx1"/>
                </a:solidFill>
              </a:rPr>
              <a:t>Bàn 1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Trạng thái bàn (Có khách, Trống)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[Chờ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 Tên món ăn x SL (Thời điểm gọi)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[Đã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</a:t>
            </a:r>
            <a:r>
              <a:rPr lang="en-US" sz="1400">
                <a:solidFill>
                  <a:schemeClr val="tx1"/>
                </a:solidFill>
                <a:sym typeface="+mn-ea"/>
              </a:rPr>
              <a:t> Tên món ăn x SL (Thời điểm nấu xong)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738880" y="4493260"/>
            <a:ext cx="5791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Xong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61840" y="3589020"/>
            <a:ext cx="3404235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>
                <a:solidFill>
                  <a:schemeClr val="tx1"/>
                </a:solidFill>
              </a:rPr>
              <a:t>Bàn 2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Trạng thái bàn (Có khách, Trống)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[Chờ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 Tên món ăn x SL (Thời điểm gọi)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[Đã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</a:t>
            </a:r>
            <a:r>
              <a:rPr lang="en-US" sz="1400">
                <a:solidFill>
                  <a:schemeClr val="tx1"/>
                </a:solidFill>
                <a:sym typeface="+mn-ea"/>
              </a:rPr>
              <a:t> Tên món ăn x SL (Thời điểm nấu xong)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306310" y="4493260"/>
            <a:ext cx="5791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Xong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87360" y="3589020"/>
            <a:ext cx="3414395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>
                <a:solidFill>
                  <a:schemeClr val="tx1"/>
                </a:solidFill>
              </a:rPr>
              <a:t>Bàn 3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Trạng thái bàn (Có khách, Trống)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[Chờ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 Tên món ăn x SL (Thời điểm gọi)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[Đã nấu]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 +</a:t>
            </a:r>
            <a:r>
              <a:rPr lang="en-US" sz="1400">
                <a:solidFill>
                  <a:schemeClr val="tx1"/>
                </a:solidFill>
                <a:sym typeface="+mn-ea"/>
              </a:rPr>
              <a:t> Tên món ăn x SL (Thời điểm nấu xong)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825480" y="4493260"/>
            <a:ext cx="579120" cy="30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Xong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9747885" y="1731010"/>
            <a:ext cx="17741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người dùng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910320" y="1731010"/>
            <a:ext cx="8502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Avatar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317480" y="2136140"/>
            <a:ext cx="110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Thoát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413115" y="5580380"/>
            <a:ext cx="2869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nút Xong để thông báo đã nấu xong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3834</Words>
  <Application>Microsoft Macintosh PowerPoint</Application>
  <PresentationFormat>Widescreen</PresentationFormat>
  <Paragraphs>773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Microsoft Office User</cp:lastModifiedBy>
  <cp:revision>177</cp:revision>
  <dcterms:created xsi:type="dcterms:W3CDTF">2018-04-02T07:45:00Z</dcterms:created>
  <dcterms:modified xsi:type="dcterms:W3CDTF">2018-04-05T16:18:43Z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