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8"/>
  </p:handoutMasterIdLst>
  <p:sldIdLst>
    <p:sldId id="293" r:id="rId3"/>
    <p:sldId id="305" r:id="rId5"/>
    <p:sldId id="306" r:id="rId6"/>
    <p:sldId id="30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117F"/>
    <a:srgbClr val="06068A"/>
    <a:srgbClr val="5138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8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B6B815-3999-499D-80CF-2EC02897F6EF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E23E14-C304-42FB-937A-51A7CC2C63E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F55E1-8FA1-4431-8CCD-46EFB1EBE07A}" type="slidenum">
              <a:rPr lang="vi-VN" smtClean="0">
                <a:solidFill>
                  <a:prstClr val="black"/>
                </a:solidFill>
              </a:rPr>
            </a:fld>
            <a:endParaRPr lang="vi-V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F55E1-8FA1-4431-8CCD-46EFB1EBE07A}" type="slidenum">
              <a:rPr lang="vi-VN" smtClean="0">
                <a:solidFill>
                  <a:prstClr val="black"/>
                </a:solidFill>
              </a:rPr>
            </a:fld>
            <a:endParaRPr lang="vi-V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F55E1-8FA1-4431-8CCD-46EFB1EBE07A}" type="slidenum">
              <a:rPr lang="vi-VN" smtClean="0">
                <a:solidFill>
                  <a:prstClr val="black"/>
                </a:solidFill>
              </a:rPr>
            </a:fld>
            <a:endParaRPr lang="vi-V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F55E1-8FA1-4431-8CCD-46EFB1EBE07A}" type="slidenum">
              <a:rPr lang="vi-VN" smtClean="0">
                <a:solidFill>
                  <a:prstClr val="black"/>
                </a:solidFill>
              </a:rPr>
            </a:fld>
            <a:endParaRPr lang="vi-V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43E3B-2D41-45B5-8308-A22CC26B131A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tiến Huy   Tháng 10/2017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F3E4-0CA8-4285-94DC-B5457A2A1DF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4E8E-E1C9-425A-8622-E178101C66C3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tiến Huy   Tháng 10/2017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F3E4-0CA8-4285-94DC-B5457A2A1DF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3FD58-BFC4-4D8C-8B65-98128402B88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tiến Huy   Tháng 10/2017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F3E4-0CA8-4285-94DC-B5457A2A1DF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D577A-C555-4047-8599-27F8672B5A9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tiến Huy   Tháng 10/2017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F3E4-0CA8-4285-94DC-B5457A2A1DF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2BB8-5967-4A73-A6F4-4383ECD464AA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tiến Huy   Tháng 10/2017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F3E4-0CA8-4285-94DC-B5457A2A1DF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2B2ED-5E4D-4394-AE56-A0A91AFA2E75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tiến Huy   Tháng 10/2017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F3E4-0CA8-4285-94DC-B5457A2A1DF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732D0-6C61-4355-803A-D77B2B2155DD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tiến Huy   Tháng 10/2017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F3E4-0CA8-4285-94DC-B5457A2A1DF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7CDC5-5117-42E9-82C7-95D82324F93E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tiến Huy   Tháng 10/2017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F3E4-0CA8-4285-94DC-B5457A2A1DF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332C-0CAA-40C4-A1E0-D91EB938B5D9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tiến Huy   Tháng 10/2017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F3E4-0CA8-4285-94DC-B5457A2A1DF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6B4D-C069-48F1-B2DD-8A8F89BDA716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tiến Huy   Tháng 10/2017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F3E4-0CA8-4285-94DC-B5457A2A1DF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A29D8-8095-4B56-B282-8FDA4C5DCFFC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tiến Huy   Tháng 10/2017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F3E4-0CA8-4285-94DC-B5457A2A1DF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B18C2-D0C8-4837-89F4-FB5823145B08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Nguyễn tiến Huy   Tháng 10/2017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BF3E4-0CA8-4285-94DC-B5457A2A1DF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slide" Target="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hlinkClick r:id="" action="ppaction://noaction"/>
          </p:cNvPr>
          <p:cNvSpPr txBox="1"/>
          <p:nvPr/>
        </p:nvSpPr>
        <p:spPr>
          <a:xfrm>
            <a:off x="4075289" y="98606"/>
            <a:ext cx="7213600" cy="18148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Ngữ cảnh </a:t>
            </a:r>
            <a:br>
              <a:rPr lang="en-US" sz="140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mtClean="0">
                <a:solidFill>
                  <a:srgbClr val="5138E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 ty Laptop Phong Vũ </a:t>
            </a:r>
            <a:r>
              <a:rPr lang="en-US" sz="140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đang kinh doanh bán Laptop với 3 cửa hàng và các thông tin cần quản lý bao gồm : Tên, Đơn giá Bán, Đơn giá Nhập, Hình. </a:t>
            </a:r>
            <a:endParaRPr lang="en-US" sz="140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smtClean="0">
                <a:solidFill>
                  <a:srgbClr val="5138E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Cửa hàng </a:t>
            </a:r>
            <a:r>
              <a:rPr lang="en-US" sz="140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400" b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6</a:t>
            </a:r>
            <a:r>
              <a:rPr lang="en-US" sz="140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Nhân viên Bán hàng </a:t>
            </a:r>
            <a:r>
              <a:rPr lang="en-US" sz="140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Mỗi cửa hàng</a:t>
            </a:r>
            <a:r>
              <a:rPr lang="en-US" sz="140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 Nhân viên, 1 nhân viên </a:t>
            </a:r>
            <a:r>
              <a:rPr lang="en-US" sz="140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phụ trách bán 2 Nhóm laptop  Hp(</a:t>
            </a:r>
            <a:r>
              <a:rPr lang="en-US" sz="1400" b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  <a:r>
              <a:rPr lang="en-US" sz="140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Dell(</a:t>
            </a:r>
            <a:r>
              <a:rPr lang="en-US" sz="1400" b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40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Asus. </a:t>
            </a:r>
            <a:r>
              <a:rPr lang="en-US" sz="140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 viên còn lại </a:t>
            </a:r>
            <a:r>
              <a:rPr lang="en-US" sz="140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phụ trách bán 2 Nhóm laptop Apple(</a:t>
            </a:r>
            <a:r>
              <a:rPr lang="en-US" sz="1400" b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140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,Levôn (</a:t>
            </a:r>
            <a:r>
              <a:rPr lang="en-US" sz="1400" b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lang="en-US" sz="140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Acer, 3</a:t>
            </a:r>
            <a:r>
              <a:rPr lang="en-US" sz="140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Nhân viên Nhập hàng</a:t>
            </a:r>
            <a:r>
              <a:rPr lang="en-US" sz="1400" b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3</a:t>
            </a:r>
            <a:r>
              <a:rPr lang="en-US" sz="140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Nhân viên Giao hàng</a:t>
            </a:r>
            <a:r>
              <a:rPr lang="en-US" sz="1400" b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 mỗi cửa hàng có 1 nhân viên, 2</a:t>
            </a:r>
            <a:r>
              <a:rPr lang="en-US" sz="1400" b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140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Quản lý Giao hàng chung, </a:t>
            </a:r>
            <a:r>
              <a:rPr lang="en-US" sz="1400" b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3</a:t>
            </a:r>
            <a:r>
              <a:rPr lang="en-US" sz="1400" b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lý Bán hàng mỗi cửa hàng có 1 quản lý  </a:t>
            </a:r>
            <a:endParaRPr lang="en-US" sz="140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>
            <a:hlinkClick r:id="" action="ppaction://noaction"/>
          </p:cNvPr>
          <p:cNvSpPr txBox="1"/>
          <p:nvPr/>
        </p:nvSpPr>
        <p:spPr>
          <a:xfrm>
            <a:off x="246379" y="1911415"/>
            <a:ext cx="7892909" cy="418465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Yêu cầu Chức năng </a:t>
            </a:r>
            <a:endParaRPr lang="en-US" sz="140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140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Khách tham quan </a:t>
            </a:r>
            <a:r>
              <a:rPr lang="en-US" sz="1400" b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Xem </a:t>
            </a:r>
            <a:r>
              <a:rPr lang="en-US" sz="140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4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Laptop(</a:t>
            </a:r>
            <a:r>
              <a:rPr lang="en-US" sz="140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Tên, Đơn giá Bán, nhóm laptop, </a:t>
            </a:r>
            <a:r>
              <a:rPr lang="en-US" sz="1400" u="sng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Trạng thái còn hàng</a:t>
            </a:r>
            <a:r>
              <a:rPr lang="en-US" sz="140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</a:t>
            </a:r>
            <a:r>
              <a:rPr lang="en-US" sz="1400" smtClean="0">
                <a:solidFill>
                  <a:srgbClr val="2111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mtClean="0">
                <a:solidFill>
                  <a:srgbClr val="21117F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chi tiết kỹ thuật (CPU, Ram, HDD/SSD, Màn hình, Tính năng, màu sắc, Card onboard, Card ngoài, hệ điều hành, Trọng lượng,Bảo hành)</a:t>
            </a:r>
            <a:r>
              <a:rPr lang="en-US" sz="140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sz="14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 hàng</a:t>
            </a:r>
            <a:endParaRPr lang="en-US" sz="140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140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Nhân viên Giao hàng </a:t>
            </a:r>
            <a:r>
              <a:rPr lang="en-US" sz="1400" b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: </a:t>
            </a:r>
            <a:r>
              <a:rPr lang="en-US" sz="1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Xem </a:t>
            </a:r>
            <a:r>
              <a:rPr lang="en-US" sz="14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140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14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Phiếu đặt </a:t>
            </a:r>
            <a:r>
              <a:rPr lang="en-US" sz="140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được phân công</a:t>
            </a:r>
            <a:r>
              <a:rPr lang="en-US" sz="14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140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 </a:t>
            </a:r>
            <a:r>
              <a:rPr lang="en-US" sz="14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Cập nhập</a:t>
            </a:r>
            <a:r>
              <a:rPr lang="en-US" sz="140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tình trạng laptop đã giao.</a:t>
            </a:r>
            <a:endParaRPr lang="en-US" sz="140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>
              <a:defRPr/>
            </a:pPr>
            <a:r>
              <a:rPr lang="en-US" sz="1400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>
                <a:solidFill>
                  <a:srgbClr val="ED7D31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 viên Nhập hàng </a:t>
            </a:r>
            <a:r>
              <a:rPr lang="en-US" sz="1400" b="1">
                <a:solidFill>
                  <a:srgbClr val="ED7D31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Xem </a:t>
            </a:r>
            <a:r>
              <a:rPr lang="en-US" sz="14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Laptop</a:t>
            </a:r>
            <a:r>
              <a:rPr lang="en-US" sz="140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Tên,  Đơn giá Bán,</a:t>
            </a:r>
            <a:r>
              <a:rPr lang="en-US" sz="1400" u="sng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Số lượng Tồn </a:t>
            </a:r>
            <a:r>
              <a:rPr lang="en-US" sz="14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</a:t>
            </a:r>
            <a:r>
              <a:rPr lang="en-US" sz="1400" u="sng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Doanh thu</a:t>
            </a:r>
            <a:r>
              <a:rPr lang="en-US" sz="14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 </a:t>
            </a:r>
            <a:r>
              <a:rPr lang="en-US" sz="1400" smtClean="0">
                <a:solidFill>
                  <a:srgbClr val="21117F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chi tiết kỹ thuật (CPU, Ram, HDD/SSD, Màn hình, Tính năng, màu sắc, Card onboard, Card ngoài, hệ điều hành, Trọng lượng,Bảo hành)</a:t>
            </a:r>
            <a:r>
              <a:rPr lang="en-US" sz="140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14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</a:t>
            </a:r>
            <a:r>
              <a:rPr lang="en-US" sz="14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 </a:t>
            </a:r>
            <a:r>
              <a:rPr lang="en-US" sz="14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Laptop 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theo Phiếu </a:t>
            </a:r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b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Nhân viên Bán hàng  </a:t>
            </a:r>
            <a:r>
              <a:rPr lang="en-US" sz="1400" b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Xem </a:t>
            </a:r>
            <a:r>
              <a:rPr lang="en-US" sz="14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4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Laptop</a:t>
            </a:r>
            <a:r>
              <a:rPr lang="en-US" sz="14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(Tên,  Đơn giá Bán,</a:t>
            </a:r>
            <a:r>
              <a:rPr lang="en-US" sz="1400" u="sng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 lượng Tồn </a:t>
            </a:r>
            <a:r>
              <a:rPr lang="en-US" sz="14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400" u="sng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Doanh thu</a:t>
            </a:r>
            <a:r>
              <a:rPr lang="en-US" sz="14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smtClean="0">
                <a:solidFill>
                  <a:srgbClr val="21117F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chi tiết kỹ thuật (CPU, Ram, HDD/SSD, Màn hình, Tính năng, màu sắc, Card onboard, Card ngoài, hệ điều hành, Trọng lượng,Bảo hành)</a:t>
            </a:r>
            <a:r>
              <a:rPr lang="en-US" sz="14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14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40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14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</a:t>
            </a:r>
            <a:r>
              <a:rPr lang="en-US" sz="1400" u="sng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Doanh </a:t>
            </a:r>
            <a:r>
              <a:rPr lang="en-US" sz="1400" u="sng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 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của </a:t>
            </a:r>
            <a:r>
              <a:rPr lang="en-US" sz="14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 mình   </a:t>
            </a:r>
            <a:br>
              <a:rPr lang="en-US" sz="14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</a:t>
            </a:r>
            <a:r>
              <a:rPr lang="en-US" sz="14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Bán </a:t>
            </a:r>
            <a:r>
              <a:rPr lang="en-US" sz="14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Laptop 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theo Phiếu Bán </a:t>
            </a:r>
            <a:b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mtClean="0">
                <a:solidFill>
                  <a:srgbClr val="ED7D31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</a:t>
            </a:r>
            <a:r>
              <a:rPr lang="en-US" sz="1400">
                <a:solidFill>
                  <a:srgbClr val="ED7D31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  Giao hàng </a:t>
            </a:r>
            <a:r>
              <a:rPr lang="en-US" sz="1400" b="1">
                <a:solidFill>
                  <a:srgbClr val="ED7D31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Xem </a:t>
            </a:r>
            <a:r>
              <a:rPr lang="en-US" sz="14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Phiếu đặt</a:t>
            </a:r>
            <a:br>
              <a:rPr lang="en-US" sz="14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</a:t>
            </a:r>
            <a:r>
              <a:rPr lang="en-US" sz="14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 công nhân viên giao hàng </a:t>
            </a:r>
            <a:r>
              <a:rPr lang="en-US" sz="14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theo phiếu đặt</a:t>
            </a:r>
            <a:br>
              <a:rPr lang="en-US" sz="14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>
                <a:solidFill>
                  <a:srgbClr val="ED7D31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lý  Bán hàng </a:t>
            </a:r>
            <a:r>
              <a:rPr lang="en-US" sz="1400" b="1">
                <a:solidFill>
                  <a:srgbClr val="ED7D31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r>
              <a:rPr lang="en-US" sz="1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Xem </a:t>
            </a:r>
            <a:r>
              <a:rPr lang="en-US" sz="14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Laptop</a:t>
            </a:r>
            <a:r>
              <a:rPr lang="en-US" sz="14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(Tên,  Đơn giá Bán , </a:t>
            </a:r>
            <a:r>
              <a:rPr lang="en-US" sz="1400" u="sng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 lượng Tồn </a:t>
            </a:r>
            <a:r>
              <a:rPr lang="en-US" sz="14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400" u="sng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Doanh thu</a:t>
            </a:r>
            <a:r>
              <a:rPr lang="en-US" sz="14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   + </a:t>
            </a:r>
            <a:r>
              <a:rPr lang="en-US" sz="14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 </a:t>
            </a:r>
            <a:r>
              <a:rPr lang="en-US" sz="14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Laptop</a:t>
            </a:r>
            <a:r>
              <a:rPr lang="en-US" sz="14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(Tên,</a:t>
            </a:r>
            <a:r>
              <a:rPr lang="en-US" sz="1400" u="sng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 lượng Tồn</a:t>
            </a:r>
            <a:r>
              <a:rPr lang="en-US" sz="14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u="sng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Doanh thu </a:t>
            </a:r>
            <a:r>
              <a:rPr lang="en-US" sz="14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14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 viên bán hàng </a:t>
            </a:r>
            <a:r>
              <a:rPr lang="en-US" sz="14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Họ tên , </a:t>
            </a:r>
            <a:r>
              <a:rPr lang="en-US" sz="1400" u="sng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Doanh thu </a:t>
            </a:r>
            <a:r>
              <a:rPr lang="en-US" sz="14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br>
              <a:rPr lang="en-US" sz="14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</a:t>
            </a:r>
            <a:r>
              <a:rPr lang="en-US" sz="1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Cập nhật </a:t>
            </a:r>
            <a:r>
              <a:rPr lang="en-US" sz="14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Đơn giá Bán </a:t>
            </a:r>
            <a:r>
              <a:rPr lang="en-US" sz="14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Laptop, nhân viên bán hàng</a:t>
            </a:r>
            <a:endParaRPr lang="en-US" sz="1400" b="1" smtClean="0">
              <a:solidFill>
                <a:srgbClr val="ED7D31">
                  <a:lumMod val="50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ounded Rectangle 68">
            <a:hlinkClick r:id="rId1" action="ppaction://hlinksldjump"/>
          </p:cNvPr>
          <p:cNvSpPr/>
          <p:nvPr/>
        </p:nvSpPr>
        <p:spPr>
          <a:xfrm>
            <a:off x="246379" y="330214"/>
            <a:ext cx="3727310" cy="754401"/>
          </a:xfrm>
          <a:prstGeom prst="roundRect">
            <a:avLst/>
          </a:prstGeom>
          <a:solidFill>
            <a:srgbClr val="002060"/>
          </a:solidFill>
          <a:ln w="38100" cap="rnd">
            <a:solidFill>
              <a:schemeClr val="bg1"/>
            </a:solidFill>
          </a:ln>
          <a:effectLst>
            <a:outerShdw blurRad="482600" dir="5400000" sx="89000" sy="89000" algn="ctr" rotWithShape="0">
              <a:srgbClr val="000000">
                <a:alpha val="49000"/>
              </a:srgbClr>
            </a:outerShdw>
          </a:effectLst>
          <a:scene3d>
            <a:camera prst="orthographicFront"/>
            <a:lightRig rig="twoPt" dir="t"/>
          </a:scene3d>
          <a:sp3d extrusionH="12700" prstMaterial="translucentPowder"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Công ty Laptop Phong Vũ</a:t>
            </a:r>
            <a:r>
              <a:rPr lang="en-US" sz="1600" b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Mã số : </a:t>
            </a:r>
            <a:r>
              <a:rPr lang="en-US" sz="16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Laptop_Phong_Vu</a:t>
            </a:r>
            <a:r>
              <a:rPr lang="en-US" sz="160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60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600" b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Ngữ cảnh và  Tóm tắt Yêu cầu</a:t>
            </a:r>
            <a:endParaRPr lang="vi-VN" sz="160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hlinkClick r:id="" action="ppaction://noaction"/>
          </p:cNvPr>
          <p:cNvSpPr txBox="1"/>
          <p:nvPr/>
        </p:nvSpPr>
        <p:spPr>
          <a:xfrm>
            <a:off x="8312042" y="1913530"/>
            <a:ext cx="2799965" cy="203009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ym typeface="+mn-ea"/>
              </a:rPr>
              <a:t>Phiếu bán</a:t>
            </a:r>
            <a:endParaRPr lang="en-US" sz="1400" b="1">
              <a:sym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>
                <a:sym typeface="+mn-ea"/>
              </a:rPr>
              <a:t>Họ tên: ...  Điện thoại:....</a:t>
            </a:r>
            <a:endParaRPr lang="en-US" sz="140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>
                <a:sym typeface="+mn-ea"/>
              </a:rPr>
              <a:t>Địa chỉ:.... Email:....</a:t>
            </a:r>
            <a:endParaRPr lang="en-US" sz="140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>
                <a:sym typeface="+mn-ea"/>
              </a:rPr>
              <a:t>Mặt hàng Sốlượng Đơn giá Tiền</a:t>
            </a:r>
            <a:endParaRPr lang="en-US" sz="140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>
                <a:sym typeface="+mn-ea"/>
              </a:rPr>
              <a:t>....</a:t>
            </a:r>
            <a:endParaRPr lang="en-US" sz="140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>
                <a:sym typeface="+mn-ea"/>
              </a:rPr>
              <a:t>....</a:t>
            </a:r>
            <a:endParaRPr lang="en-US" sz="1400"/>
          </a:p>
          <a:p>
            <a:pPr algn="r"/>
            <a:r>
              <a:rPr lang="en-US" sz="1400">
                <a:sym typeface="+mn-ea"/>
              </a:rPr>
              <a:t>Tổng tiền:....</a:t>
            </a:r>
            <a:endParaRPr lang="en-US" sz="1400"/>
          </a:p>
          <a:p>
            <a:pPr algn="r"/>
            <a:r>
              <a:rPr lang="en-US" sz="1400">
                <a:sym typeface="+mn-ea"/>
              </a:rPr>
              <a:t>Ngày:...</a:t>
            </a:r>
            <a:endParaRPr lang="en-US" sz="1400"/>
          </a:p>
          <a:p>
            <a:pPr algn="r"/>
            <a:r>
              <a:rPr lang="en-US" sz="1400">
                <a:sym typeface="+mn-ea"/>
              </a:rPr>
              <a:t>Họ tên NV bán hàng:...</a:t>
            </a:r>
            <a:endParaRPr lang="en-US" sz="140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hlinkClick r:id="" action="ppaction://noaction"/>
          </p:cNvPr>
          <p:cNvSpPr txBox="1"/>
          <p:nvPr/>
        </p:nvSpPr>
        <p:spPr>
          <a:xfrm>
            <a:off x="8326051" y="5959119"/>
            <a:ext cx="2785956" cy="156845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smtClean="0"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  <a:r>
              <a:rPr lang="en-US" sz="1200" b="1" smtClean="0">
                <a:latin typeface="Arial" panose="020B0604020202020204" pitchFamily="34" charset="0"/>
                <a:cs typeface="Arial" panose="020B0604020202020204" pitchFamily="34" charset="0"/>
              </a:rPr>
              <a:t>Phiếu Nhập </a:t>
            </a:r>
            <a:endParaRPr lang="en-US" sz="12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ym typeface="+mn-ea"/>
              </a:rPr>
              <a:t>Mặt hàng </a:t>
            </a:r>
            <a:r>
              <a:rPr lang="en-US" sz="120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 lượng   Đơn giá   Tiền </a:t>
            </a:r>
            <a:br>
              <a:rPr lang="en-US" sz="120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......</a:t>
            </a:r>
            <a:endParaRPr lang="en-US" sz="120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......</a:t>
            </a:r>
            <a:endParaRPr lang="en-US" sz="120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1200">
                <a:sym typeface="+mn-ea"/>
              </a:rPr>
              <a:t>Tổng tiền:....</a:t>
            </a:r>
            <a:endParaRPr lang="en-US" sz="1200"/>
          </a:p>
          <a:p>
            <a:pPr algn="r"/>
            <a:r>
              <a:rPr lang="en-US" sz="1200">
                <a:sym typeface="+mn-ea"/>
              </a:rPr>
              <a:t>Ngày:...</a:t>
            </a:r>
            <a:endParaRPr lang="en-US" sz="1200"/>
          </a:p>
          <a:p>
            <a:pPr algn="r"/>
            <a:r>
              <a:rPr lang="en-US" sz="1200">
                <a:sym typeface="+mn-ea"/>
              </a:rPr>
              <a:t>Họ tên NV nhập hàng:...</a:t>
            </a:r>
            <a:endParaRPr lang="en-US" sz="120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8312150" y="3943350"/>
            <a:ext cx="3209925" cy="193802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algn="ctr"/>
            <a:r>
              <a:rPr lang="en-US" sz="1200" b="1"/>
              <a:t>Phiếu đặt</a:t>
            </a:r>
            <a:endParaRPr lang="en-US" sz="1200" b="1"/>
          </a:p>
          <a:p>
            <a:r>
              <a:rPr lang="en-US" sz="1200"/>
              <a:t>Họ tên: ...  Điện thoại:....</a:t>
            </a:r>
            <a:endParaRPr lang="en-US" sz="1200"/>
          </a:p>
          <a:p>
            <a:r>
              <a:rPr lang="en-US" sz="1200"/>
              <a:t>Địa chỉ:.... Email:....</a:t>
            </a:r>
            <a:endParaRPr lang="en-US" sz="1200"/>
          </a:p>
          <a:p>
            <a:r>
              <a:rPr lang="en-US" sz="1200"/>
              <a:t>Ngày đặt.... Ngày giao:....</a:t>
            </a:r>
            <a:endParaRPr lang="en-US" sz="1200"/>
          </a:p>
          <a:p>
            <a:r>
              <a:rPr lang="en-US" sz="1200"/>
              <a:t>Mặt hàng Sốlượng Đơn giá Tiền</a:t>
            </a:r>
            <a:endParaRPr lang="en-US" sz="1200"/>
          </a:p>
          <a:p>
            <a:r>
              <a:rPr lang="en-US" sz="1200"/>
              <a:t>....</a:t>
            </a:r>
            <a:endParaRPr lang="en-US" sz="1200"/>
          </a:p>
          <a:p>
            <a:r>
              <a:rPr lang="en-US" sz="1200"/>
              <a:t>....</a:t>
            </a:r>
            <a:endParaRPr lang="en-US" sz="1200"/>
          </a:p>
          <a:p>
            <a:pPr algn="r"/>
            <a:r>
              <a:rPr lang="en-US" sz="1200"/>
              <a:t>Tổng tiền:....</a:t>
            </a:r>
            <a:endParaRPr lang="en-US" sz="1200"/>
          </a:p>
          <a:p>
            <a:pPr algn="r"/>
            <a:r>
              <a:rPr lang="en-US" sz="1200"/>
              <a:t>Họ tên Quản lý:...</a:t>
            </a:r>
            <a:endParaRPr lang="en-US" sz="1200"/>
          </a:p>
          <a:p>
            <a:pPr algn="r"/>
            <a:r>
              <a:rPr lang="en-US" sz="1200"/>
              <a:t>Họ tên NV giao hàng:...</a:t>
            </a:r>
            <a:endParaRPr 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ounded Rectangle 68">
            <a:hlinkClick r:id="rId1" action="ppaction://hlinksldjump"/>
          </p:cNvPr>
          <p:cNvSpPr/>
          <p:nvPr/>
        </p:nvSpPr>
        <p:spPr>
          <a:xfrm>
            <a:off x="5123649" y="189181"/>
            <a:ext cx="4021664" cy="754401"/>
          </a:xfrm>
          <a:prstGeom prst="roundRect">
            <a:avLst/>
          </a:prstGeom>
          <a:solidFill>
            <a:srgbClr val="002060"/>
          </a:solidFill>
          <a:ln w="38100" cap="rnd">
            <a:solidFill>
              <a:schemeClr val="bg1"/>
            </a:solidFill>
          </a:ln>
          <a:effectLst>
            <a:outerShdw blurRad="482600" dir="5400000" sx="89000" sy="89000" algn="ctr" rotWithShape="0">
              <a:srgbClr val="000000">
                <a:alpha val="49000"/>
              </a:srgbClr>
            </a:outerShdw>
          </a:effectLst>
          <a:scene3d>
            <a:camera prst="orthographicFront"/>
            <a:lightRig rig="twoPt" dir="t"/>
          </a:scene3d>
          <a:sp3d extrusionH="12700" prstMaterial="translucentPowder"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Công ty Laptop Phong Vũ</a:t>
            </a:r>
            <a:r>
              <a:rPr lang="en-US" sz="1600" b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160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 Mã số : </a:t>
            </a:r>
            <a:r>
              <a:rPr lang="en-US" sz="16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Laptop_Phong_Vu</a:t>
            </a:r>
            <a:r>
              <a:rPr lang="en-US" sz="160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</a:t>
            </a:r>
            <a:endParaRPr lang="en-US" sz="160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600" b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 hình Đối tượng xử lý của Dịch vụ  </a:t>
            </a:r>
            <a:endParaRPr lang="vi-VN" sz="160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161897" y="1173259"/>
            <a:ext cx="6623703" cy="2361927"/>
            <a:chOff x="5239516" y="917224"/>
            <a:chExt cx="6488196" cy="1862830"/>
          </a:xfrm>
        </p:grpSpPr>
        <p:sp>
          <p:nvSpPr>
            <p:cNvPr id="10" name="Cube 9">
              <a:hlinkClick r:id="" action="ppaction://noaction"/>
            </p:cNvPr>
            <p:cNvSpPr/>
            <p:nvPr/>
          </p:nvSpPr>
          <p:spPr>
            <a:xfrm>
              <a:off x="5239516" y="1569049"/>
              <a:ext cx="4569897" cy="1019474"/>
            </a:xfrm>
            <a:prstGeom prst="cube">
              <a:avLst>
                <a:gd name="adj" fmla="val 15836"/>
              </a:avLst>
            </a:prstGeom>
            <a:solidFill>
              <a:schemeClr val="bg1"/>
            </a:solidFill>
            <a:ln w="635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3200" b="1">
                <a:solidFill>
                  <a:prstClr val="white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7773745" y="1813130"/>
              <a:ext cx="1727198" cy="53679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60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Lệnh </a:t>
              </a:r>
              <a:r>
                <a:rPr lang="en-US" sz="1600" b="1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(3B)</a:t>
              </a:r>
              <a:br>
                <a:rPr lang="en-US" sz="1600" b="1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600" b="1" i="1" u="sng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sz="16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>
              <a:hlinkClick r:id="" action="ppaction://noaction"/>
            </p:cNvPr>
            <p:cNvSpPr txBox="1"/>
            <p:nvPr/>
          </p:nvSpPr>
          <p:spPr>
            <a:xfrm>
              <a:off x="5345805" y="1808440"/>
              <a:ext cx="2307265" cy="581450"/>
            </a:xfrm>
            <a:prstGeom prst="rect">
              <a:avLst/>
            </a:prstGeom>
            <a:solidFill>
              <a:schemeClr val="bg1"/>
            </a:solidFill>
            <a:ln w="41275">
              <a:solidFill>
                <a:srgbClr val="002060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smtClean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Du_lieu</a:t>
              </a:r>
              <a:br>
                <a:rPr lang="en-US" sz="1400" smtClean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400" smtClean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Cong_ty</a:t>
              </a:r>
              <a:br>
                <a:rPr lang="en-US" sz="1400" b="1" smtClean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40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smtClean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Danh_sach_Laptop </a:t>
              </a:r>
              <a:endParaRPr lang="en-US" sz="14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Can 12"/>
            <p:cNvSpPr/>
            <p:nvPr/>
          </p:nvSpPr>
          <p:spPr>
            <a:xfrm>
              <a:off x="9526478" y="1979292"/>
              <a:ext cx="2201234" cy="800762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hlinkClick r:id="" action="ppaction://noaction"/>
            </p:cNvPr>
            <p:cNvSpPr txBox="1"/>
            <p:nvPr/>
          </p:nvSpPr>
          <p:spPr>
            <a:xfrm>
              <a:off x="9646790" y="2230985"/>
              <a:ext cx="2080921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>
                  <a:latin typeface="Arial" panose="020B0604020202020204" pitchFamily="34" charset="0"/>
                  <a:cs typeface="Arial" panose="020B0604020202020204" pitchFamily="34" charset="0"/>
                </a:rPr>
                <a:t>Dữ liệu Lưu </a:t>
              </a:r>
              <a:r>
                <a:rPr lang="en-US" sz="1600" smtClean="0">
                  <a:latin typeface="Arial" panose="020B0604020202020204" pitchFamily="34" charset="0"/>
                  <a:cs typeface="Arial" panose="020B0604020202020204" pitchFamily="34" charset="0"/>
                </a:rPr>
                <a:t>trữ </a:t>
              </a:r>
              <a:r>
                <a:rPr lang="en-US" sz="1600" b="1" smtClean="0">
                  <a:latin typeface="Arial" panose="020B0604020202020204" pitchFamily="34" charset="0"/>
                  <a:cs typeface="Arial" panose="020B0604020202020204" pitchFamily="34" charset="0"/>
                </a:rPr>
                <a:t>(2)</a:t>
              </a:r>
              <a:endParaRPr lang="en-US" sz="14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5" name="Group 93"/>
            <p:cNvGrpSpPr/>
            <p:nvPr/>
          </p:nvGrpSpPr>
          <p:grpSpPr bwMode="auto">
            <a:xfrm>
              <a:off x="7035381" y="917224"/>
              <a:ext cx="274233" cy="38359"/>
              <a:chOff x="4779699" y="714355"/>
              <a:chExt cx="300064" cy="71440"/>
            </a:xfrm>
            <a:solidFill>
              <a:srgbClr val="0070C0"/>
            </a:solidFill>
          </p:grpSpPr>
          <p:sp>
            <p:nvSpPr>
              <p:cNvPr id="23" name="Oval 22"/>
              <p:cNvSpPr/>
              <p:nvPr/>
            </p:nvSpPr>
            <p:spPr>
              <a:xfrm>
                <a:off x="4779699" y="714355"/>
                <a:ext cx="74614" cy="71437"/>
              </a:xfrm>
              <a:prstGeom prst="ellipse">
                <a:avLst/>
              </a:prstGeom>
              <a:grpFill/>
              <a:ln w="31750" cmpd="sng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vi-VN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5005149" y="714358"/>
                <a:ext cx="74614" cy="71437"/>
              </a:xfrm>
              <a:prstGeom prst="ellipse">
                <a:avLst/>
              </a:prstGeom>
              <a:grpFill/>
              <a:ln w="31750" cmpd="sng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vi-VN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6" name="TextBox 15">
              <a:hlinkClick r:id="" action="ppaction://noaction"/>
            </p:cNvPr>
            <p:cNvSpPr txBox="1"/>
            <p:nvPr/>
          </p:nvSpPr>
          <p:spPr>
            <a:xfrm>
              <a:off x="5846683" y="1327541"/>
              <a:ext cx="2708891" cy="2670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smtClean="0">
                  <a:solidFill>
                    <a:schemeClr val="accent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Dịch vụ Giao tiếp </a:t>
              </a:r>
              <a:r>
                <a:rPr lang="en-US" sz="1600" b="1" smtClean="0">
                  <a:solidFill>
                    <a:schemeClr val="accent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(1 )</a:t>
              </a:r>
              <a:endParaRPr lang="en-US" sz="1600" b="1" i="1" u="sng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33937" y="190950"/>
            <a:ext cx="4107738" cy="6522819"/>
            <a:chOff x="620563" y="2333151"/>
            <a:chExt cx="1767100" cy="6522819"/>
          </a:xfrm>
        </p:grpSpPr>
        <p:sp>
          <p:nvSpPr>
            <p:cNvPr id="26" name="TextBox 25"/>
            <p:cNvSpPr txBox="1"/>
            <p:nvPr/>
          </p:nvSpPr>
          <p:spPr>
            <a:xfrm>
              <a:off x="620563" y="2333151"/>
              <a:ext cx="1767100" cy="337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smtClean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XL_CONG_TY</a:t>
              </a:r>
              <a:endParaRPr lang="en-US" sz="16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20563" y="2670435"/>
              <a:ext cx="1767100" cy="61855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Ma_so,Ten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Danh_sach_Nhom_Lap_top: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  * Nhom_Lap_top:Ma_so,Ten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Danh_sach_Mau_sac: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  * Mau_sac:Ma_so,Ten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Danh_sach_Tinh_nang: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  * Tinh_nang:Ma_so,Ten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Danh_sach_CPU_Series: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  * CPU_Series:Ma_so,Ten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Danh_sach_Card_Man_hinh_Ngoai: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  * Card_Man_hinh_Ngoai:Ma_so,Ten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Danh_sach_Chuan_Man_hinh: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  * Chuan_Man_hinh:Ma_so,Ten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Danh_sach_Kich_thuoc_Man_hinh: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  * Kich_thuoc_Man_hinh:Ma_so,Ten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Danh_sach_Dung_luong_Ram: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  * Dung_luong_Ram:Ma_so,Ten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Danh_sach_HDD: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  * HDD:Ma_so,Ten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Danh_sach_SDD: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  * SSD:Ma_so,Ten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Danh_sach_Cua_hang: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  * Cua_hang:Ma_so,Ten, Dia_chi, So_dien_thoai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Danh_sach_Nhan_vien: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  * </a:t>
              </a:r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Nhan_vien :Ma_so,Ho_ten,Ten_Dang_nhap,Mat_khau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         Nhom_Nhan_vien:Ma_so,Ten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         Cua_hang:Ma_so,Ten, Dia_chi, So_dien_thoai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         Danh_sach_Nhom_Lap_top: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          * Nhom_Lap_top:Ma_so,Ten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Quan_ly: Ma_so,Ho_ten,Ten_Dang_nhap,Mat_khau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     Nhom_Quan_ly:Ma_so,Ten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        Cua_hang:Ma_so,Ten, Dia_chi, So_dien_thoai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161683" y="3452502"/>
            <a:ext cx="5173080" cy="4861659"/>
            <a:chOff x="903567" y="2937671"/>
            <a:chExt cx="1767100" cy="4861659"/>
          </a:xfrm>
        </p:grpSpPr>
        <p:sp>
          <p:nvSpPr>
            <p:cNvPr id="29" name="TextBox 28"/>
            <p:cNvSpPr txBox="1"/>
            <p:nvPr/>
          </p:nvSpPr>
          <p:spPr>
            <a:xfrm>
              <a:off x="903567" y="2937671"/>
              <a:ext cx="1767100" cy="337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smtClean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XL_LAPTOP </a:t>
              </a:r>
              <a:endParaRPr lang="en-US" sz="16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03567" y="3276225"/>
              <a:ext cx="1767100" cy="45231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Ma_so,Ten,Don_gia_Ban,,Don_gia_Nhap,CPU,Loai_Ram,Card_Man_hinh_Onboard,He_dieu_hanh,Trong_luong,Bao_hanh</a:t>
              </a:r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          Nhom_Lap_top:Ma_so,Ten</a:t>
              </a:r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          Tinh_nang:Ma_so,Ten</a:t>
              </a:r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          CPU_Series:Ma_so,Ten</a:t>
              </a:r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          Chuan_Man_hinh:Ma_so,Ten</a:t>
              </a:r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          Mau_sac:Ma_so,Ten</a:t>
              </a:r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          Kich_thuoc_Man_hinh:Ma_so,Ten</a:t>
              </a:r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          Dung_luong_Ram:Ma_so,Ten</a:t>
              </a:r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          Card_Man_hinh_Ngoai:Ma_so,Ten</a:t>
              </a:r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          HDD:Ma_so,Ten</a:t>
              </a:r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          SSD:Ma_so,Ten</a:t>
              </a:r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          Danh_sach_Dat_hang:</a:t>
              </a:r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            * Dat_hang : Ngay_Dat,Ngay_Phan_cong,Ngay_Thanh_toan,Ngay_Huy,So_luong,Don_gia,Tien,Cua_hang,Trang_thai</a:t>
              </a:r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                  Khach_hang: Ho_ten, Dia_chi, So_Dien_thoai</a:t>
              </a:r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          Danh_sach_Ban_hang:</a:t>
              </a:r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            * Ban_hang : Ngay,So_luong,Don_gia,Tien</a:t>
              </a:r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lvl="2"/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Nhan_vien :Ma_so,Ho_ten,Ten_Dang_nhap,Mat_khau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lvl="2"/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         Nhom_Nhan_vien:Ma_so,Ten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lvl="2"/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         Cua_hang:Ma_so,Ten, Dia_chi, So_dien_thoai</a:t>
              </a:r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          Danh_sach_Nhap hang:</a:t>
              </a:r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            * Nhap_hang : Ngay,So_luong,Don_gia,Tien</a:t>
              </a:r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ounded Rectangle 68">
            <a:hlinkClick r:id="rId1" action="ppaction://hlinksldjump"/>
          </p:cNvPr>
          <p:cNvSpPr/>
          <p:nvPr/>
        </p:nvSpPr>
        <p:spPr>
          <a:xfrm>
            <a:off x="5479061" y="190982"/>
            <a:ext cx="6074929" cy="754401"/>
          </a:xfrm>
          <a:prstGeom prst="roundRect">
            <a:avLst/>
          </a:prstGeom>
          <a:solidFill>
            <a:srgbClr val="002060"/>
          </a:solidFill>
          <a:ln w="38100" cap="rnd">
            <a:solidFill>
              <a:schemeClr val="bg1"/>
            </a:solidFill>
          </a:ln>
          <a:effectLst>
            <a:outerShdw blurRad="482600" dir="5400000" sx="89000" sy="89000" algn="ctr" rotWithShape="0">
              <a:srgbClr val="000000">
                <a:alpha val="49000"/>
              </a:srgbClr>
            </a:outerShdw>
          </a:effectLst>
          <a:scene3d>
            <a:camera prst="orthographicFront"/>
            <a:lightRig rig="twoPt" dir="t"/>
          </a:scene3d>
          <a:sp3d extrusionH="12700" prstMaterial="translucentPowder"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Công ty Laptop Phong Vũ</a:t>
            </a:r>
            <a:r>
              <a:rPr lang="en-US" sz="1600" b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160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 Mã số : </a:t>
            </a:r>
            <a:r>
              <a:rPr lang="en-US" sz="16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Laptop_Phong_Vu</a:t>
            </a:r>
            <a:r>
              <a:rPr lang="en-US" sz="160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</a:t>
            </a:r>
            <a:endParaRPr lang="en-US" sz="160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600" b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 hình đối tượng xử lý của Phân hệ Khách Tham quan </a:t>
            </a:r>
            <a:endParaRPr lang="vi-VN" sz="160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be 9">
            <a:hlinkClick r:id="" action="ppaction://noaction"/>
          </p:cNvPr>
          <p:cNvSpPr/>
          <p:nvPr/>
        </p:nvSpPr>
        <p:spPr>
          <a:xfrm>
            <a:off x="5161897" y="2009249"/>
            <a:ext cx="4665340" cy="1292616"/>
          </a:xfrm>
          <a:prstGeom prst="cube">
            <a:avLst>
              <a:gd name="adj" fmla="val 15836"/>
            </a:avLst>
          </a:prstGeom>
          <a:solidFill>
            <a:schemeClr val="bg1"/>
          </a:solidFill>
          <a:ln w="63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3200" b="1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7749054" y="2318725"/>
            <a:ext cx="1763271" cy="6806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6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Lệnh </a:t>
            </a:r>
            <a:r>
              <a:rPr lang="en-US" sz="16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(3B)</a:t>
            </a:r>
            <a:br>
              <a:rPr lang="en-US" sz="16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1" i="1" u="sng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6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Group 93"/>
          <p:cNvGrpSpPr/>
          <p:nvPr/>
        </p:nvGrpSpPr>
        <p:grpSpPr bwMode="auto">
          <a:xfrm>
            <a:off x="6275101" y="1190568"/>
            <a:ext cx="630966" cy="632252"/>
            <a:chOff x="4628879" y="642920"/>
            <a:chExt cx="676276" cy="928696"/>
          </a:xfrm>
          <a:solidFill>
            <a:srgbClr val="0070C0"/>
          </a:solidFill>
        </p:grpSpPr>
        <p:sp>
          <p:nvSpPr>
            <p:cNvPr id="17" name="Oval 16"/>
            <p:cNvSpPr/>
            <p:nvPr/>
          </p:nvSpPr>
          <p:spPr>
            <a:xfrm>
              <a:off x="4703494" y="642920"/>
              <a:ext cx="450850" cy="214315"/>
            </a:xfrm>
            <a:prstGeom prst="ellipse">
              <a:avLst/>
            </a:prstGeom>
            <a:solidFill>
              <a:schemeClr val="bg1"/>
            </a:solidFill>
            <a:ln w="31750" cmpd="sng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vi-VN">
                <a:solidFill>
                  <a:prstClr val="white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4"/>
            </p:cNvCxnSpPr>
            <p:nvPr/>
          </p:nvCxnSpPr>
          <p:spPr>
            <a:xfrm rot="5400000">
              <a:off x="4679679" y="1108062"/>
              <a:ext cx="500067" cy="1588"/>
            </a:xfrm>
            <a:prstGeom prst="straightConnector1">
              <a:avLst/>
            </a:prstGeom>
            <a:grpFill/>
            <a:ln w="31750" cmpd="sng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0800000" flipV="1">
              <a:off x="4628879" y="1000111"/>
              <a:ext cx="300037" cy="214314"/>
            </a:xfrm>
            <a:prstGeom prst="straightConnector1">
              <a:avLst/>
            </a:prstGeom>
            <a:grpFill/>
            <a:ln w="31750" cmpd="sng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rot="16200000" flipH="1">
              <a:off x="4934471" y="1351746"/>
              <a:ext cx="214315" cy="225426"/>
            </a:xfrm>
            <a:prstGeom prst="straightConnector1">
              <a:avLst/>
            </a:prstGeom>
            <a:grpFill/>
            <a:ln w="31750" cmpd="sng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rot="5400000">
              <a:off x="4747145" y="1389846"/>
              <a:ext cx="214315" cy="149225"/>
            </a:xfrm>
            <a:prstGeom prst="straightConnector1">
              <a:avLst/>
            </a:prstGeom>
            <a:grpFill/>
            <a:ln w="31750" cmpd="sng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4928917" y="1071547"/>
              <a:ext cx="376238" cy="71439"/>
            </a:xfrm>
            <a:prstGeom prst="straightConnector1">
              <a:avLst/>
            </a:prstGeom>
            <a:grpFill/>
            <a:ln w="31750" cmpd="sng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4779699" y="714355"/>
              <a:ext cx="74614" cy="71437"/>
            </a:xfrm>
            <a:prstGeom prst="ellipse">
              <a:avLst/>
            </a:prstGeom>
            <a:grpFill/>
            <a:ln w="31750"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vi-VN">
                <a:solidFill>
                  <a:prstClr val="white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5005149" y="714358"/>
              <a:ext cx="74614" cy="71437"/>
            </a:xfrm>
            <a:prstGeom prst="ellipse">
              <a:avLst/>
            </a:prstGeom>
            <a:grpFill/>
            <a:ln w="31750"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vi-VN">
                <a:solidFill>
                  <a:prstClr val="white"/>
                </a:solidFill>
              </a:endParaRPr>
            </a:p>
          </p:txBody>
        </p:sp>
      </p:grpSp>
      <p:sp>
        <p:nvSpPr>
          <p:cNvPr id="16" name="TextBox 15">
            <a:hlinkClick r:id="" action="ppaction://noaction"/>
          </p:cNvPr>
          <p:cNvSpPr txBox="1"/>
          <p:nvPr/>
        </p:nvSpPr>
        <p:spPr>
          <a:xfrm>
            <a:off x="5781745" y="1703035"/>
            <a:ext cx="2765467" cy="429261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Màn hình </a:t>
            </a:r>
            <a:r>
              <a:rPr lang="en-US" sz="160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 diện </a:t>
            </a:r>
            <a:r>
              <a:rPr lang="en-US" sz="1600" b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(1 )</a:t>
            </a:r>
            <a:endParaRPr lang="en-US" sz="1600" b="1" i="1" u="sng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1" name="TextBox 30">
            <a:hlinkClick r:id="" action="ppaction://noaction"/>
          </p:cNvPr>
          <p:cNvSpPr txBox="1"/>
          <p:nvPr/>
        </p:nvSpPr>
        <p:spPr>
          <a:xfrm>
            <a:off x="5611780" y="4481689"/>
            <a:ext cx="2765467" cy="338553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Dịch vụ Giao tiếp </a:t>
            </a:r>
            <a:r>
              <a:rPr lang="en-US" sz="1600" b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(1 )</a:t>
            </a:r>
            <a:endParaRPr lang="en-US" sz="1600" b="1" i="1" u="sng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6448132" y="3312120"/>
            <a:ext cx="0" cy="111705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hlinkClick r:id="" action="ppaction://noaction"/>
          </p:cNvPr>
          <p:cNvSpPr txBox="1"/>
          <p:nvPr/>
        </p:nvSpPr>
        <p:spPr>
          <a:xfrm>
            <a:off x="5161897" y="3737888"/>
            <a:ext cx="1063470" cy="307777"/>
          </a:xfrm>
          <a:prstGeom prst="rect">
            <a:avLst/>
          </a:prstGeom>
          <a:solidFill>
            <a:schemeClr val="bg1"/>
          </a:solidFill>
          <a:ln w="412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Du_lieu</a:t>
            </a:r>
            <a:endParaRPr lang="en-US" sz="14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hlinkClick r:id="" action="ppaction://noaction"/>
          </p:cNvPr>
          <p:cNvSpPr txBox="1"/>
          <p:nvPr/>
        </p:nvSpPr>
        <p:spPr>
          <a:xfrm>
            <a:off x="7115380" y="1011011"/>
            <a:ext cx="4438510" cy="82994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Xem </a:t>
            </a:r>
            <a:r>
              <a:rPr lang="en-US" sz="120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</a:t>
            </a:r>
            <a:r>
              <a:rPr lang="en-US" sz="12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Laptop(</a:t>
            </a:r>
            <a:r>
              <a:rPr lang="en-US" sz="120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Tên, Đơn giá Bán, nhóm laptop, </a:t>
            </a:r>
            <a:r>
              <a:rPr lang="en-US" sz="1200" u="sng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Trạng thái còn hàng</a:t>
            </a:r>
            <a:r>
              <a:rPr lang="en-US" sz="120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,</a:t>
            </a:r>
            <a:r>
              <a:rPr lang="en-US" sz="1200" smtClean="0">
                <a:solidFill>
                  <a:srgbClr val="21117F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chi tiết kỹ thuật (CPU, Ram, HDD/SSD, Màn hình, Tính năng, màu sắc, Card onboard, Card ngoài, hệ điều hành, Trọng lượng,Bảo hành)</a:t>
            </a:r>
            <a:r>
              <a:rPr lang="en-US" sz="120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), </a:t>
            </a:r>
            <a:r>
              <a:rPr lang="en-US" sz="12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Đặt hàng</a:t>
            </a:r>
            <a:endParaRPr lang="en-US" sz="120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1">
            <a:hlinkClick r:id="" action="ppaction://noaction"/>
          </p:cNvPr>
          <p:cNvSpPr txBox="1"/>
          <p:nvPr/>
        </p:nvSpPr>
        <p:spPr>
          <a:xfrm>
            <a:off x="5270406" y="2303253"/>
            <a:ext cx="2355453" cy="737234"/>
          </a:xfrm>
          <a:prstGeom prst="rect">
            <a:avLst/>
          </a:prstGeom>
          <a:solidFill>
            <a:schemeClr val="bg1"/>
          </a:solidFill>
          <a:ln w="41275">
            <a:solidFill>
              <a:srgbClr val="002060"/>
            </a:solidFill>
            <a:prstDash val="sysDash"/>
          </a:ln>
        </p:spPr>
        <p:txBody>
          <a:bodyPr wrap="square" rtlCol="0">
            <a:spAutoFit/>
          </a:bodyPr>
          <a:p>
            <a:r>
              <a:rPr lang="en-US" sz="14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Du_lieu</a:t>
            </a:r>
            <a:br>
              <a:rPr lang="en-US" sz="140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Cong_ty</a:t>
            </a:r>
            <a:br>
              <a:rPr lang="en-US" sz="14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Danh_sach_Laptop </a:t>
            </a:r>
            <a:endParaRPr lang="en-US" sz="1400" b="1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927" y="11245"/>
            <a:ext cx="4107738" cy="4675604"/>
            <a:chOff x="620563" y="2333151"/>
            <a:chExt cx="1767100" cy="4675604"/>
          </a:xfrm>
        </p:grpSpPr>
        <p:sp>
          <p:nvSpPr>
            <p:cNvPr id="5" name="TextBox 25"/>
            <p:cNvSpPr txBox="1"/>
            <p:nvPr/>
          </p:nvSpPr>
          <p:spPr>
            <a:xfrm>
              <a:off x="620563" y="2333151"/>
              <a:ext cx="1767100" cy="337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pPr algn="ctr"/>
              <a:r>
                <a:rPr lang="en-US" sz="1600" b="1" smtClean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XL_CONG_TY</a:t>
              </a:r>
              <a:endParaRPr lang="en-US" sz="16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26"/>
            <p:cNvSpPr txBox="1"/>
            <p:nvPr/>
          </p:nvSpPr>
          <p:spPr>
            <a:xfrm>
              <a:off x="620563" y="2670435"/>
              <a:ext cx="1767100" cy="4338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Ma_so,Ten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Danh_sach_Nhom_Lap_top: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  * Nhom_Lap_top:Ma_so,Ten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Danh_sach_Mau_sac: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  * Mau_sac:Ma_so,Ten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Danh_sach_Tinh_nang: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  * Tinh_nang:Ma_so,Ten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Danh_sach_CPU_Series: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  * CPU_Series:Ma_so,Ten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Danh_sach_Card_Man_hinh_Ngoai: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  * Card_Man_hinh_Ngoai:Ma_so,Ten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Danh_sach_Chuan_Man_hinh: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  * Chuan_Man_hinh:Ma_so,Ten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Danh_sach_Kich_thuoc_Man_hinh: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  * Kich_thuoc_Man_hinh:Ma_so,Ten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Danh_sach_Dung_luong_Ram: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  * Dung_luong_Ram:Ma_so,Ten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Danh_sach_HDD: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  * HDD:Ma_so,Ten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Danh_sach_SDD: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  * SSD:Ma_so,Ten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Danh_sach_Cua_hang: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  * Cua_hang:Ma_so,Ten, Dia_chi, So_dien_thoai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96923" y="4686942"/>
            <a:ext cx="5173080" cy="2830294"/>
            <a:chOff x="903567" y="2937671"/>
            <a:chExt cx="1767100" cy="2830294"/>
          </a:xfrm>
        </p:grpSpPr>
        <p:sp>
          <p:nvSpPr>
            <p:cNvPr id="8" name="TextBox 28"/>
            <p:cNvSpPr txBox="1"/>
            <p:nvPr/>
          </p:nvSpPr>
          <p:spPr>
            <a:xfrm>
              <a:off x="903567" y="2937671"/>
              <a:ext cx="1767100" cy="337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pPr algn="ctr"/>
              <a:r>
                <a:rPr lang="en-US" sz="1600" b="1" smtClean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XL_LAPTOP </a:t>
              </a:r>
              <a:endParaRPr lang="en-US" sz="16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29"/>
            <p:cNvSpPr txBox="1"/>
            <p:nvPr/>
          </p:nvSpPr>
          <p:spPr>
            <a:xfrm>
              <a:off x="903567" y="3276225"/>
              <a:ext cx="1767100" cy="2491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r>
                <a:rPr lang="en-US" sz="1200" u="sng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Số lượng Tồn </a:t>
              </a:r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Ma_so,Ten,Don_gia_Ban,,Don_gia_Nhap,CPU,Loai_Ram,Card_Man_hinh_Onboard,He_dieu_hanh,Trong_luong,Bao_hanh</a:t>
              </a:r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          Nhom_Lap_top:Ma_so,Ten</a:t>
              </a:r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          Tinh_nang:Ma_so,Ten</a:t>
              </a:r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          CPU_Series:Ma_so,Ten</a:t>
              </a:r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          Chuan_Man_hinh:Ma_so,Ten</a:t>
              </a:r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          Mau_sac:Ma_so,Ten</a:t>
              </a:r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          Kich_thuoc_Man_hinh:Ma_so,Ten</a:t>
              </a:r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          Dung_luong_Ram:Ma_so,Ten</a:t>
              </a:r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          Card_Man_hinh_Ngoai:Ma_so,Ten</a:t>
              </a:r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          HDD:Ma_so,Ten</a:t>
              </a:r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          SSD:Ma_so,Ten</a:t>
              </a:r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4" name="Text Box 33"/>
          <p:cNvSpPr txBox="1"/>
          <p:nvPr/>
        </p:nvSpPr>
        <p:spPr>
          <a:xfrm>
            <a:off x="4826000" y="3106420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Queens Of The Stone Age - In My Head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ounded Rectangle 68">
            <a:hlinkClick r:id="rId1" action="ppaction://hlinksldjump"/>
          </p:cNvPr>
          <p:cNvSpPr/>
          <p:nvPr/>
        </p:nvSpPr>
        <p:spPr>
          <a:xfrm>
            <a:off x="5479061" y="190982"/>
            <a:ext cx="6074929" cy="754401"/>
          </a:xfrm>
          <a:prstGeom prst="roundRect">
            <a:avLst/>
          </a:prstGeom>
          <a:solidFill>
            <a:srgbClr val="002060"/>
          </a:solidFill>
          <a:ln w="38100" cap="rnd">
            <a:solidFill>
              <a:schemeClr val="bg1"/>
            </a:solidFill>
          </a:ln>
          <a:effectLst>
            <a:outerShdw blurRad="482600" dir="5400000" sx="89000" sy="89000" algn="ctr" rotWithShape="0">
              <a:srgbClr val="000000">
                <a:alpha val="49000"/>
              </a:srgbClr>
            </a:outerShdw>
          </a:effectLst>
          <a:scene3d>
            <a:camera prst="orthographicFront"/>
            <a:lightRig rig="twoPt" dir="t"/>
          </a:scene3d>
          <a:sp3d extrusionH="12700" prstMaterial="translucentPowder"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Công ty Laptop Phong Vũ</a:t>
            </a:r>
            <a:r>
              <a:rPr lang="en-US" sz="1600" b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160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 Mã số : </a:t>
            </a:r>
            <a:r>
              <a:rPr lang="en-US" sz="16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Laptop_Phong_Vu</a:t>
            </a:r>
            <a:r>
              <a:rPr lang="en-US" sz="160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</a:t>
            </a:r>
            <a:endParaRPr lang="en-US" sz="160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600" b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 hình đối tượng xử lý của Nhân viên Nhập hàng </a:t>
            </a:r>
            <a:endParaRPr lang="vi-VN" sz="160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be 9">
            <a:hlinkClick r:id="" action="ppaction://noaction"/>
          </p:cNvPr>
          <p:cNvSpPr/>
          <p:nvPr/>
        </p:nvSpPr>
        <p:spPr>
          <a:xfrm>
            <a:off x="5161897" y="2009249"/>
            <a:ext cx="4665340" cy="1292616"/>
          </a:xfrm>
          <a:prstGeom prst="cube">
            <a:avLst>
              <a:gd name="adj" fmla="val 15836"/>
            </a:avLst>
          </a:prstGeom>
          <a:solidFill>
            <a:schemeClr val="bg1"/>
          </a:solidFill>
          <a:ln w="63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3200" b="1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7749054" y="2318725"/>
            <a:ext cx="1763271" cy="6806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6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Lệnh </a:t>
            </a:r>
            <a:r>
              <a:rPr lang="en-US" sz="16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(3B)</a:t>
            </a:r>
            <a:br>
              <a:rPr lang="en-US" sz="16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1" i="1" u="sng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6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Group 93"/>
          <p:cNvGrpSpPr/>
          <p:nvPr/>
        </p:nvGrpSpPr>
        <p:grpSpPr bwMode="auto">
          <a:xfrm>
            <a:off x="6275101" y="1190568"/>
            <a:ext cx="630966" cy="632252"/>
            <a:chOff x="4628879" y="642920"/>
            <a:chExt cx="676276" cy="928696"/>
          </a:xfrm>
          <a:solidFill>
            <a:srgbClr val="0070C0"/>
          </a:solidFill>
        </p:grpSpPr>
        <p:sp>
          <p:nvSpPr>
            <p:cNvPr id="17" name="Oval 16"/>
            <p:cNvSpPr/>
            <p:nvPr/>
          </p:nvSpPr>
          <p:spPr>
            <a:xfrm>
              <a:off x="4703494" y="642920"/>
              <a:ext cx="450850" cy="214315"/>
            </a:xfrm>
            <a:prstGeom prst="ellipse">
              <a:avLst/>
            </a:prstGeom>
            <a:solidFill>
              <a:schemeClr val="bg1"/>
            </a:solidFill>
            <a:ln w="31750" cmpd="sng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vi-VN">
                <a:solidFill>
                  <a:prstClr val="white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4"/>
            </p:cNvCxnSpPr>
            <p:nvPr/>
          </p:nvCxnSpPr>
          <p:spPr>
            <a:xfrm rot="5400000">
              <a:off x="4679679" y="1108062"/>
              <a:ext cx="500067" cy="1588"/>
            </a:xfrm>
            <a:prstGeom prst="straightConnector1">
              <a:avLst/>
            </a:prstGeom>
            <a:grpFill/>
            <a:ln w="31750" cmpd="sng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0800000" flipV="1">
              <a:off x="4628879" y="1000111"/>
              <a:ext cx="300037" cy="214314"/>
            </a:xfrm>
            <a:prstGeom prst="straightConnector1">
              <a:avLst/>
            </a:prstGeom>
            <a:grpFill/>
            <a:ln w="31750" cmpd="sng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rot="16200000" flipH="1">
              <a:off x="4934471" y="1351746"/>
              <a:ext cx="214315" cy="225426"/>
            </a:xfrm>
            <a:prstGeom prst="straightConnector1">
              <a:avLst/>
            </a:prstGeom>
            <a:grpFill/>
            <a:ln w="31750" cmpd="sng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rot="5400000">
              <a:off x="4747145" y="1389846"/>
              <a:ext cx="214315" cy="149225"/>
            </a:xfrm>
            <a:prstGeom prst="straightConnector1">
              <a:avLst/>
            </a:prstGeom>
            <a:grpFill/>
            <a:ln w="31750" cmpd="sng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4928917" y="1071547"/>
              <a:ext cx="376238" cy="71439"/>
            </a:xfrm>
            <a:prstGeom prst="straightConnector1">
              <a:avLst/>
            </a:prstGeom>
            <a:grpFill/>
            <a:ln w="31750" cmpd="sng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4779699" y="714355"/>
              <a:ext cx="74614" cy="71437"/>
            </a:xfrm>
            <a:prstGeom prst="ellipse">
              <a:avLst/>
            </a:prstGeom>
            <a:grpFill/>
            <a:ln w="31750"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vi-VN">
                <a:solidFill>
                  <a:prstClr val="white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5005149" y="714358"/>
              <a:ext cx="74614" cy="71437"/>
            </a:xfrm>
            <a:prstGeom prst="ellipse">
              <a:avLst/>
            </a:prstGeom>
            <a:grpFill/>
            <a:ln w="31750"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vi-VN">
                <a:solidFill>
                  <a:prstClr val="white"/>
                </a:solidFill>
              </a:endParaRPr>
            </a:p>
          </p:txBody>
        </p:sp>
      </p:grpSp>
      <p:sp>
        <p:nvSpPr>
          <p:cNvPr id="16" name="TextBox 15">
            <a:hlinkClick r:id="" action="ppaction://noaction"/>
          </p:cNvPr>
          <p:cNvSpPr txBox="1"/>
          <p:nvPr/>
        </p:nvSpPr>
        <p:spPr>
          <a:xfrm>
            <a:off x="5781745" y="1703035"/>
            <a:ext cx="2765467" cy="429261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Màn hình </a:t>
            </a:r>
            <a:r>
              <a:rPr lang="en-US" sz="160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 diện </a:t>
            </a:r>
            <a:r>
              <a:rPr lang="en-US" sz="1600" b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(1 )</a:t>
            </a:r>
            <a:endParaRPr lang="en-US" sz="1600" b="1" i="1" u="sng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1" name="TextBox 30">
            <a:hlinkClick r:id="" action="ppaction://noaction"/>
          </p:cNvPr>
          <p:cNvSpPr txBox="1"/>
          <p:nvPr/>
        </p:nvSpPr>
        <p:spPr>
          <a:xfrm>
            <a:off x="5611780" y="4481689"/>
            <a:ext cx="2765467" cy="338553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Dịch vụ Giao tiếp </a:t>
            </a:r>
            <a:r>
              <a:rPr lang="en-US" sz="1600" b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(1 )</a:t>
            </a:r>
            <a:endParaRPr lang="en-US" sz="1600" b="1" i="1" u="sng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6448132" y="3312120"/>
            <a:ext cx="0" cy="111705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hlinkClick r:id="" action="ppaction://noaction"/>
          </p:cNvPr>
          <p:cNvSpPr txBox="1"/>
          <p:nvPr/>
        </p:nvSpPr>
        <p:spPr>
          <a:xfrm>
            <a:off x="5161897" y="3737888"/>
            <a:ext cx="1063470" cy="307777"/>
          </a:xfrm>
          <a:prstGeom prst="rect">
            <a:avLst/>
          </a:prstGeom>
          <a:solidFill>
            <a:schemeClr val="bg1"/>
          </a:solidFill>
          <a:ln w="412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Du_lieu</a:t>
            </a:r>
            <a:endParaRPr lang="en-US" sz="14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hlinkClick r:id="" action="ppaction://noaction"/>
          </p:cNvPr>
          <p:cNvSpPr txBox="1"/>
          <p:nvPr/>
        </p:nvSpPr>
        <p:spPr>
          <a:xfrm>
            <a:off x="7115380" y="1011011"/>
            <a:ext cx="4438510" cy="82994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Xem </a:t>
            </a:r>
            <a:r>
              <a:rPr lang="en-US" sz="120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</a:t>
            </a:r>
            <a:r>
              <a:rPr lang="en-US" sz="12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Laptop(</a:t>
            </a:r>
            <a:r>
              <a:rPr lang="en-US" sz="120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Tên, Đơn giá Bán, nhóm laptop, </a:t>
            </a:r>
            <a:r>
              <a:rPr lang="en-US" sz="1200" u="sng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Trạng thái còn hàng</a:t>
            </a:r>
            <a:r>
              <a:rPr lang="en-US" sz="120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,</a:t>
            </a:r>
            <a:r>
              <a:rPr lang="en-US" sz="1200" smtClean="0">
                <a:solidFill>
                  <a:srgbClr val="21117F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chi tiết kỹ thuật (CPU, Ram, HDD/SSD, Màn hình, Tính năng, màu sắc, Card onboard, Card ngoài, hệ điều hành, Trọng lượng,Bảo hành)</a:t>
            </a:r>
            <a:r>
              <a:rPr lang="en-US" sz="120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), </a:t>
            </a:r>
            <a:r>
              <a:rPr lang="en-US" sz="12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Đặt hàng</a:t>
            </a:r>
            <a:endParaRPr lang="en-US" sz="120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1">
            <a:hlinkClick r:id="" action="ppaction://noaction"/>
          </p:cNvPr>
          <p:cNvSpPr txBox="1"/>
          <p:nvPr/>
        </p:nvSpPr>
        <p:spPr>
          <a:xfrm>
            <a:off x="5270406" y="2303253"/>
            <a:ext cx="2355453" cy="737234"/>
          </a:xfrm>
          <a:prstGeom prst="rect">
            <a:avLst/>
          </a:prstGeom>
          <a:solidFill>
            <a:schemeClr val="bg1"/>
          </a:solidFill>
          <a:ln w="41275">
            <a:solidFill>
              <a:srgbClr val="002060"/>
            </a:solidFill>
            <a:prstDash val="sysDash"/>
          </a:ln>
        </p:spPr>
        <p:txBody>
          <a:bodyPr wrap="square" rtlCol="0">
            <a:spAutoFit/>
          </a:bodyPr>
          <a:p>
            <a:r>
              <a:rPr lang="en-US" sz="14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Du_lieu</a:t>
            </a:r>
            <a:br>
              <a:rPr lang="en-US" sz="140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Cong_ty</a:t>
            </a:r>
            <a:br>
              <a:rPr lang="en-US" sz="14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Danh_sach_Laptop </a:t>
            </a:r>
            <a:endParaRPr lang="en-US" sz="1400" b="1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975" y="1270"/>
            <a:ext cx="4575810" cy="5414738"/>
            <a:chOff x="620563" y="2333151"/>
            <a:chExt cx="1767100" cy="5414831"/>
          </a:xfrm>
        </p:grpSpPr>
        <p:sp>
          <p:nvSpPr>
            <p:cNvPr id="5" name="TextBox 25"/>
            <p:cNvSpPr txBox="1"/>
            <p:nvPr/>
          </p:nvSpPr>
          <p:spPr>
            <a:xfrm>
              <a:off x="620563" y="2333151"/>
              <a:ext cx="1767100" cy="3371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pPr algn="ctr"/>
              <a:r>
                <a:rPr lang="en-US" sz="1600" b="1" smtClean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XL_CONG_TY</a:t>
              </a:r>
              <a:endParaRPr lang="en-US" sz="16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26"/>
            <p:cNvSpPr txBox="1"/>
            <p:nvPr/>
          </p:nvSpPr>
          <p:spPr>
            <a:xfrm>
              <a:off x="620563" y="2670435"/>
              <a:ext cx="1767100" cy="50775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Ma_so,Ten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Danh_sach_Nhom_Lap_top: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  * Nhom_Lap_top:Ma_so,Ten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Danh_sach_Mau_sac: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  * Mau_sac:Ma_so,Ten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Danh_sach_Tinh_nang: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  * Tinh_nang:Ma_so,Ten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Danh_sach_CPU_Series: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  * CPU_Series:Ma_so,Ten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Danh_sach_Card_Man_hinh_Ngoai: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  * Card_Man_hinh_Ngoai:Ma_so,Ten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Danh_sach_Chuan_Man_hinh: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  * Chuan_Man_hinh:Ma_so,Ten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Danh_sach_Kich_thuoc_Man_hinh: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  * Kich_thuoc_Man_hinh:Ma_so,Ten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Danh_sach_Dung_luong_Ram: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  * Dung_luong_Ram:Ma_so,Ten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Danh_sach_HDD: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  * HDD:Ma_so,Ten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Danh_sach_SDD: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  * SSD:Ma_so,Ten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Danh_sach_Cua_hang: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  * Cua_hang:Ma_so,Ten, Dia_chi, So_dien_thoai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Danh_sach_Nhan_vien_Nhap_hang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lvl="1"/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Nhan_vien :Ma_so,Ho_ten,Ten_Dang_nhap,Mat_khau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lvl="1"/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         Nhom_Nhan_vien:Ma_so,Ten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lvl="1"/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         Cua_hang:Ma_so,Ten, Dia_chi, So_dien_thoai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929398" y="4965707"/>
            <a:ext cx="5173080" cy="2830294"/>
            <a:chOff x="903567" y="2937671"/>
            <a:chExt cx="1767100" cy="2830294"/>
          </a:xfrm>
        </p:grpSpPr>
        <p:sp>
          <p:nvSpPr>
            <p:cNvPr id="8" name="TextBox 28"/>
            <p:cNvSpPr txBox="1"/>
            <p:nvPr/>
          </p:nvSpPr>
          <p:spPr>
            <a:xfrm>
              <a:off x="903567" y="2937671"/>
              <a:ext cx="1767100" cy="337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pPr algn="ctr"/>
              <a:r>
                <a:rPr lang="en-US" sz="1600" b="1" smtClean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XL_LAPTOP </a:t>
              </a:r>
              <a:endParaRPr lang="en-US" sz="16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29"/>
            <p:cNvSpPr txBox="1"/>
            <p:nvPr/>
          </p:nvSpPr>
          <p:spPr>
            <a:xfrm>
              <a:off x="903567" y="3276225"/>
              <a:ext cx="1767100" cy="2491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r>
                <a:rPr lang="en-US" sz="1200" u="sng">
                  <a:latin typeface="Arial" panose="020B0604020202020204" pitchFamily="34" charset="0"/>
                  <a:cs typeface="Arial" panose="020B0604020202020204" pitchFamily="34" charset="0"/>
                </a:rPr>
                <a:t>Số lượng Tồn </a:t>
              </a:r>
              <a:endParaRPr lang="en-US" sz="1200" u="sng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Ma_so,Ten,Don_gia_Ban,,Don_gia_Nhap,CPU,Loai_Ram,Card_Man_hinh_Onboard,He_dieu_hanh,Trong_luong,Bao_hanh</a:t>
              </a:r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          Nhom_Lap_top:Ma_so,Ten</a:t>
              </a:r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          Tinh_nang:Ma_so,Ten</a:t>
              </a:r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          CPU_Series:Ma_so,Ten</a:t>
              </a:r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          Chuan_Man_hinh:Ma_so,Ten</a:t>
              </a:r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          Mau_sac:Ma_so,Ten</a:t>
              </a:r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          Kich_thuoc_Man_hinh:Ma_so,Ten</a:t>
              </a:r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          Dung_luong_Ram:Ma_so,Ten</a:t>
              </a:r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          Card_Man_hinh_Ngoai:Ma_so,Ten</a:t>
              </a:r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          HDD:Ma_so,Ten</a:t>
              </a:r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          SSD:Ma_so,Ten</a:t>
              </a:r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4" name="Text Box 33"/>
          <p:cNvSpPr txBox="1"/>
          <p:nvPr/>
        </p:nvSpPr>
        <p:spPr>
          <a:xfrm>
            <a:off x="4826000" y="3106420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Queens Of The Stone Age - In My Head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7735</Words>
  <Application>WPS Presentation</Application>
  <PresentationFormat>Widescreen</PresentationFormat>
  <Paragraphs>231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SimSun</vt:lpstr>
      <vt:lpstr>Wingdings</vt:lpstr>
      <vt:lpstr>Calibri</vt:lpstr>
      <vt:lpstr>Microsoft YaHei</vt:lpstr>
      <vt:lpstr/>
      <vt:lpstr>Arial Unicode MS</vt:lpstr>
      <vt:lpstr>Calibri Light</vt:lpstr>
      <vt:lpstr>Segoe Print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Giang day Huy</dc:creator>
  <cp:lastModifiedBy>HP</cp:lastModifiedBy>
  <cp:revision>185</cp:revision>
  <dcterms:created xsi:type="dcterms:W3CDTF">2017-09-30T02:21:00Z</dcterms:created>
  <dcterms:modified xsi:type="dcterms:W3CDTF">2018-03-12T03:08:49Z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1033-10.2.0.5996</vt:lpwstr>
  </property>
</Properties>
</file>