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57" r:id="rId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1-Giao diện  </a:t>
            </a:r>
            <a:endParaRPr lang="vi-VN" sz="1600">
              <a:solidFill>
                <a:srgbClr val="FFFF00"/>
              </a:solidFill>
              <a:latin typeface="Arial" panose="020B0604020202020204" pitchFamily="34" charset="0"/>
              <a:cs typeface="Arial" panose="020B0604020202020204" pitchFamily="34" charset="0"/>
            </a:endParaRPr>
          </a:p>
        </p:txBody>
      </p:sp>
      <p:sp>
        <p:nvSpPr>
          <p:cNvPr id="4" name="Text Box 3"/>
          <p:cNvSpPr txBox="1"/>
          <p:nvPr/>
        </p:nvSpPr>
        <p:spPr>
          <a:xfrm>
            <a:off x="527685" y="1338580"/>
            <a:ext cx="3691255" cy="368300"/>
          </a:xfrm>
          <a:prstGeom prst="rect">
            <a:avLst/>
          </a:prstGeom>
          <a:noFill/>
        </p:spPr>
        <p:txBody>
          <a:bodyPr wrap="square" rtlCol="0">
            <a:spAutoFit/>
          </a:bodyPr>
          <a:p>
            <a:r>
              <a:rPr lang="en-US"/>
              <a:t>Màn hình chính</a:t>
            </a:r>
            <a:endParaRPr lang="en-US"/>
          </a:p>
        </p:txBody>
      </p:sp>
      <p:sp>
        <p:nvSpPr>
          <p:cNvPr id="50" name="Rectangle 49"/>
          <p:cNvSpPr/>
          <p:nvPr/>
        </p:nvSpPr>
        <p:spPr>
          <a:xfrm>
            <a:off x="279400" y="1900555"/>
            <a:ext cx="11633835" cy="4775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2781300" y="1995170"/>
            <a:ext cx="5104130" cy="368300"/>
          </a:xfrm>
          <a:prstGeom prst="rect">
            <a:avLst/>
          </a:prstGeom>
          <a:noFill/>
          <a:ln>
            <a:solidFill>
              <a:schemeClr val="tx1"/>
            </a:solidFill>
          </a:ln>
        </p:spPr>
        <p:txBody>
          <a:bodyPr wrap="square" rtlCol="0">
            <a:spAutoFit/>
          </a:bodyPr>
          <a:p>
            <a:r>
              <a:rPr lang="en-US"/>
              <a:t>Khung tìm kiếm phim</a:t>
            </a:r>
            <a:endParaRPr lang="en-US"/>
          </a:p>
        </p:txBody>
      </p:sp>
      <p:sp>
        <p:nvSpPr>
          <p:cNvPr id="53" name="Text Box 52"/>
          <p:cNvSpPr txBox="1"/>
          <p:nvPr/>
        </p:nvSpPr>
        <p:spPr>
          <a:xfrm>
            <a:off x="677545" y="1995170"/>
            <a:ext cx="977265" cy="368300"/>
          </a:xfrm>
          <a:prstGeom prst="rect">
            <a:avLst/>
          </a:prstGeom>
          <a:noFill/>
          <a:ln>
            <a:solidFill>
              <a:schemeClr val="tx1"/>
            </a:solidFill>
          </a:ln>
        </p:spPr>
        <p:txBody>
          <a:bodyPr wrap="square" rtlCol="0">
            <a:spAutoFit/>
          </a:bodyPr>
          <a:p>
            <a:r>
              <a:rPr lang="en-US"/>
              <a:t>Logo</a:t>
            </a:r>
            <a:endParaRPr lang="en-US"/>
          </a:p>
        </p:txBody>
      </p:sp>
      <p:sp>
        <p:nvSpPr>
          <p:cNvPr id="54" name="Rectangle 53"/>
          <p:cNvSpPr/>
          <p:nvPr/>
        </p:nvSpPr>
        <p:spPr>
          <a:xfrm>
            <a:off x="7279640" y="5115560"/>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sym typeface="+mn-ea"/>
              </a:rPr>
              <a:t>Tên phim và poster</a:t>
            </a:r>
            <a:endParaRPr lang="en-US"/>
          </a:p>
        </p:txBody>
      </p:sp>
      <p:sp>
        <p:nvSpPr>
          <p:cNvPr id="58" name="Rectangle 57"/>
          <p:cNvSpPr/>
          <p:nvPr/>
        </p:nvSpPr>
        <p:spPr>
          <a:xfrm>
            <a:off x="4569460" y="5115560"/>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sym typeface="+mn-ea"/>
              </a:rPr>
              <a:t>Tên phim và poster</a:t>
            </a:r>
            <a:endParaRPr lang="en-US"/>
          </a:p>
        </p:txBody>
      </p:sp>
      <p:sp>
        <p:nvSpPr>
          <p:cNvPr id="59" name="Rectangle 58"/>
          <p:cNvSpPr/>
          <p:nvPr/>
        </p:nvSpPr>
        <p:spPr>
          <a:xfrm>
            <a:off x="7239635" y="3493135"/>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sym typeface="+mn-ea"/>
              </a:rPr>
              <a:t>Tên phim và poster</a:t>
            </a:r>
            <a:endParaRPr lang="en-US"/>
          </a:p>
        </p:txBody>
      </p:sp>
      <p:sp>
        <p:nvSpPr>
          <p:cNvPr id="60" name="Rectangle 59"/>
          <p:cNvSpPr/>
          <p:nvPr/>
        </p:nvSpPr>
        <p:spPr>
          <a:xfrm>
            <a:off x="1769110" y="5115560"/>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sym typeface="+mn-ea"/>
              </a:rPr>
              <a:t>Tên phim và poster</a:t>
            </a:r>
            <a:endParaRPr lang="en-US"/>
          </a:p>
        </p:txBody>
      </p:sp>
      <p:sp>
        <p:nvSpPr>
          <p:cNvPr id="61" name="Rectangle 60"/>
          <p:cNvSpPr/>
          <p:nvPr/>
        </p:nvSpPr>
        <p:spPr>
          <a:xfrm>
            <a:off x="4569460" y="3493135"/>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sym typeface="+mn-ea"/>
              </a:rPr>
              <a:t>Tên phim và poster</a:t>
            </a:r>
            <a:endParaRPr lang="en-US"/>
          </a:p>
        </p:txBody>
      </p:sp>
      <p:sp>
        <p:nvSpPr>
          <p:cNvPr id="62" name="Rectangle 61"/>
          <p:cNvSpPr/>
          <p:nvPr/>
        </p:nvSpPr>
        <p:spPr>
          <a:xfrm>
            <a:off x="1769110" y="3493135"/>
            <a:ext cx="2073275" cy="1336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Tên phim và poster</a:t>
            </a:r>
            <a:endParaRPr lang="en-US">
              <a:solidFill>
                <a:schemeClr val="tx1"/>
              </a:solidFill>
            </a:endParaRPr>
          </a:p>
        </p:txBody>
      </p:sp>
      <p:sp>
        <p:nvSpPr>
          <p:cNvPr id="97" name="Rectangle 96"/>
          <p:cNvSpPr/>
          <p:nvPr/>
        </p:nvSpPr>
        <p:spPr>
          <a:xfrm>
            <a:off x="279400" y="2503805"/>
            <a:ext cx="11633835" cy="5486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8" name="Text Box 97"/>
          <p:cNvSpPr txBox="1"/>
          <p:nvPr/>
        </p:nvSpPr>
        <p:spPr>
          <a:xfrm>
            <a:off x="9812655" y="3848735"/>
            <a:ext cx="1714500" cy="1753235"/>
          </a:xfrm>
          <a:prstGeom prst="rect">
            <a:avLst/>
          </a:prstGeom>
          <a:noFill/>
        </p:spPr>
        <p:txBody>
          <a:bodyPr wrap="square" rtlCol="0">
            <a:spAutoFit/>
          </a:bodyPr>
          <a:p>
            <a:r>
              <a:rPr lang="en-US"/>
              <a:t>Click vào phim để chuyển sang trang chọn suất chiếu và xem thông tin chi tiết của phim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1-Giao diện  </a:t>
            </a:r>
            <a:endParaRPr lang="vi-VN" sz="1600">
              <a:solidFill>
                <a:srgbClr val="FFFF00"/>
              </a:solidFill>
              <a:latin typeface="Arial" panose="020B0604020202020204" pitchFamily="34" charset="0"/>
              <a:cs typeface="Arial" panose="020B0604020202020204" pitchFamily="34" charset="0"/>
            </a:endParaRPr>
          </a:p>
        </p:txBody>
      </p:sp>
      <p:sp>
        <p:nvSpPr>
          <p:cNvPr id="4" name="Text Box 3"/>
          <p:cNvSpPr txBox="1"/>
          <p:nvPr/>
        </p:nvSpPr>
        <p:spPr>
          <a:xfrm>
            <a:off x="527685" y="1338580"/>
            <a:ext cx="3691255" cy="368300"/>
          </a:xfrm>
          <a:prstGeom prst="rect">
            <a:avLst/>
          </a:prstGeom>
          <a:noFill/>
        </p:spPr>
        <p:txBody>
          <a:bodyPr wrap="square" rtlCol="0">
            <a:spAutoFit/>
          </a:bodyPr>
          <a:p>
            <a:r>
              <a:rPr lang="en-US"/>
              <a:t>Màn hình chính</a:t>
            </a:r>
            <a:endParaRPr lang="en-US"/>
          </a:p>
        </p:txBody>
      </p:sp>
      <p:sp>
        <p:nvSpPr>
          <p:cNvPr id="50" name="Rectangle 49"/>
          <p:cNvSpPr/>
          <p:nvPr/>
        </p:nvSpPr>
        <p:spPr>
          <a:xfrm>
            <a:off x="279400" y="1891665"/>
            <a:ext cx="11633835" cy="4775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Text Box 51"/>
          <p:cNvSpPr txBox="1"/>
          <p:nvPr/>
        </p:nvSpPr>
        <p:spPr>
          <a:xfrm>
            <a:off x="2781300" y="1995170"/>
            <a:ext cx="5104130" cy="368300"/>
          </a:xfrm>
          <a:prstGeom prst="rect">
            <a:avLst/>
          </a:prstGeom>
          <a:noFill/>
          <a:ln>
            <a:solidFill>
              <a:schemeClr val="tx1"/>
            </a:solidFill>
          </a:ln>
        </p:spPr>
        <p:txBody>
          <a:bodyPr wrap="square" rtlCol="0">
            <a:spAutoFit/>
          </a:bodyPr>
          <a:p>
            <a:r>
              <a:rPr lang="en-US"/>
              <a:t>Khung tìm kiếm phim</a:t>
            </a:r>
            <a:endParaRPr lang="en-US"/>
          </a:p>
        </p:txBody>
      </p:sp>
      <p:sp>
        <p:nvSpPr>
          <p:cNvPr id="53" name="Text Box 52"/>
          <p:cNvSpPr txBox="1"/>
          <p:nvPr/>
        </p:nvSpPr>
        <p:spPr>
          <a:xfrm>
            <a:off x="677545" y="1995170"/>
            <a:ext cx="977265" cy="368300"/>
          </a:xfrm>
          <a:prstGeom prst="rect">
            <a:avLst/>
          </a:prstGeom>
          <a:noFill/>
          <a:ln>
            <a:solidFill>
              <a:schemeClr val="tx1"/>
            </a:solidFill>
          </a:ln>
        </p:spPr>
        <p:txBody>
          <a:bodyPr wrap="square" rtlCol="0">
            <a:spAutoFit/>
          </a:bodyPr>
          <a:p>
            <a:r>
              <a:rPr lang="en-US"/>
              <a:t>Logo</a:t>
            </a:r>
            <a:endParaRPr lang="en-US"/>
          </a:p>
        </p:txBody>
      </p:sp>
      <p:sp>
        <p:nvSpPr>
          <p:cNvPr id="97" name="Rectangle 96"/>
          <p:cNvSpPr/>
          <p:nvPr/>
        </p:nvSpPr>
        <p:spPr>
          <a:xfrm>
            <a:off x="279400" y="2503805"/>
            <a:ext cx="11633835" cy="5486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7" name="Text Box 76"/>
          <p:cNvSpPr txBox="1"/>
          <p:nvPr/>
        </p:nvSpPr>
        <p:spPr>
          <a:xfrm>
            <a:off x="732790" y="3315335"/>
            <a:ext cx="3096895" cy="368300"/>
          </a:xfrm>
          <a:prstGeom prst="rect">
            <a:avLst/>
          </a:prstGeom>
          <a:noFill/>
          <a:ln>
            <a:solidFill>
              <a:schemeClr val="tx1"/>
            </a:solidFill>
          </a:ln>
        </p:spPr>
        <p:txBody>
          <a:bodyPr wrap="square" rtlCol="0">
            <a:spAutoFit/>
          </a:bodyPr>
          <a:p>
            <a:r>
              <a:rPr lang="en-US"/>
              <a:t>Chọn ngày</a:t>
            </a:r>
            <a:endParaRPr lang="en-US"/>
          </a:p>
        </p:txBody>
      </p:sp>
      <p:sp>
        <p:nvSpPr>
          <p:cNvPr id="78" name="Text Box 77"/>
          <p:cNvSpPr txBox="1"/>
          <p:nvPr/>
        </p:nvSpPr>
        <p:spPr>
          <a:xfrm>
            <a:off x="4240530" y="3341370"/>
            <a:ext cx="2440305" cy="368300"/>
          </a:xfrm>
          <a:prstGeom prst="rect">
            <a:avLst/>
          </a:prstGeom>
          <a:noFill/>
        </p:spPr>
        <p:txBody>
          <a:bodyPr wrap="square" rtlCol="0">
            <a:spAutoFit/>
          </a:bodyPr>
          <a:p>
            <a:r>
              <a:rPr lang="en-US"/>
              <a:t>Chọn số lượng vé</a:t>
            </a:r>
            <a:endParaRPr lang="en-US"/>
          </a:p>
        </p:txBody>
      </p:sp>
      <p:sp>
        <p:nvSpPr>
          <p:cNvPr id="79" name="Text Box 78"/>
          <p:cNvSpPr txBox="1"/>
          <p:nvPr/>
        </p:nvSpPr>
        <p:spPr>
          <a:xfrm>
            <a:off x="776605" y="3892550"/>
            <a:ext cx="1242060" cy="368300"/>
          </a:xfrm>
          <a:prstGeom prst="rect">
            <a:avLst/>
          </a:prstGeom>
          <a:noFill/>
        </p:spPr>
        <p:txBody>
          <a:bodyPr wrap="square" rtlCol="0">
            <a:spAutoFit/>
          </a:bodyPr>
          <a:p>
            <a:r>
              <a:rPr lang="en-US"/>
              <a:t>Rạp</a:t>
            </a:r>
            <a:endParaRPr lang="en-US"/>
          </a:p>
        </p:txBody>
      </p:sp>
      <p:sp>
        <p:nvSpPr>
          <p:cNvPr id="80" name="Text Box 79"/>
          <p:cNvSpPr txBox="1"/>
          <p:nvPr/>
        </p:nvSpPr>
        <p:spPr>
          <a:xfrm>
            <a:off x="951230" y="4364990"/>
            <a:ext cx="1195070" cy="368300"/>
          </a:xfrm>
          <a:prstGeom prst="rect">
            <a:avLst/>
          </a:prstGeom>
          <a:noFill/>
        </p:spPr>
        <p:txBody>
          <a:bodyPr wrap="square" rtlCol="0">
            <a:spAutoFit/>
          </a:bodyPr>
          <a:p>
            <a:r>
              <a:rPr lang="en-US"/>
              <a:t>Suất chiếu</a:t>
            </a:r>
            <a:endParaRPr lang="en-US"/>
          </a:p>
        </p:txBody>
      </p:sp>
      <p:sp>
        <p:nvSpPr>
          <p:cNvPr id="81" name="Text Box 80"/>
          <p:cNvSpPr txBox="1"/>
          <p:nvPr/>
        </p:nvSpPr>
        <p:spPr>
          <a:xfrm>
            <a:off x="2486025" y="4364990"/>
            <a:ext cx="1195070" cy="368300"/>
          </a:xfrm>
          <a:prstGeom prst="rect">
            <a:avLst/>
          </a:prstGeom>
          <a:noFill/>
        </p:spPr>
        <p:txBody>
          <a:bodyPr wrap="square" rtlCol="0">
            <a:spAutoFit/>
          </a:bodyPr>
          <a:p>
            <a:r>
              <a:rPr lang="en-US"/>
              <a:t>Suất chiếu</a:t>
            </a:r>
            <a:endParaRPr lang="en-US"/>
          </a:p>
        </p:txBody>
      </p:sp>
      <p:sp>
        <p:nvSpPr>
          <p:cNvPr id="82" name="Text Box 81"/>
          <p:cNvSpPr txBox="1"/>
          <p:nvPr/>
        </p:nvSpPr>
        <p:spPr>
          <a:xfrm>
            <a:off x="3829685" y="4364990"/>
            <a:ext cx="1195070" cy="368300"/>
          </a:xfrm>
          <a:prstGeom prst="rect">
            <a:avLst/>
          </a:prstGeom>
          <a:noFill/>
        </p:spPr>
        <p:txBody>
          <a:bodyPr wrap="square" rtlCol="0">
            <a:spAutoFit/>
          </a:bodyPr>
          <a:p>
            <a:r>
              <a:rPr lang="en-US"/>
              <a:t>Suất chiếu</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Mô hình Đối tượng xử lý của Phân hệ Khách tham quan  </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4446324" y="5354536"/>
            <a:ext cx="3273554" cy="365125"/>
          </a:xfrm>
        </p:spPr>
        <p:txBody>
          <a:bodyPr/>
          <a:lstStyle/>
          <a:p>
            <a:pPr>
              <a:defRPr/>
            </a:pPr>
            <a:r>
              <a:rPr lang="vi-VN" sz="1600">
                <a:solidFill>
                  <a:srgbClr val="002060"/>
                </a:solidFill>
                <a:latin typeface="Arial" panose="020B0604020202020204" pitchFamily="34" charset="0"/>
                <a:cs typeface="Arial" panose="020B0604020202020204" pitchFamily="34" charset="0"/>
              </a:rPr>
              <a:t>Nguyễn tiến Huy   Tháng </a:t>
            </a:r>
            <a:r>
              <a:rPr lang="en-US" sz="1600">
                <a:solidFill>
                  <a:srgbClr val="002060"/>
                </a:solidFill>
                <a:latin typeface="Arial" panose="020B0604020202020204" pitchFamily="34" charset="0"/>
                <a:cs typeface="Arial" panose="020B0604020202020204" pitchFamily="34" charset="0"/>
              </a:rPr>
              <a:t>2</a:t>
            </a:r>
            <a:r>
              <a:rPr lang="vi-VN" sz="1600">
                <a:solidFill>
                  <a:srgbClr val="002060"/>
                </a:solidFill>
                <a:latin typeface="Arial" panose="020B0604020202020204" pitchFamily="34" charset="0"/>
                <a:cs typeface="Arial" panose="020B0604020202020204" pitchFamily="34" charset="0"/>
              </a:rPr>
              <a:t>/201</a:t>
            </a:r>
            <a:r>
              <a:rPr lang="en-US" sz="160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588" y="5287749"/>
            <a:ext cx="562698" cy="453082"/>
          </a:xfrm>
          <a:prstGeom prst="rect">
            <a:avLst/>
          </a:prstGeom>
        </p:spPr>
      </p:pic>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429261"/>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Màn hình Giao diện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Dịch vụ Giao tiếp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a:latin typeface="Arial" panose="020B0604020202020204" pitchFamily="34" charset="0"/>
                <a:cs typeface="Arial" panose="020B0604020202020204" pitchFamily="34" charset="0"/>
              </a:rPr>
              <a:t>Du_lieu</a:t>
            </a:r>
            <a:endParaRPr lang="en-US" sz="1400">
              <a:latin typeface="Arial" panose="020B0604020202020204" pitchFamily="34" charset="0"/>
              <a:cs typeface="Arial" panose="020B0604020202020204" pitchFamily="34" charset="0"/>
            </a:endParaRPr>
          </a:p>
        </p:txBody>
      </p:sp>
      <p:sp>
        <p:nvSpPr>
          <p:cNvPr id="33" name="TextBox 32">
            <a:hlinkClick r:id="" action="ppaction://noaction"/>
          </p:cNvPr>
          <p:cNvSpPr txBox="1"/>
          <p:nvPr/>
        </p:nvSpPr>
        <p:spPr>
          <a:xfrm>
            <a:off x="7314770" y="873216"/>
            <a:ext cx="4438510" cy="82994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200">
                <a:solidFill>
                  <a:srgbClr val="FF0000"/>
                </a:solidFill>
                <a:latin typeface="Arial" panose="020B0604020202020204" pitchFamily="34" charset="0"/>
                <a:cs typeface="Arial" panose="020B0604020202020204" pitchFamily="34" charset="0"/>
                <a:sym typeface="+mn-ea"/>
              </a:rPr>
              <a:t>Xem </a:t>
            </a:r>
            <a:r>
              <a:rPr lang="en-US" sz="1200">
                <a:solidFill>
                  <a:srgbClr val="002060"/>
                </a:solidFill>
                <a:latin typeface="Arial" panose="020B0604020202020204" pitchFamily="34" charset="0"/>
                <a:cs typeface="Arial" panose="020B0604020202020204" pitchFamily="34" charset="0"/>
                <a:sym typeface="+mn-ea"/>
              </a:rPr>
              <a:t>  </a:t>
            </a:r>
            <a:r>
              <a:rPr lang="en-US" sz="1200" b="1">
                <a:solidFill>
                  <a:srgbClr val="002060"/>
                </a:solidFill>
                <a:latin typeface="Arial" panose="020B0604020202020204" pitchFamily="34" charset="0"/>
                <a:cs typeface="Arial" panose="020B0604020202020204" pitchFamily="34" charset="0"/>
                <a:sym typeface="+mn-ea"/>
              </a:rPr>
              <a:t>Phim(</a:t>
            </a:r>
            <a:r>
              <a:rPr lang="en-US" sz="1200">
                <a:solidFill>
                  <a:srgbClr val="002060"/>
                </a:solidFill>
                <a:latin typeface="Arial" panose="020B0604020202020204" pitchFamily="34" charset="0"/>
                <a:cs typeface="Arial" panose="020B0604020202020204" pitchFamily="34" charset="0"/>
                <a:sym typeface="+mn-ea"/>
              </a:rPr>
              <a:t>Tên, Đơn giá Bán, </a:t>
            </a:r>
            <a:r>
              <a:rPr lang="en-US" sz="120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200">
                <a:solidFill>
                  <a:srgbClr val="002060"/>
                </a:solidFill>
                <a:latin typeface="Arial" panose="020B0604020202020204" pitchFamily="34" charset="0"/>
                <a:cs typeface="Arial" panose="020B0604020202020204" pitchFamily="34" charset="0"/>
                <a:sym typeface="+mn-ea"/>
              </a:rPr>
              <a:t>), </a:t>
            </a:r>
            <a:r>
              <a:rPr lang="en-US" sz="1200">
                <a:solidFill>
                  <a:srgbClr val="FF0000"/>
                </a:solidFill>
                <a:latin typeface="Arial" panose="020B0604020202020204" pitchFamily="34" charset="0"/>
                <a:cs typeface="Arial" panose="020B0604020202020204" pitchFamily="34" charset="0"/>
                <a:sym typeface="+mn-ea"/>
              </a:rPr>
              <a:t>Đặt vé</a:t>
            </a:r>
            <a:r>
              <a:rPr lang="en-US" sz="1200">
                <a:solidFill>
                  <a:srgbClr val="002060"/>
                </a:solidFill>
                <a:latin typeface="Arial" panose="020B0604020202020204" pitchFamily="34" charset="0"/>
                <a:cs typeface="Arial" panose="020B0604020202020204" pitchFamily="34" charset="0"/>
                <a:sym typeface="+mn-ea"/>
              </a:rPr>
              <a:t> theo Phiếu đặt</a:t>
            </a:r>
            <a:endParaRPr lang="en-US" sz="1200">
              <a:solidFill>
                <a:prstClr val="black"/>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737234"/>
          </a:xfrm>
          <a:prstGeom prst="rect">
            <a:avLst/>
          </a:prstGeom>
          <a:solidFill>
            <a:schemeClr val="bg1"/>
          </a:solidFill>
          <a:ln w="41275">
            <a:solidFill>
              <a:srgbClr val="002060"/>
            </a:solidFill>
            <a:prstDash val="sysDash"/>
          </a:ln>
        </p:spPr>
        <p:txBody>
          <a:bodyPr wrap="square" rtlCol="0">
            <a:spAutoFit/>
          </a:bodyPr>
          <a:lstStyle/>
          <a:p>
            <a:r>
              <a:rPr lang="en-US" sz="1400" b="1">
                <a:solidFill>
                  <a:srgbClr val="002060"/>
                </a:solidFill>
                <a:latin typeface="Arial" panose="020B0604020202020204" pitchFamily="34" charset="0"/>
                <a:cs typeface="Arial" panose="020B0604020202020204" pitchFamily="34" charset="0"/>
              </a:rPr>
              <a:t>Du_lieu</a:t>
            </a:r>
            <a:br>
              <a:rPr lang="en-US" sz="140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Cong_ty</a:t>
            </a:r>
            <a:br>
              <a:rPr lang="en-US" sz="1400" b="1">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Danh_sach_Phim</a:t>
            </a:r>
            <a:endParaRPr lang="en-US" sz="1400" b="1">
              <a:solidFill>
                <a:srgbClr val="002060"/>
              </a:solidFill>
              <a:latin typeface="Arial" panose="020B0604020202020204" pitchFamily="34" charset="0"/>
              <a:cs typeface="Arial" panose="020B0604020202020204" pitchFamily="34" charset="0"/>
            </a:endParaRPr>
          </a:p>
        </p:txBody>
      </p:sp>
      <p:grpSp>
        <p:nvGrpSpPr>
          <p:cNvPr id="4" name="Group 3"/>
          <p:cNvGrpSpPr/>
          <p:nvPr/>
        </p:nvGrpSpPr>
        <p:grpSpPr>
          <a:xfrm>
            <a:off x="338408" y="1010735"/>
            <a:ext cx="4107738" cy="1074519"/>
            <a:chOff x="903567" y="2937671"/>
            <a:chExt cx="1767100" cy="107451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737235"/>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Ten,Ma_so,Dien_thoai,Dia_chi</a:t>
              </a:r>
              <a:endParaRPr lang="en-US" sz="1400">
                <a:latin typeface="Arial" panose="020B0604020202020204" pitchFamily="34" charset="0"/>
                <a:cs typeface="Arial" panose="020B0604020202020204" pitchFamily="34" charset="0"/>
              </a:endParaRPr>
            </a:p>
            <a:p>
              <a:r>
                <a:rPr lang="en-US" sz="1400">
                  <a:solidFill>
                    <a:schemeClr val="accent2">
                      <a:lumMod val="50000"/>
                    </a:schemeClr>
                  </a:solidFill>
                  <a:latin typeface="Arial" panose="020B0604020202020204" pitchFamily="34" charset="0"/>
                  <a:cs typeface="Arial" panose="020B0604020202020204" pitchFamily="34" charset="0"/>
                </a:rPr>
                <a:t>Danh_sach_Rap</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Ten,Ma_so, Danh_sach_Phong_chieu</a:t>
              </a:r>
              <a:endParaRPr lang="en-US" sz="1400">
                <a:latin typeface="Arial" panose="020B0604020202020204" pitchFamily="34" charset="0"/>
                <a:cs typeface="Arial" panose="020B0604020202020204" pitchFamily="34" charset="0"/>
              </a:endParaRPr>
            </a:p>
          </p:txBody>
        </p:sp>
      </p:grpSp>
      <p:grpSp>
        <p:nvGrpSpPr>
          <p:cNvPr id="7" name="Group 6"/>
          <p:cNvGrpSpPr/>
          <p:nvPr/>
        </p:nvGrpSpPr>
        <p:grpSpPr>
          <a:xfrm>
            <a:off x="-11662" y="2205997"/>
            <a:ext cx="5173080" cy="1506954"/>
            <a:chOff x="903567" y="2937671"/>
            <a:chExt cx="1767100" cy="1506954"/>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XL_PHIM  </a:t>
              </a:r>
              <a:endParaRPr lang="en-US" sz="1600" b="1">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116840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endParaRPr lang="en-US" sz="1400">
                <a:latin typeface="Arial" panose="020B0604020202020204" pitchFamily="34" charset="0"/>
                <a:cs typeface="Arial" panose="020B0604020202020204" pitchFamily="34" charset="0"/>
              </a:endParaRPr>
            </a:p>
            <a:p>
              <a:r>
                <a:rPr lang="en-US" sz="1400">
                  <a:solidFill>
                    <a:srgbClr val="FF0000"/>
                  </a:solidFill>
                  <a:latin typeface="Arial" panose="020B0604020202020204" pitchFamily="34" charset="0"/>
                  <a:cs typeface="Arial" panose="020B0604020202020204" pitchFamily="34" charset="0"/>
                </a:rPr>
                <a:t>Danh_sach_Suat_chieu: </a:t>
              </a:r>
              <a:r>
                <a:rPr lang="en-US" sz="1400">
                  <a:solidFill>
                    <a:schemeClr val="tx1"/>
                  </a:solidFill>
                  <a:latin typeface="Arial" panose="020B0604020202020204" pitchFamily="34" charset="0"/>
                  <a:cs typeface="Arial" panose="020B0604020202020204" pitchFamily="34" charset="0"/>
                </a:rPr>
                <a:t>Ma_so, Bat_dau, Danh_sach_Ghe_trong, Rap, Phong_chieu</a:t>
              </a:r>
              <a:endParaRPr lang="en-US" sz="1400">
                <a:latin typeface="Arial" panose="020B0604020202020204" pitchFamily="34" charset="0"/>
                <a:cs typeface="Arial" panose="020B0604020202020204" pitchFamily="34" charset="0"/>
                <a:sym typeface="+mn-ea"/>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1216</Words>
  <Application>WPS Presentation</Application>
  <PresentationFormat>Widescreen</PresentationFormat>
  <Paragraphs>71</Paragraphs>
  <Slides>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SimSun</vt:lpstr>
      <vt:lpstr>Wingdings</vt:lpstr>
      <vt:lpstr/>
      <vt:lpstr>Arial Unicode MS</vt:lpstr>
      <vt:lpstr>Calibri Light</vt:lpstr>
      <vt:lpstr>Calibri</vt:lpstr>
      <vt:lpstr>Microsoft YaHei</vt:lpstr>
      <vt:lpstr>Segoe Print</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HP</dc:creator>
  <cp:lastModifiedBy>HP</cp:lastModifiedBy>
  <cp:revision>3</cp:revision>
  <dcterms:created xsi:type="dcterms:W3CDTF">2018-04-03T02:10:41Z</dcterms:created>
  <dcterms:modified xsi:type="dcterms:W3CDTF">2018-04-03T03:50:34Z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