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3" r:id="rId3"/>
    <p:sldId id="305" r:id="rId5"/>
    <p:sldId id="30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17F"/>
    <a:srgbClr val="06068A"/>
    <a:srgbClr val="5138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89" autoAdjust="0"/>
    <p:restoredTop sz="94660"/>
  </p:normalViewPr>
  <p:slideViewPr>
    <p:cSldViewPr snapToGrid="0">
      <p:cViewPr varScale="1">
        <p:scale>
          <a:sx n="85" d="100"/>
          <a:sy n="85" d="100"/>
        </p:scale>
        <p:origin x="11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6B815-3999-499D-80CF-2EC02897F6E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23E14-C304-42FB-937A-51A7CC2C63E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fld>
            <a:endParaRPr lang="vi-V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fld>
            <a:endParaRPr lang="vi-V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fld>
            <a:endParaRPr lang="vi-V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843E3B-2D41-45B5-8308-A22CC26B131A}" type="datetime1">
              <a:rPr lang="en-US" smtClean="0"/>
            </a:fld>
            <a:endParaRPr lang="en-US"/>
          </a:p>
        </p:txBody>
      </p:sp>
      <p:sp>
        <p:nvSpPr>
          <p:cNvPr id="5" name="Footer Placeholder 4"/>
          <p:cNvSpPr>
            <a:spLocks noGrp="1"/>
          </p:cNvSpPr>
          <p:nvPr>
            <p:ph type="ftr" sz="quarter" idx="11"/>
          </p:nvPr>
        </p:nvSpPr>
        <p:spPr/>
        <p:txBody>
          <a:bodyPr/>
          <a:lstStyle/>
          <a:p>
            <a:r>
              <a:rPr lang="en-US" smtClean="0"/>
              <a:t>Nguyễn tiến Huy   Tháng 10/2017</a:t>
            </a:r>
            <a:endParaRPr lang="en-US"/>
          </a:p>
        </p:txBody>
      </p:sp>
      <p:sp>
        <p:nvSpPr>
          <p:cNvPr id="6" name="Slide Number Placeholder 5"/>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3644E8E-E1C9-425A-8622-E178101C66C3}" type="datetime1">
              <a:rPr lang="en-US" smtClean="0"/>
            </a:fld>
            <a:endParaRPr lang="en-US"/>
          </a:p>
        </p:txBody>
      </p:sp>
      <p:sp>
        <p:nvSpPr>
          <p:cNvPr id="5" name="Footer Placeholder 4"/>
          <p:cNvSpPr>
            <a:spLocks noGrp="1"/>
          </p:cNvSpPr>
          <p:nvPr>
            <p:ph type="ftr" sz="quarter" idx="11"/>
          </p:nvPr>
        </p:nvSpPr>
        <p:spPr/>
        <p:txBody>
          <a:bodyPr/>
          <a:lstStyle/>
          <a:p>
            <a:r>
              <a:rPr lang="en-US" smtClean="0"/>
              <a:t>Nguyễn tiến Huy   Tháng 10/2017</a:t>
            </a:r>
            <a:endParaRPr lang="en-US"/>
          </a:p>
        </p:txBody>
      </p:sp>
      <p:sp>
        <p:nvSpPr>
          <p:cNvPr id="6" name="Slide Number Placeholder 5"/>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733FD58-BFC4-4D8C-8B65-98128402B886}" type="datetime1">
              <a:rPr lang="en-US" smtClean="0"/>
            </a:fld>
            <a:endParaRPr lang="en-US"/>
          </a:p>
        </p:txBody>
      </p:sp>
      <p:sp>
        <p:nvSpPr>
          <p:cNvPr id="5" name="Footer Placeholder 4"/>
          <p:cNvSpPr>
            <a:spLocks noGrp="1"/>
          </p:cNvSpPr>
          <p:nvPr>
            <p:ph type="ftr" sz="quarter" idx="11"/>
          </p:nvPr>
        </p:nvSpPr>
        <p:spPr/>
        <p:txBody>
          <a:bodyPr/>
          <a:lstStyle/>
          <a:p>
            <a:r>
              <a:rPr lang="en-US" smtClean="0"/>
              <a:t>Nguyễn tiến Huy   Tháng 10/2017</a:t>
            </a:r>
            <a:endParaRPr lang="en-US"/>
          </a:p>
        </p:txBody>
      </p:sp>
      <p:sp>
        <p:nvSpPr>
          <p:cNvPr id="6" name="Slide Number Placeholder 5"/>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C9D577A-C555-4047-8599-27F8672B5A9B}" type="datetime1">
              <a:rPr lang="en-US" smtClean="0"/>
            </a:fld>
            <a:endParaRPr lang="en-US"/>
          </a:p>
        </p:txBody>
      </p:sp>
      <p:sp>
        <p:nvSpPr>
          <p:cNvPr id="5" name="Footer Placeholder 4"/>
          <p:cNvSpPr>
            <a:spLocks noGrp="1"/>
          </p:cNvSpPr>
          <p:nvPr>
            <p:ph type="ftr" sz="quarter" idx="11"/>
          </p:nvPr>
        </p:nvSpPr>
        <p:spPr/>
        <p:txBody>
          <a:bodyPr/>
          <a:lstStyle/>
          <a:p>
            <a:r>
              <a:rPr lang="en-US" smtClean="0"/>
              <a:t>Nguyễn tiến Huy   Tháng 10/2017</a:t>
            </a:r>
            <a:endParaRPr lang="en-US"/>
          </a:p>
        </p:txBody>
      </p:sp>
      <p:sp>
        <p:nvSpPr>
          <p:cNvPr id="6" name="Slide Number Placeholder 5"/>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8612BB8-5967-4A73-A6F4-4383ECD464AA}" type="datetime1">
              <a:rPr lang="en-US" smtClean="0"/>
            </a:fld>
            <a:endParaRPr lang="en-US"/>
          </a:p>
        </p:txBody>
      </p:sp>
      <p:sp>
        <p:nvSpPr>
          <p:cNvPr id="5" name="Footer Placeholder 4"/>
          <p:cNvSpPr>
            <a:spLocks noGrp="1"/>
          </p:cNvSpPr>
          <p:nvPr>
            <p:ph type="ftr" sz="quarter" idx="11"/>
          </p:nvPr>
        </p:nvSpPr>
        <p:spPr/>
        <p:txBody>
          <a:bodyPr/>
          <a:lstStyle/>
          <a:p>
            <a:r>
              <a:rPr lang="en-US" smtClean="0"/>
              <a:t>Nguyễn tiến Huy   Tháng 10/2017</a:t>
            </a:r>
            <a:endParaRPr lang="en-US"/>
          </a:p>
        </p:txBody>
      </p:sp>
      <p:sp>
        <p:nvSpPr>
          <p:cNvPr id="6" name="Slide Number Placeholder 5"/>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8B2B2ED-5E4D-4394-AE56-A0A91AFA2E75}" type="datetime1">
              <a:rPr lang="en-US" smtClean="0"/>
            </a:fld>
            <a:endParaRPr lang="en-US"/>
          </a:p>
        </p:txBody>
      </p:sp>
      <p:sp>
        <p:nvSpPr>
          <p:cNvPr id="6" name="Footer Placeholder 5"/>
          <p:cNvSpPr>
            <a:spLocks noGrp="1"/>
          </p:cNvSpPr>
          <p:nvPr>
            <p:ph type="ftr" sz="quarter" idx="11"/>
          </p:nvPr>
        </p:nvSpPr>
        <p:spPr/>
        <p:txBody>
          <a:bodyPr/>
          <a:lstStyle/>
          <a:p>
            <a:r>
              <a:rPr lang="en-US" smtClean="0"/>
              <a:t>Nguyễn tiến Huy   Tháng 10/2017</a:t>
            </a:r>
            <a:endParaRPr lang="en-US"/>
          </a:p>
        </p:txBody>
      </p:sp>
      <p:sp>
        <p:nvSpPr>
          <p:cNvPr id="7" name="Slide Number Placeholder 6"/>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6A732D0-6C61-4355-803A-D77B2B2155DD}" type="datetime1">
              <a:rPr lang="en-US" smtClean="0"/>
            </a:fld>
            <a:endParaRPr lang="en-US"/>
          </a:p>
        </p:txBody>
      </p:sp>
      <p:sp>
        <p:nvSpPr>
          <p:cNvPr id="8" name="Footer Placeholder 7"/>
          <p:cNvSpPr>
            <a:spLocks noGrp="1"/>
          </p:cNvSpPr>
          <p:nvPr>
            <p:ph type="ftr" sz="quarter" idx="11"/>
          </p:nvPr>
        </p:nvSpPr>
        <p:spPr/>
        <p:txBody>
          <a:bodyPr/>
          <a:lstStyle/>
          <a:p>
            <a:r>
              <a:rPr lang="en-US" smtClean="0"/>
              <a:t>Nguyễn tiến Huy   Tháng 10/2017</a:t>
            </a:r>
            <a:endParaRPr lang="en-US"/>
          </a:p>
        </p:txBody>
      </p:sp>
      <p:sp>
        <p:nvSpPr>
          <p:cNvPr id="9" name="Slide Number Placeholder 8"/>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87CDC5-5117-42E9-82C7-95D82324F93E}" type="datetime1">
              <a:rPr lang="en-US" smtClean="0"/>
            </a:fld>
            <a:endParaRPr lang="en-US"/>
          </a:p>
        </p:txBody>
      </p:sp>
      <p:sp>
        <p:nvSpPr>
          <p:cNvPr id="4" name="Footer Placeholder 3"/>
          <p:cNvSpPr>
            <a:spLocks noGrp="1"/>
          </p:cNvSpPr>
          <p:nvPr>
            <p:ph type="ftr" sz="quarter" idx="11"/>
          </p:nvPr>
        </p:nvSpPr>
        <p:spPr/>
        <p:txBody>
          <a:bodyPr/>
          <a:lstStyle/>
          <a:p>
            <a:r>
              <a:rPr lang="en-US" smtClean="0"/>
              <a:t>Nguyễn tiến Huy   Tháng 10/2017</a:t>
            </a:r>
            <a:endParaRPr lang="en-US"/>
          </a:p>
        </p:txBody>
      </p:sp>
      <p:sp>
        <p:nvSpPr>
          <p:cNvPr id="5" name="Slide Number Placeholder 4"/>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332C-0CAA-40C4-A1E0-D91EB938B5D9}" type="datetime1">
              <a:rPr lang="en-US" smtClean="0"/>
            </a:fld>
            <a:endParaRPr lang="en-US"/>
          </a:p>
        </p:txBody>
      </p:sp>
      <p:sp>
        <p:nvSpPr>
          <p:cNvPr id="3" name="Footer Placeholder 2"/>
          <p:cNvSpPr>
            <a:spLocks noGrp="1"/>
          </p:cNvSpPr>
          <p:nvPr>
            <p:ph type="ftr" sz="quarter" idx="11"/>
          </p:nvPr>
        </p:nvSpPr>
        <p:spPr/>
        <p:txBody>
          <a:bodyPr/>
          <a:lstStyle/>
          <a:p>
            <a:r>
              <a:rPr lang="en-US" smtClean="0"/>
              <a:t>Nguyễn tiến Huy   Tháng 10/2017</a:t>
            </a:r>
            <a:endParaRPr lang="en-US"/>
          </a:p>
        </p:txBody>
      </p:sp>
      <p:sp>
        <p:nvSpPr>
          <p:cNvPr id="4" name="Slide Number Placeholder 3"/>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0E76B4D-C069-48F1-B2DD-8A8F89BDA716}" type="datetime1">
              <a:rPr lang="en-US" smtClean="0"/>
            </a:fld>
            <a:endParaRPr lang="en-US"/>
          </a:p>
        </p:txBody>
      </p:sp>
      <p:sp>
        <p:nvSpPr>
          <p:cNvPr id="6" name="Footer Placeholder 5"/>
          <p:cNvSpPr>
            <a:spLocks noGrp="1"/>
          </p:cNvSpPr>
          <p:nvPr>
            <p:ph type="ftr" sz="quarter" idx="11"/>
          </p:nvPr>
        </p:nvSpPr>
        <p:spPr/>
        <p:txBody>
          <a:bodyPr/>
          <a:lstStyle/>
          <a:p>
            <a:r>
              <a:rPr lang="en-US" smtClean="0"/>
              <a:t>Nguyễn tiến Huy   Tháng 10/2017</a:t>
            </a:r>
            <a:endParaRPr lang="en-US"/>
          </a:p>
        </p:txBody>
      </p:sp>
      <p:sp>
        <p:nvSpPr>
          <p:cNvPr id="7" name="Slide Number Placeholder 6"/>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A9A29D8-8095-4B56-B282-8FDA4C5DCFFC}" type="datetime1">
              <a:rPr lang="en-US" smtClean="0"/>
            </a:fld>
            <a:endParaRPr lang="en-US"/>
          </a:p>
        </p:txBody>
      </p:sp>
      <p:sp>
        <p:nvSpPr>
          <p:cNvPr id="6" name="Footer Placeholder 5"/>
          <p:cNvSpPr>
            <a:spLocks noGrp="1"/>
          </p:cNvSpPr>
          <p:nvPr>
            <p:ph type="ftr" sz="quarter" idx="11"/>
          </p:nvPr>
        </p:nvSpPr>
        <p:spPr/>
        <p:txBody>
          <a:bodyPr/>
          <a:lstStyle/>
          <a:p>
            <a:r>
              <a:rPr lang="en-US" smtClean="0"/>
              <a:t>Nguyễn tiến Huy   Tháng 10/2017</a:t>
            </a:r>
            <a:endParaRPr lang="en-US"/>
          </a:p>
        </p:txBody>
      </p:sp>
      <p:sp>
        <p:nvSpPr>
          <p:cNvPr id="7" name="Slide Number Placeholder 6"/>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B18C2-D0C8-4837-89F4-FB5823145B08}"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Nguyễn tiến Huy   Tháng 10/2017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BF3E4-0CA8-4285-94DC-B5457A2A1DF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slide" Target="slide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hlinkClick r:id="" action="ppaction://noaction"/>
          </p:cNvPr>
          <p:cNvSpPr txBox="1"/>
          <p:nvPr/>
        </p:nvSpPr>
        <p:spPr>
          <a:xfrm>
            <a:off x="4075289" y="98606"/>
            <a:ext cx="7213600" cy="159956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400" smtClean="0">
                <a:solidFill>
                  <a:srgbClr val="0000FF"/>
                </a:solidFill>
                <a:latin typeface="Arial" panose="020B0604020202020204" pitchFamily="34" charset="0"/>
                <a:cs typeface="Arial" panose="020B0604020202020204" pitchFamily="34" charset="0"/>
              </a:rPr>
              <a:t>Ngữ cảnh </a:t>
            </a:r>
            <a:br>
              <a:rPr lang="en-US" sz="1400" smtClean="0">
                <a:solidFill>
                  <a:prstClr val="black"/>
                </a:solidFill>
                <a:latin typeface="Arial" panose="020B0604020202020204" pitchFamily="34" charset="0"/>
                <a:cs typeface="Arial" panose="020B0604020202020204" pitchFamily="34" charset="0"/>
              </a:rPr>
            </a:br>
            <a:r>
              <a:rPr lang="en-US" sz="1400" smtClean="0">
                <a:solidFill>
                  <a:prstClr val="black"/>
                </a:solidFill>
                <a:latin typeface="Arial" panose="020B0604020202020204" pitchFamily="34" charset="0"/>
                <a:cs typeface="Arial" panose="020B0604020202020204" pitchFamily="34" charset="0"/>
              </a:rPr>
              <a:t> </a:t>
            </a:r>
            <a:r>
              <a:rPr lang="en-US" sz="1400" smtClean="0">
                <a:solidFill>
                  <a:srgbClr val="5138E4"/>
                </a:solidFill>
                <a:latin typeface="Arial" panose="020B0604020202020204" pitchFamily="34" charset="0"/>
                <a:cs typeface="Arial" panose="020B0604020202020204" pitchFamily="34" charset="0"/>
              </a:rPr>
              <a:t>Công ty Galaxy Cinema </a:t>
            </a:r>
            <a:r>
              <a:rPr lang="en-US" sz="1400" smtClean="0">
                <a:solidFill>
                  <a:prstClr val="black"/>
                </a:solidFill>
                <a:latin typeface="Arial" panose="020B0604020202020204" pitchFamily="34" charset="0"/>
                <a:cs typeface="Arial" panose="020B0604020202020204" pitchFamily="34" charset="0"/>
              </a:rPr>
              <a:t>đang kinh doanh rạp chiếu phim với 2 rạp mỗi rạp 2 phòng chiếu, các thông tin cần quản lý bao gồm : </a:t>
            </a:r>
            <a:r>
              <a:rPr lang="en-US" sz="1400" smtClean="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a:t>
            </a:r>
            <a:r>
              <a:rPr lang="en-US" sz="1400" smtClean="0">
                <a:solidFill>
                  <a:prstClr val="black"/>
                </a:solidFill>
                <a:latin typeface="Arial" panose="020B0604020202020204" pitchFamily="34" charset="0"/>
                <a:cs typeface="Arial" panose="020B0604020202020204" pitchFamily="34" charset="0"/>
              </a:rPr>
              <a:t>, Hình. </a:t>
            </a:r>
            <a:endParaRPr lang="en-US" sz="140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defRPr/>
            </a:pPr>
            <a:r>
              <a:rPr lang="en-US" sz="1400" smtClean="0">
                <a:solidFill>
                  <a:srgbClr val="5138E4"/>
                </a:solidFill>
                <a:latin typeface="Arial" panose="020B0604020202020204" pitchFamily="34" charset="0"/>
                <a:cs typeface="Arial" panose="020B0604020202020204" pitchFamily="34" charset="0"/>
              </a:rPr>
              <a:t>Công ty </a:t>
            </a:r>
            <a:r>
              <a:rPr lang="en-US" sz="1400" smtClean="0">
                <a:solidFill>
                  <a:prstClr val="black"/>
                </a:solidFill>
                <a:latin typeface="Arial" panose="020B0604020202020204" pitchFamily="34" charset="0"/>
                <a:cs typeface="Arial" panose="020B0604020202020204" pitchFamily="34" charset="0"/>
              </a:rPr>
              <a:t>có</a:t>
            </a:r>
            <a:r>
              <a:rPr lang="en-US" sz="1400" b="1" smtClean="0">
                <a:solidFill>
                  <a:schemeClr val="accent2">
                    <a:lumMod val="50000"/>
                  </a:schemeClr>
                </a:solidFill>
                <a:latin typeface="Arial" panose="020B0604020202020204" pitchFamily="34" charset="0"/>
                <a:cs typeface="Arial" panose="020B0604020202020204" pitchFamily="34" charset="0"/>
              </a:rPr>
              <a:t> 2</a:t>
            </a:r>
            <a:r>
              <a:rPr lang="en-US" sz="1400" smtClean="0">
                <a:solidFill>
                  <a:schemeClr val="accent2">
                    <a:lumMod val="50000"/>
                  </a:schemeClr>
                </a:solidFill>
                <a:latin typeface="Arial" panose="020B0604020202020204" pitchFamily="34" charset="0"/>
                <a:cs typeface="Arial" panose="020B0604020202020204" pitchFamily="34" charset="0"/>
              </a:rPr>
              <a:t> Nhân viên Bán vé </a:t>
            </a:r>
            <a:r>
              <a:rPr lang="en-US" sz="1400" smtClean="0">
                <a:solidFill>
                  <a:prstClr val="black"/>
                </a:solidFill>
                <a:latin typeface="Arial" panose="020B0604020202020204" pitchFamily="34" charset="0"/>
                <a:cs typeface="Arial" panose="020B0604020202020204" pitchFamily="34" charset="0"/>
              </a:rPr>
              <a:t>: </a:t>
            </a:r>
            <a:r>
              <a:rPr lang="en-US" sz="1400" smtClean="0">
                <a:solidFill>
                  <a:schemeClr val="accent2">
                    <a:lumMod val="50000"/>
                  </a:schemeClr>
                </a:solidFill>
                <a:latin typeface="Arial" panose="020B0604020202020204" pitchFamily="34" charset="0"/>
                <a:cs typeface="Arial" panose="020B0604020202020204" pitchFamily="34" charset="0"/>
              </a:rPr>
              <a:t> 4 Nhân viên bán vé mỗi rạp 2 nhân viên</a:t>
            </a:r>
            <a:r>
              <a:rPr lang="en-US" sz="1400" b="1" smtClean="0">
                <a:solidFill>
                  <a:schemeClr val="accent2">
                    <a:lumMod val="50000"/>
                  </a:schemeClr>
                </a:solidFill>
                <a:latin typeface="Arial" panose="020B0604020202020204" pitchFamily="34" charset="0"/>
                <a:cs typeface="Arial" panose="020B0604020202020204" pitchFamily="34" charset="0"/>
              </a:rPr>
              <a:t>, 2 </a:t>
            </a:r>
            <a:r>
              <a:rPr lang="en-US" sz="1400" smtClean="0">
                <a:solidFill>
                  <a:schemeClr val="accent2">
                    <a:lumMod val="50000"/>
                  </a:schemeClr>
                </a:solidFill>
                <a:latin typeface="Arial" panose="020B0604020202020204" pitchFamily="34" charset="0"/>
                <a:cs typeface="Arial" panose="020B0604020202020204" pitchFamily="34" charset="0"/>
              </a:rPr>
              <a:t>Quản lý nhân viên </a:t>
            </a:r>
            <a:r>
              <a:rPr lang="en-US" sz="1400" smtClean="0">
                <a:solidFill>
                  <a:schemeClr val="accent2">
                    <a:lumMod val="50000"/>
                  </a:schemeClr>
                </a:solidFill>
                <a:latin typeface="Arial" panose="020B0604020202020204" pitchFamily="34" charset="0"/>
                <a:cs typeface="Arial" panose="020B0604020202020204" pitchFamily="34" charset="0"/>
                <a:sym typeface="+mn-ea"/>
              </a:rPr>
              <a:t>mỗi rạp 1 quản lý</a:t>
            </a:r>
            <a:r>
              <a:rPr lang="en-US" sz="1400" smtClean="0">
                <a:solidFill>
                  <a:schemeClr val="accent2">
                    <a:lumMod val="50000"/>
                  </a:schemeClr>
                </a:solidFill>
                <a:latin typeface="Arial" panose="020B0604020202020204" pitchFamily="34" charset="0"/>
                <a:cs typeface="Arial" panose="020B0604020202020204" pitchFamily="34" charset="0"/>
              </a:rPr>
              <a:t>, </a:t>
            </a:r>
            <a:r>
              <a:rPr lang="en-US" sz="1400" b="1" smtClean="0">
                <a:solidFill>
                  <a:schemeClr val="accent2">
                    <a:lumMod val="50000"/>
                  </a:schemeClr>
                </a:solidFill>
                <a:latin typeface="Arial" panose="020B0604020202020204" pitchFamily="34" charset="0"/>
                <a:cs typeface="Arial" panose="020B0604020202020204" pitchFamily="34" charset="0"/>
              </a:rPr>
              <a:t>1 </a:t>
            </a:r>
            <a:r>
              <a:rPr lang="en-US" sz="1400" smtClean="0">
                <a:solidFill>
                  <a:schemeClr val="accent2">
                    <a:lumMod val="50000"/>
                  </a:schemeClr>
                </a:solidFill>
                <a:latin typeface="Arial" panose="020B0604020202020204" pitchFamily="34" charset="0"/>
                <a:cs typeface="Arial" panose="020B0604020202020204" pitchFamily="34" charset="0"/>
              </a:rPr>
              <a:t>Quản lý Phim  </a:t>
            </a:r>
            <a:endParaRPr lang="en-US" sz="1400">
              <a:solidFill>
                <a:schemeClr val="accent2">
                  <a:lumMod val="50000"/>
                </a:schemeClr>
              </a:solidFill>
              <a:latin typeface="Arial" panose="020B0604020202020204" pitchFamily="34" charset="0"/>
              <a:cs typeface="Arial" panose="020B0604020202020204" pitchFamily="34" charset="0"/>
            </a:endParaRPr>
          </a:p>
        </p:txBody>
      </p:sp>
      <p:sp>
        <p:nvSpPr>
          <p:cNvPr id="57" name="TextBox 56">
            <a:hlinkClick r:id="" action="ppaction://noaction"/>
          </p:cNvPr>
          <p:cNvSpPr txBox="1"/>
          <p:nvPr/>
        </p:nvSpPr>
        <p:spPr>
          <a:xfrm>
            <a:off x="246379" y="1767270"/>
            <a:ext cx="7892909" cy="3538220"/>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400" smtClean="0">
                <a:solidFill>
                  <a:srgbClr val="0000FF"/>
                </a:solidFill>
                <a:latin typeface="Arial" panose="020B0604020202020204" pitchFamily="34" charset="0"/>
                <a:cs typeface="Arial" panose="020B0604020202020204" pitchFamily="34" charset="0"/>
              </a:rPr>
              <a:t>Yêu cầu Chức năng </a:t>
            </a:r>
            <a:endParaRPr lang="en-US" sz="1400" smtClean="0">
              <a:solidFill>
                <a:prstClr val="black"/>
              </a:solidFill>
              <a:latin typeface="Arial" panose="020B0604020202020204" pitchFamily="34" charset="0"/>
              <a:cs typeface="Arial" panose="020B0604020202020204" pitchFamily="34" charset="0"/>
            </a:endParaRPr>
          </a:p>
          <a:p>
            <a:pPr>
              <a:defRPr/>
            </a:pPr>
            <a:r>
              <a:rPr lang="en-US" sz="1400" smtClean="0">
                <a:solidFill>
                  <a:prstClr val="black"/>
                </a:solidFill>
                <a:latin typeface="Arial" panose="020B0604020202020204" pitchFamily="34" charset="0"/>
                <a:cs typeface="Arial" panose="020B0604020202020204" pitchFamily="34" charset="0"/>
              </a:rPr>
              <a:t> </a:t>
            </a:r>
            <a:r>
              <a:rPr lang="en-US" sz="1400" smtClean="0">
                <a:solidFill>
                  <a:schemeClr val="accent2">
                    <a:lumMod val="50000"/>
                  </a:schemeClr>
                </a:solidFill>
                <a:latin typeface="Arial" panose="020B0604020202020204" pitchFamily="34" charset="0"/>
                <a:cs typeface="Arial" panose="020B0604020202020204" pitchFamily="34" charset="0"/>
              </a:rPr>
              <a:t>Khách tham quan </a:t>
            </a:r>
            <a:r>
              <a:rPr lang="en-US" sz="1400" b="1" smtClean="0">
                <a:solidFill>
                  <a:schemeClr val="accent2">
                    <a:lumMod val="50000"/>
                  </a:schemeClr>
                </a:solidFill>
                <a:latin typeface="Arial" panose="020B0604020202020204" pitchFamily="34" charset="0"/>
                <a:cs typeface="Arial" panose="020B0604020202020204" pitchFamily="34" charset="0"/>
              </a:rPr>
              <a:t>: </a:t>
            </a:r>
            <a:r>
              <a:rPr lang="en-US" sz="1400" smtClean="0">
                <a:solidFill>
                  <a:srgbClr val="FF0000"/>
                </a:solidFill>
                <a:latin typeface="Arial" panose="020B0604020202020204" pitchFamily="34" charset="0"/>
                <a:cs typeface="Arial" panose="020B0604020202020204" pitchFamily="34" charset="0"/>
              </a:rPr>
              <a:t>Xem </a:t>
            </a:r>
            <a:r>
              <a:rPr lang="en-US" sz="1400" smtClean="0">
                <a:solidFill>
                  <a:srgbClr val="002060"/>
                </a:solidFill>
                <a:latin typeface="Arial" panose="020B0604020202020204" pitchFamily="34" charset="0"/>
                <a:cs typeface="Arial" panose="020B0604020202020204" pitchFamily="34" charset="0"/>
              </a:rPr>
              <a:t>  </a:t>
            </a:r>
            <a:r>
              <a:rPr lang="en-US" sz="1400" b="1" smtClean="0">
                <a:solidFill>
                  <a:srgbClr val="002060"/>
                </a:solidFill>
                <a:latin typeface="Arial" panose="020B0604020202020204" pitchFamily="34" charset="0"/>
                <a:cs typeface="Arial" panose="020B0604020202020204" pitchFamily="34" charset="0"/>
              </a:rPr>
              <a:t>Phim(</a:t>
            </a:r>
            <a:r>
              <a:rPr lang="en-US" sz="1400" smtClean="0">
                <a:solidFill>
                  <a:srgbClr val="002060"/>
                </a:solidFill>
                <a:latin typeface="Arial" panose="020B0604020202020204" pitchFamily="34" charset="0"/>
                <a:cs typeface="Arial" panose="020B0604020202020204" pitchFamily="34" charset="0"/>
              </a:rPr>
              <a:t>Tên, Đơn giá Bán, </a:t>
            </a:r>
            <a:r>
              <a:rPr lang="en-US" sz="1400" smtClean="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smtClean="0">
                <a:solidFill>
                  <a:srgbClr val="002060"/>
                </a:solidFill>
                <a:latin typeface="Arial" panose="020B0604020202020204" pitchFamily="34" charset="0"/>
                <a:cs typeface="Arial" panose="020B0604020202020204" pitchFamily="34" charset="0"/>
              </a:rPr>
              <a:t>), </a:t>
            </a:r>
            <a:r>
              <a:rPr lang="en-US" sz="1400" smtClean="0">
                <a:solidFill>
                  <a:srgbClr val="FF0000"/>
                </a:solidFill>
                <a:latin typeface="Arial" panose="020B0604020202020204" pitchFamily="34" charset="0"/>
                <a:cs typeface="Arial" panose="020B0604020202020204" pitchFamily="34" charset="0"/>
              </a:rPr>
              <a:t>Đặt vé</a:t>
            </a:r>
            <a:r>
              <a:rPr lang="en-US" sz="1400" smtClean="0">
                <a:solidFill>
                  <a:srgbClr val="002060"/>
                </a:solidFill>
                <a:latin typeface="Arial" panose="020B0604020202020204" pitchFamily="34" charset="0"/>
                <a:cs typeface="Arial" panose="020B0604020202020204" pitchFamily="34" charset="0"/>
              </a:rPr>
              <a:t> theo Phiếu đặt</a:t>
            </a:r>
            <a:endParaRPr lang="en-US" sz="1400" smtClean="0">
              <a:solidFill>
                <a:prstClr val="black"/>
              </a:solidFill>
              <a:latin typeface="Arial" panose="020B0604020202020204" pitchFamily="34" charset="0"/>
              <a:cs typeface="Arial" panose="020B0604020202020204" pitchFamily="34" charset="0"/>
            </a:endParaRPr>
          </a:p>
          <a:p>
            <a:pPr>
              <a:defRPr/>
            </a:pPr>
            <a:r>
              <a:rPr lang="en-US" sz="1400" b="1">
                <a:solidFill>
                  <a:prstClr val="black"/>
                </a:solidFill>
                <a:latin typeface="Arial" panose="020B0604020202020204" pitchFamily="34" charset="0"/>
                <a:cs typeface="Arial" panose="020B0604020202020204" pitchFamily="34" charset="0"/>
              </a:rPr>
              <a:t> </a:t>
            </a:r>
            <a:r>
              <a:rPr lang="en-US" sz="1400">
                <a:solidFill>
                  <a:srgbClr val="ED7D31">
                    <a:lumMod val="50000"/>
                  </a:srgbClr>
                </a:solidFill>
                <a:latin typeface="Arial" panose="020B0604020202020204" pitchFamily="34" charset="0"/>
                <a:cs typeface="Arial" panose="020B0604020202020204" pitchFamily="34" charset="0"/>
              </a:rPr>
              <a:t>Nhân viên Bán vé </a:t>
            </a:r>
            <a:r>
              <a:rPr lang="en-US" sz="1400" b="1">
                <a:solidFill>
                  <a:srgbClr val="ED7D31">
                    <a:lumMod val="50000"/>
                  </a:srgbClr>
                </a:solidFill>
                <a:latin typeface="Arial" panose="020B0604020202020204" pitchFamily="34" charset="0"/>
                <a:cs typeface="Arial" panose="020B0604020202020204" pitchFamily="34" charset="0"/>
              </a:rPr>
              <a:t>: </a:t>
            </a:r>
            <a:r>
              <a:rPr lang="en-US" sz="1400">
                <a:solidFill>
                  <a:srgbClr val="FF0000"/>
                </a:solidFill>
                <a:latin typeface="Arial" panose="020B0604020202020204" pitchFamily="34" charset="0"/>
                <a:cs typeface="Arial" panose="020B0604020202020204" pitchFamily="34" charset="0"/>
              </a:rPr>
              <a:t>Xem </a:t>
            </a:r>
            <a:r>
              <a:rPr lang="en-US" sz="1400">
                <a:solidFill>
                  <a:srgbClr val="002060"/>
                </a:solidFill>
                <a:latin typeface="Arial" panose="020B0604020202020204" pitchFamily="34" charset="0"/>
                <a:cs typeface="Arial" panose="020B0604020202020204" pitchFamily="34" charset="0"/>
              </a:rPr>
              <a:t> </a:t>
            </a:r>
            <a:r>
              <a:rPr lang="en-US" sz="1400" smtClean="0">
                <a:solidFill>
                  <a:srgbClr val="002060"/>
                </a:solidFill>
                <a:latin typeface="Arial" panose="020B0604020202020204" pitchFamily="34" charset="0"/>
                <a:cs typeface="Arial" panose="020B0604020202020204" pitchFamily="34" charset="0"/>
              </a:rPr>
              <a:t> Phim (</a:t>
            </a:r>
            <a:r>
              <a:rPr lang="en-US" sz="1400" smtClean="0">
                <a:solidFill>
                  <a:srgbClr val="002060"/>
                </a:solidFill>
                <a:latin typeface="Arial" panose="020B0604020202020204" pitchFamily="34" charset="0"/>
                <a:cs typeface="Arial" panose="020B0604020202020204" pitchFamily="34" charset="0"/>
                <a:sym typeface="+mn-ea"/>
              </a:rPr>
              <a:t>Tên, Đơn giá Bán, </a:t>
            </a:r>
            <a:r>
              <a:rPr lang="en-US" sz="1400" smtClean="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smtClean="0">
                <a:solidFill>
                  <a:srgbClr val="002060"/>
                </a:solidFill>
                <a:latin typeface="Arial" panose="020B0604020202020204" pitchFamily="34" charset="0"/>
                <a:cs typeface="Arial" panose="020B0604020202020204" pitchFamily="34" charset="0"/>
              </a:rPr>
              <a:t>)</a:t>
            </a:r>
            <a:r>
              <a:rPr lang="en-US" sz="1400">
                <a:latin typeface="Arial" panose="020B0604020202020204" pitchFamily="34" charset="0"/>
                <a:cs typeface="Arial" panose="020B0604020202020204" pitchFamily="34" charset="0"/>
              </a:rPr>
              <a:t> </a:t>
            </a:r>
            <a:r>
              <a:rPr lang="en-US" sz="1400" b="1">
                <a:solidFill>
                  <a:srgbClr val="002060"/>
                </a:solidFill>
                <a:latin typeface="Arial" panose="020B0604020202020204" pitchFamily="34" charset="0"/>
                <a:cs typeface="Arial" panose="020B0604020202020204" pitchFamily="34" charset="0"/>
              </a:rPr>
              <a:t> </a:t>
            </a:r>
            <a:br>
              <a:rPr lang="en-US" sz="1400" b="1" smtClean="0">
                <a:solidFill>
                  <a:srgbClr val="002060"/>
                </a:solidFill>
                <a:latin typeface="Arial" panose="020B0604020202020204" pitchFamily="34" charset="0"/>
                <a:cs typeface="Arial" panose="020B0604020202020204" pitchFamily="34" charset="0"/>
              </a:rPr>
            </a:br>
            <a:r>
              <a:rPr lang="en-US" sz="1400" b="1" smtClean="0">
                <a:solidFill>
                  <a:srgbClr val="002060"/>
                </a:solidFill>
                <a:latin typeface="Arial" panose="020B0604020202020204" pitchFamily="34" charset="0"/>
                <a:cs typeface="Arial" panose="020B0604020202020204" pitchFamily="34" charset="0"/>
              </a:rPr>
              <a:t>                                       </a:t>
            </a:r>
            <a:r>
              <a:rPr lang="en-US" sz="1400" smtClean="0">
                <a:solidFill>
                  <a:srgbClr val="FF0000"/>
                </a:solidFill>
                <a:latin typeface="Arial" panose="020B0604020202020204" pitchFamily="34" charset="0"/>
                <a:cs typeface="Arial" panose="020B0604020202020204" pitchFamily="34" charset="0"/>
              </a:rPr>
              <a:t>Bán </a:t>
            </a:r>
            <a:r>
              <a:rPr lang="en-US" sz="1400" b="1">
                <a:solidFill>
                  <a:srgbClr val="002060"/>
                </a:solidFill>
                <a:latin typeface="Arial" panose="020B0604020202020204" pitchFamily="34" charset="0"/>
                <a:cs typeface="Arial" panose="020B0604020202020204" pitchFamily="34" charset="0"/>
              </a:rPr>
              <a:t>Vé  </a:t>
            </a:r>
            <a:r>
              <a:rPr lang="en-US" sz="1400">
                <a:latin typeface="Arial" panose="020B0604020202020204" pitchFamily="34" charset="0"/>
                <a:cs typeface="Arial" panose="020B0604020202020204" pitchFamily="34" charset="0"/>
              </a:rPr>
              <a:t>theo Phiếu Bán</a:t>
            </a:r>
            <a:br>
              <a:rPr lang="en-US" sz="1400" smtClean="0">
                <a:latin typeface="Arial" panose="020B0604020202020204" pitchFamily="34" charset="0"/>
                <a:cs typeface="Arial" panose="020B0604020202020204" pitchFamily="34" charset="0"/>
              </a:rPr>
            </a:br>
            <a:r>
              <a:rPr lang="en-US" sz="1400" smtClean="0">
                <a:latin typeface="Arial" panose="020B0604020202020204" pitchFamily="34" charset="0"/>
                <a:cs typeface="Arial" panose="020B0604020202020204" pitchFamily="34" charset="0"/>
              </a:rPr>
              <a:t> </a:t>
            </a:r>
            <a:r>
              <a:rPr lang="en-US" sz="1400" smtClean="0">
                <a:solidFill>
                  <a:srgbClr val="ED7D31">
                    <a:lumMod val="50000"/>
                  </a:srgbClr>
                </a:solidFill>
                <a:latin typeface="Arial" panose="020B0604020202020204" pitchFamily="34" charset="0"/>
                <a:cs typeface="Arial" panose="020B0604020202020204" pitchFamily="34" charset="0"/>
              </a:rPr>
              <a:t>Quản </a:t>
            </a:r>
            <a:r>
              <a:rPr lang="en-US" sz="1400">
                <a:solidFill>
                  <a:srgbClr val="ED7D31">
                    <a:lumMod val="50000"/>
                  </a:srgbClr>
                </a:solidFill>
                <a:latin typeface="Arial" panose="020B0604020202020204" pitchFamily="34" charset="0"/>
                <a:cs typeface="Arial" panose="020B0604020202020204" pitchFamily="34" charset="0"/>
              </a:rPr>
              <a:t>lý  nhân viên </a:t>
            </a:r>
            <a:r>
              <a:rPr lang="en-US" sz="1400" b="1">
                <a:solidFill>
                  <a:srgbClr val="ED7D31">
                    <a:lumMod val="50000"/>
                  </a:srgbClr>
                </a:solidFill>
                <a:latin typeface="Arial" panose="020B0604020202020204" pitchFamily="34" charset="0"/>
                <a:cs typeface="Arial" panose="020B0604020202020204" pitchFamily="34" charset="0"/>
              </a:rPr>
              <a:t>: </a:t>
            </a:r>
            <a:r>
              <a:rPr lang="en-US" sz="1400">
                <a:solidFill>
                  <a:srgbClr val="FF0000"/>
                </a:solidFill>
                <a:latin typeface="Arial" panose="020B0604020202020204" pitchFamily="34" charset="0"/>
                <a:cs typeface="Arial" panose="020B0604020202020204" pitchFamily="34" charset="0"/>
              </a:rPr>
              <a:t>Xem </a:t>
            </a:r>
            <a:r>
              <a:rPr lang="en-US" sz="1400">
                <a:solidFill>
                  <a:srgbClr val="002060"/>
                </a:solidFill>
                <a:latin typeface="Arial" panose="020B0604020202020204" pitchFamily="34" charset="0"/>
                <a:cs typeface="Arial" panose="020B0604020202020204" pitchFamily="34" charset="0"/>
              </a:rPr>
              <a:t> </a:t>
            </a:r>
            <a:r>
              <a:rPr lang="en-US" sz="1400" smtClean="0">
                <a:solidFill>
                  <a:srgbClr val="002060"/>
                </a:solidFill>
                <a:latin typeface="Arial" panose="020B0604020202020204" pitchFamily="34" charset="0"/>
                <a:cs typeface="Arial" panose="020B0604020202020204" pitchFamily="34" charset="0"/>
              </a:rPr>
              <a:t> </a:t>
            </a:r>
            <a:r>
              <a:rPr lang="en-US" sz="1400" b="1" smtClean="0">
                <a:solidFill>
                  <a:srgbClr val="002060"/>
                </a:solidFill>
                <a:latin typeface="Arial" panose="020B0604020202020204" pitchFamily="34" charset="0"/>
                <a:cs typeface="Arial" panose="020B0604020202020204" pitchFamily="34" charset="0"/>
              </a:rPr>
              <a:t>Thông tin nhân viên</a:t>
            </a:r>
            <a:r>
              <a:rPr lang="en-US" sz="1400" smtClean="0">
                <a:solidFill>
                  <a:srgbClr val="002060"/>
                </a:solidFill>
                <a:latin typeface="Arial" panose="020B0604020202020204" pitchFamily="34" charset="0"/>
                <a:cs typeface="Arial" panose="020B0604020202020204" pitchFamily="34" charset="0"/>
              </a:rPr>
              <a:t> </a:t>
            </a:r>
            <a:r>
              <a:rPr lang="en-US" sz="1400">
                <a:solidFill>
                  <a:srgbClr val="002060"/>
                </a:solidFill>
                <a:latin typeface="Arial" panose="020B0604020202020204" pitchFamily="34" charset="0"/>
                <a:cs typeface="Arial" panose="020B0604020202020204" pitchFamily="34" charset="0"/>
              </a:rPr>
              <a:t>(Tên, </a:t>
            </a:r>
            <a:r>
              <a:rPr lang="en-US" sz="1400" smtClean="0">
                <a:solidFill>
                  <a:srgbClr val="002060"/>
                </a:solidFill>
                <a:latin typeface="Arial" panose="020B0604020202020204" pitchFamily="34" charset="0"/>
                <a:cs typeface="Arial" panose="020B0604020202020204" pitchFamily="34" charset="0"/>
              </a:rPr>
              <a:t> </a:t>
            </a:r>
            <a:r>
              <a:rPr lang="en-US" sz="1400">
                <a:solidFill>
                  <a:srgbClr val="002060"/>
                </a:solidFill>
                <a:latin typeface="Arial" panose="020B0604020202020204" pitchFamily="34" charset="0"/>
                <a:cs typeface="Arial" panose="020B0604020202020204" pitchFamily="34" charset="0"/>
              </a:rPr>
              <a:t>Mã số, Tên đăng nhập, Mật khẩu)</a:t>
            </a:r>
            <a:r>
              <a:rPr lang="en-US" sz="1400">
                <a:latin typeface="Arial" panose="020B0604020202020204" pitchFamily="34" charset="0"/>
                <a:cs typeface="Arial" panose="020B0604020202020204" pitchFamily="34" charset="0"/>
              </a:rPr>
              <a:t>  </a:t>
            </a:r>
            <a:br>
              <a:rPr lang="en-US" sz="1400" b="1" smtClean="0">
                <a:solidFill>
                  <a:srgbClr val="002060"/>
                </a:solidFill>
                <a:latin typeface="Arial" panose="020B0604020202020204" pitchFamily="34" charset="0"/>
                <a:cs typeface="Arial" panose="020B0604020202020204" pitchFamily="34" charset="0"/>
              </a:rPr>
            </a:br>
            <a:r>
              <a:rPr lang="en-US" sz="1400" b="1" smtClean="0">
                <a:solidFill>
                  <a:srgbClr val="002060"/>
                </a:solidFill>
                <a:latin typeface="Arial" panose="020B0604020202020204" pitchFamily="34" charset="0"/>
                <a:cs typeface="Arial" panose="020B0604020202020204" pitchFamily="34" charset="0"/>
              </a:rPr>
              <a:t>                                  </a:t>
            </a:r>
            <a:r>
              <a:rPr lang="en-US" sz="1400" smtClean="0">
                <a:solidFill>
                  <a:srgbClr val="FF0000"/>
                </a:solidFill>
                <a:latin typeface="Arial" panose="020B0604020202020204" pitchFamily="34" charset="0"/>
                <a:cs typeface="Arial" panose="020B0604020202020204" pitchFamily="34" charset="0"/>
              </a:rPr>
              <a:t>Cập nhật</a:t>
            </a:r>
            <a:r>
              <a:rPr lang="en-US" sz="1400">
                <a:solidFill>
                  <a:srgbClr val="002060"/>
                </a:solidFill>
                <a:latin typeface="Arial" panose="020B0604020202020204" pitchFamily="34" charset="0"/>
                <a:cs typeface="Arial" panose="020B0604020202020204" pitchFamily="34" charset="0"/>
              </a:rPr>
              <a:t> </a:t>
            </a:r>
            <a:r>
              <a:rPr lang="en-US" sz="1400" smtClean="0">
                <a:solidFill>
                  <a:srgbClr val="002060"/>
                </a:solidFill>
                <a:latin typeface="Arial" panose="020B0604020202020204" pitchFamily="34" charset="0"/>
                <a:cs typeface="Arial" panose="020B0604020202020204" pitchFamily="34" charset="0"/>
              </a:rPr>
              <a:t> </a:t>
            </a:r>
            <a:r>
              <a:rPr lang="en-US" sz="1400" b="1" smtClean="0">
                <a:solidFill>
                  <a:srgbClr val="002060"/>
                </a:solidFill>
                <a:latin typeface="Arial" panose="020B0604020202020204" pitchFamily="34" charset="0"/>
                <a:cs typeface="Arial" panose="020B0604020202020204" pitchFamily="34" charset="0"/>
                <a:sym typeface="+mn-ea"/>
              </a:rPr>
              <a:t>Thông tin nhân viên.  </a:t>
            </a:r>
            <a:r>
              <a:rPr lang="en-US" sz="1400">
                <a:solidFill>
                  <a:srgbClr val="FF0000"/>
                </a:solidFill>
                <a:latin typeface="Arial" panose="020B0604020202020204" pitchFamily="34" charset="0"/>
                <a:cs typeface="Arial" panose="020B0604020202020204" pitchFamily="34" charset="0"/>
                <a:sym typeface="+mn-ea"/>
              </a:rPr>
              <a:t>Thêm, Xóa </a:t>
            </a:r>
            <a:r>
              <a:rPr lang="en-US" sz="1400" b="1" smtClean="0">
                <a:solidFill>
                  <a:srgbClr val="002060"/>
                </a:solidFill>
                <a:latin typeface="Arial" panose="020B0604020202020204" pitchFamily="34" charset="0"/>
                <a:cs typeface="Arial" panose="020B0604020202020204" pitchFamily="34" charset="0"/>
                <a:sym typeface="+mn-ea"/>
              </a:rPr>
              <a:t>nhân viên</a:t>
            </a:r>
            <a:br>
              <a:rPr lang="en-US" sz="1400" b="1" smtClean="0">
                <a:solidFill>
                  <a:srgbClr val="002060"/>
                </a:solidFill>
                <a:latin typeface="Arial" panose="020B0604020202020204" pitchFamily="34" charset="0"/>
                <a:cs typeface="Arial" panose="020B0604020202020204" pitchFamily="34" charset="0"/>
              </a:rPr>
            </a:br>
            <a:r>
              <a:rPr lang="en-US" sz="1400">
                <a:solidFill>
                  <a:srgbClr val="FF0000"/>
                </a:solidFill>
                <a:latin typeface="Arial" panose="020B0604020202020204" pitchFamily="34" charset="0"/>
                <a:cs typeface="Arial" panose="020B0604020202020204" pitchFamily="34" charset="0"/>
              </a:rPr>
              <a:t> </a:t>
            </a:r>
            <a:r>
              <a:rPr lang="en-US" sz="1400">
                <a:solidFill>
                  <a:srgbClr val="ED7D31">
                    <a:lumMod val="50000"/>
                  </a:srgbClr>
                </a:solidFill>
                <a:latin typeface="Arial" panose="020B0604020202020204" pitchFamily="34" charset="0"/>
                <a:cs typeface="Arial" panose="020B0604020202020204" pitchFamily="34" charset="0"/>
              </a:rPr>
              <a:t>Quản lý Phim </a:t>
            </a:r>
            <a:r>
              <a:rPr lang="en-US" sz="1400" b="1">
                <a:solidFill>
                  <a:srgbClr val="ED7D31">
                    <a:lumMod val="50000"/>
                  </a:srgbClr>
                </a:solidFill>
                <a:latin typeface="Arial" panose="020B0604020202020204" pitchFamily="34" charset="0"/>
                <a:cs typeface="Arial" panose="020B0604020202020204" pitchFamily="34" charset="0"/>
              </a:rPr>
              <a:t>:  </a:t>
            </a:r>
            <a:r>
              <a:rPr lang="en-US" sz="1400">
                <a:solidFill>
                  <a:srgbClr val="FF0000"/>
                </a:solidFill>
                <a:latin typeface="Arial" panose="020B0604020202020204" pitchFamily="34" charset="0"/>
                <a:cs typeface="Arial" panose="020B0604020202020204" pitchFamily="34" charset="0"/>
              </a:rPr>
              <a:t>Xem </a:t>
            </a:r>
            <a:r>
              <a:rPr lang="en-US" sz="1400">
                <a:solidFill>
                  <a:srgbClr val="002060"/>
                </a:solidFill>
                <a:latin typeface="Arial" panose="020B0604020202020204" pitchFamily="34" charset="0"/>
                <a:cs typeface="Arial" panose="020B0604020202020204" pitchFamily="34" charset="0"/>
              </a:rPr>
              <a:t> </a:t>
            </a:r>
            <a:r>
              <a:rPr lang="en-US" sz="1400" b="1" smtClean="0">
                <a:solidFill>
                  <a:srgbClr val="002060"/>
                </a:solidFill>
                <a:latin typeface="Arial" panose="020B0604020202020204" pitchFamily="34" charset="0"/>
                <a:cs typeface="Arial" panose="020B0604020202020204" pitchFamily="34" charset="0"/>
                <a:sym typeface="+mn-ea"/>
              </a:rPr>
              <a:t>Phim </a:t>
            </a:r>
            <a:r>
              <a:rPr lang="en-US" sz="1400">
                <a:solidFill>
                  <a:srgbClr val="002060"/>
                </a:solidFill>
                <a:latin typeface="Arial" panose="020B0604020202020204" pitchFamily="34" charset="0"/>
                <a:cs typeface="Arial" panose="020B0604020202020204" pitchFamily="34" charset="0"/>
              </a:rPr>
              <a:t>(</a:t>
            </a:r>
            <a:r>
              <a:rPr lang="en-US" sz="1400" smtClean="0">
                <a:solidFill>
                  <a:srgbClr val="002060"/>
                </a:solidFill>
                <a:latin typeface="Arial" panose="020B0604020202020204" pitchFamily="34" charset="0"/>
                <a:cs typeface="Arial" panose="020B0604020202020204" pitchFamily="34" charset="0"/>
                <a:sym typeface="+mn-ea"/>
              </a:rPr>
              <a:t>Tên, Đơn giá Bán, </a:t>
            </a:r>
            <a:r>
              <a:rPr lang="en-US" sz="1400" smtClean="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a:solidFill>
                  <a:srgbClr val="002060"/>
                </a:solidFill>
                <a:latin typeface="Arial" panose="020B0604020202020204" pitchFamily="34" charset="0"/>
                <a:cs typeface="Arial" panose="020B0604020202020204" pitchFamily="34" charset="0"/>
              </a:rPr>
              <a:t> ,</a:t>
            </a:r>
            <a:r>
              <a:rPr lang="en-US" sz="1400" u="sng">
                <a:solidFill>
                  <a:srgbClr val="002060"/>
                </a:solidFill>
                <a:latin typeface="Arial" panose="020B0604020202020204" pitchFamily="34" charset="0"/>
                <a:cs typeface="Arial" panose="020B0604020202020204" pitchFamily="34" charset="0"/>
              </a:rPr>
              <a:t>Doanh thu</a:t>
            </a:r>
            <a:r>
              <a:rPr lang="en-US" sz="1400">
                <a:solidFill>
                  <a:srgbClr val="002060"/>
                </a:solidFill>
                <a:latin typeface="Arial" panose="020B0604020202020204" pitchFamily="34" charset="0"/>
                <a:cs typeface="Arial" panose="020B0604020202020204" pitchFamily="34" charset="0"/>
              </a:rPr>
              <a:t>)</a:t>
            </a:r>
            <a:r>
              <a:rPr lang="en-US" sz="1400">
                <a:latin typeface="Arial" panose="020B0604020202020204" pitchFamily="34" charset="0"/>
                <a:cs typeface="Arial" panose="020B0604020202020204" pitchFamily="34" charset="0"/>
              </a:rPr>
              <a:t> </a:t>
            </a:r>
            <a:br>
              <a:rPr lang="en-US" sz="1400">
                <a:latin typeface="Arial" panose="020B0604020202020204" pitchFamily="34" charset="0"/>
                <a:cs typeface="Arial" panose="020B0604020202020204" pitchFamily="34" charset="0"/>
              </a:rPr>
            </a:br>
            <a:r>
              <a:rPr lang="en-US" sz="1400">
                <a:latin typeface="Arial" panose="020B0604020202020204" pitchFamily="34" charset="0"/>
                <a:cs typeface="Arial" panose="020B0604020202020204" pitchFamily="34" charset="0"/>
              </a:rPr>
              <a:t>    </a:t>
            </a:r>
            <a:r>
              <a:rPr lang="en-US" sz="1400">
                <a:solidFill>
                  <a:srgbClr val="002060"/>
                </a:solidFill>
                <a:latin typeface="Arial" panose="020B0604020202020204" pitchFamily="34" charset="0"/>
                <a:cs typeface="Arial" panose="020B0604020202020204" pitchFamily="34" charset="0"/>
              </a:rPr>
              <a:t> </a:t>
            </a:r>
            <a:br>
              <a:rPr lang="en-US" sz="1400">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a:t>
            </a:r>
            <a:r>
              <a:rPr lang="en-US" sz="1400">
                <a:solidFill>
                  <a:srgbClr val="FF0000"/>
                </a:solidFill>
                <a:latin typeface="Arial" panose="020B0604020202020204" pitchFamily="34" charset="0"/>
                <a:cs typeface="Arial" panose="020B0604020202020204" pitchFamily="34" charset="0"/>
              </a:rPr>
              <a:t>Cập nhật </a:t>
            </a:r>
            <a:r>
              <a:rPr lang="en-US" sz="1400">
                <a:solidFill>
                  <a:srgbClr val="002060"/>
                </a:solidFill>
                <a:latin typeface="Arial" panose="020B0604020202020204" pitchFamily="34" charset="0"/>
                <a:cs typeface="Arial" panose="020B0604020202020204" pitchFamily="34" charset="0"/>
              </a:rPr>
              <a:t>Đơn giá Bán, thông tin </a:t>
            </a:r>
            <a:r>
              <a:rPr lang="en-US" sz="1400" b="1" smtClean="0">
                <a:solidFill>
                  <a:srgbClr val="002060"/>
                </a:solidFill>
                <a:latin typeface="Arial" panose="020B0604020202020204" pitchFamily="34" charset="0"/>
                <a:cs typeface="Arial" panose="020B0604020202020204" pitchFamily="34" charset="0"/>
                <a:sym typeface="+mn-ea"/>
              </a:rPr>
              <a:t>Phim , Suất chiếu. </a:t>
            </a:r>
            <a:r>
              <a:rPr lang="en-US" sz="1400">
                <a:solidFill>
                  <a:srgbClr val="FF0000"/>
                </a:solidFill>
                <a:latin typeface="Arial" panose="020B0604020202020204" pitchFamily="34" charset="0"/>
                <a:cs typeface="Arial" panose="020B0604020202020204" pitchFamily="34" charset="0"/>
                <a:sym typeface="+mn-ea"/>
              </a:rPr>
              <a:t>Thêm, Xóa </a:t>
            </a:r>
            <a:r>
              <a:rPr lang="en-US" sz="1400" b="1" smtClean="0">
                <a:solidFill>
                  <a:srgbClr val="002060"/>
                </a:solidFill>
                <a:latin typeface="Arial" panose="020B0604020202020204" pitchFamily="34" charset="0"/>
                <a:cs typeface="Arial" panose="020B0604020202020204" pitchFamily="34" charset="0"/>
                <a:sym typeface="+mn-ea"/>
              </a:rPr>
              <a:t>Phim , Suất chiếu</a:t>
            </a:r>
            <a:endParaRPr lang="en-US" sz="1400" b="1" smtClean="0">
              <a:solidFill>
                <a:srgbClr val="ED7D31">
                  <a:lumMod val="50000"/>
                </a:srgbClr>
              </a:solidFill>
              <a:latin typeface="Arial" panose="020B0604020202020204" pitchFamily="34" charset="0"/>
              <a:cs typeface="Arial" panose="020B0604020202020204" pitchFamily="34" charset="0"/>
            </a:endParaRPr>
          </a:p>
        </p:txBody>
      </p:sp>
      <p:sp>
        <p:nvSpPr>
          <p:cNvPr id="69" name="Rounded Rectangle 68">
            <a:hlinkClick r:id="rId1" action="ppaction://hlinksldjump"/>
          </p:cNvPr>
          <p:cNvSpPr/>
          <p:nvPr/>
        </p:nvSpPr>
        <p:spPr>
          <a:xfrm>
            <a:off x="246379" y="330214"/>
            <a:ext cx="3727310"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prstClr val="white"/>
                </a:solidFill>
                <a:latin typeface="Arial" panose="020B0604020202020204" pitchFamily="34" charset="0"/>
                <a:cs typeface="Arial" panose="020B0604020202020204" pitchFamily="34" charset="0"/>
              </a:rPr>
              <a:t>Công ty Galaxy Cinema </a:t>
            </a:r>
            <a:r>
              <a:rPr lang="en-US" sz="1600" smtClean="0">
                <a:solidFill>
                  <a:prstClr val="white"/>
                </a:solidFill>
                <a:latin typeface="Arial" panose="020B0604020202020204" pitchFamily="34" charset="0"/>
                <a:cs typeface="Arial" panose="020B0604020202020204" pitchFamily="34" charset="0"/>
              </a:rPr>
              <a:t>( Mã số : </a:t>
            </a:r>
            <a:r>
              <a:rPr lang="en-US" sz="1600" smtClean="0">
                <a:solidFill>
                  <a:schemeClr val="bg1"/>
                </a:solidFill>
                <a:latin typeface="Arial" panose="020B0604020202020204" pitchFamily="34" charset="0"/>
                <a:cs typeface="Arial" panose="020B0604020202020204" pitchFamily="34" charset="0"/>
                <a:sym typeface="+mn-ea"/>
              </a:rPr>
              <a:t>Galaxy_Cinema</a:t>
            </a:r>
            <a:r>
              <a:rPr lang="en-US" sz="1600" smtClean="0">
                <a:solidFill>
                  <a:prstClr val="white"/>
                </a:solidFill>
                <a:latin typeface="Arial" panose="020B0604020202020204" pitchFamily="34" charset="0"/>
                <a:cs typeface="Arial" panose="020B0604020202020204" pitchFamily="34" charset="0"/>
              </a:rPr>
              <a:t>)</a:t>
            </a:r>
            <a:endParaRPr lang="en-US" sz="1600" smtClean="0">
              <a:solidFill>
                <a:prstClr val="white"/>
              </a:solidFill>
              <a:latin typeface="Arial" panose="020B0604020202020204" pitchFamily="34" charset="0"/>
              <a:cs typeface="Arial" panose="020B0604020202020204" pitchFamily="34" charset="0"/>
            </a:endParaRPr>
          </a:p>
          <a:p>
            <a:pPr algn="ctr"/>
            <a:r>
              <a:rPr lang="en-US" sz="1600" b="1" smtClean="0">
                <a:solidFill>
                  <a:srgbClr val="FFFF00"/>
                </a:solidFill>
                <a:latin typeface="Arial" panose="020B0604020202020204" pitchFamily="34" charset="0"/>
                <a:cs typeface="Arial" panose="020B0604020202020204" pitchFamily="34" charset="0"/>
              </a:rPr>
              <a:t>Ngữ cảnh và  Tóm tắt Yêu cầu</a:t>
            </a:r>
            <a:endParaRPr lang="vi-VN" sz="160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4446324" y="5354536"/>
            <a:ext cx="3273554" cy="365125"/>
          </a:xfrm>
        </p:spPr>
        <p:txBody>
          <a:bodyPr/>
          <a:lstStyle/>
          <a:p>
            <a:pPr>
              <a:defRPr/>
            </a:pPr>
            <a:r>
              <a:rPr lang="vi-VN" sz="1600" smtClean="0">
                <a:solidFill>
                  <a:srgbClr val="002060"/>
                </a:solidFill>
                <a:latin typeface="Arial" panose="020B0604020202020204" pitchFamily="34" charset="0"/>
                <a:cs typeface="Arial" panose="020B0604020202020204" pitchFamily="34" charset="0"/>
              </a:rPr>
              <a:t>Nguyễn tiến Huy   Tháng </a:t>
            </a:r>
            <a:r>
              <a:rPr lang="en-US" sz="1600" smtClean="0">
                <a:solidFill>
                  <a:srgbClr val="002060"/>
                </a:solidFill>
                <a:latin typeface="Arial" panose="020B0604020202020204" pitchFamily="34" charset="0"/>
                <a:cs typeface="Arial" panose="020B0604020202020204" pitchFamily="34" charset="0"/>
              </a:rPr>
              <a:t>2</a:t>
            </a:r>
            <a:r>
              <a:rPr lang="vi-VN" sz="1600" smtClean="0">
                <a:solidFill>
                  <a:srgbClr val="002060"/>
                </a:solidFill>
                <a:latin typeface="Arial" panose="020B0604020202020204" pitchFamily="34" charset="0"/>
                <a:cs typeface="Arial" panose="020B0604020202020204" pitchFamily="34" charset="0"/>
              </a:rPr>
              <a:t>/201</a:t>
            </a:r>
            <a:r>
              <a:rPr lang="en-US" sz="1600" smtClean="0">
                <a:solidFill>
                  <a:srgbClr val="002060"/>
                </a:solidFill>
                <a:latin typeface="Arial" panose="020B0604020202020204" pitchFamily="34" charset="0"/>
                <a:cs typeface="Arial" panose="020B0604020202020204" pitchFamily="34" charset="0"/>
              </a:rPr>
              <a:t>8</a:t>
            </a:r>
            <a:endParaRPr lang="vi-VN" sz="160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588" y="5287749"/>
            <a:ext cx="562698" cy="453082"/>
          </a:xfrm>
          <a:prstGeom prst="rect">
            <a:avLst/>
          </a:prstGeom>
        </p:spPr>
      </p:pic>
      <p:sp>
        <p:nvSpPr>
          <p:cNvPr id="5" name="Text Box 4"/>
          <p:cNvSpPr txBox="1"/>
          <p:nvPr/>
        </p:nvSpPr>
        <p:spPr>
          <a:xfrm>
            <a:off x="8139430" y="3728085"/>
            <a:ext cx="3209925" cy="2584450"/>
          </a:xfrm>
          <a:prstGeom prst="rect">
            <a:avLst/>
          </a:prstGeom>
          <a:noFill/>
          <a:ln w="12700" cmpd="sng">
            <a:solidFill>
              <a:schemeClr val="accent1">
                <a:shade val="50000"/>
              </a:schemeClr>
            </a:solidFill>
            <a:prstDash val="solid"/>
          </a:ln>
        </p:spPr>
        <p:txBody>
          <a:bodyPr wrap="square" rtlCol="0">
            <a:spAutoFit/>
          </a:bodyPr>
          <a:p>
            <a:pPr algn="ctr"/>
            <a:r>
              <a:rPr lang="en-US"/>
              <a:t>Phiếu bán</a:t>
            </a:r>
            <a:endParaRPr lang="en-US"/>
          </a:p>
          <a:p>
            <a:r>
              <a:rPr lang="en-US"/>
              <a:t>Họ tên: ...  Điện thoại:....</a:t>
            </a:r>
            <a:endParaRPr lang="en-US"/>
          </a:p>
          <a:p>
            <a:r>
              <a:rPr lang="en-US"/>
              <a:t>Email:....</a:t>
            </a:r>
            <a:endParaRPr lang="en-US"/>
          </a:p>
          <a:p>
            <a:r>
              <a:rPr lang="en-US"/>
              <a:t>Phòng chiếu:... Số ghế:....</a:t>
            </a:r>
            <a:endParaRPr lang="en-US"/>
          </a:p>
          <a:p>
            <a:r>
              <a:rPr lang="en-US"/>
              <a:t>Phim Sốlượng Đơn giá Tiền</a:t>
            </a:r>
            <a:endParaRPr lang="en-US"/>
          </a:p>
          <a:p>
            <a:r>
              <a:rPr lang="en-US"/>
              <a:t>....</a:t>
            </a:r>
            <a:endParaRPr lang="en-US"/>
          </a:p>
          <a:p>
            <a:pPr algn="r"/>
            <a:r>
              <a:rPr lang="en-US"/>
              <a:t>Tổng tiền:....</a:t>
            </a:r>
            <a:endParaRPr lang="en-US"/>
          </a:p>
          <a:p>
            <a:pPr algn="r"/>
            <a:r>
              <a:rPr lang="en-US"/>
              <a:t>Ngày:...</a:t>
            </a:r>
            <a:endParaRPr lang="en-US"/>
          </a:p>
          <a:p>
            <a:pPr algn="r"/>
            <a:r>
              <a:rPr lang="en-US"/>
              <a:t>Họ tên NV bán vé:...</a:t>
            </a:r>
            <a:endParaRPr lang="en-US"/>
          </a:p>
        </p:txBody>
      </p:sp>
      <p:sp>
        <p:nvSpPr>
          <p:cNvPr id="6" name="Text Box 5"/>
          <p:cNvSpPr txBox="1"/>
          <p:nvPr/>
        </p:nvSpPr>
        <p:spPr>
          <a:xfrm>
            <a:off x="8139430" y="1697990"/>
            <a:ext cx="3209925" cy="2030095"/>
          </a:xfrm>
          <a:prstGeom prst="rect">
            <a:avLst/>
          </a:prstGeom>
          <a:noFill/>
          <a:ln w="12700" cmpd="sng">
            <a:solidFill>
              <a:schemeClr val="accent1">
                <a:shade val="50000"/>
              </a:schemeClr>
            </a:solidFill>
            <a:prstDash val="solid"/>
          </a:ln>
        </p:spPr>
        <p:txBody>
          <a:bodyPr wrap="square" rtlCol="0">
            <a:spAutoFit/>
          </a:bodyPr>
          <a:p>
            <a:r>
              <a:rPr lang="en-US"/>
              <a:t>Phiếu đặt vé</a:t>
            </a:r>
            <a:endParaRPr lang="en-US"/>
          </a:p>
          <a:p>
            <a:r>
              <a:rPr lang="en-US"/>
              <a:t>Họ tên: ...  Điện thoại:....</a:t>
            </a:r>
            <a:endParaRPr lang="en-US"/>
          </a:p>
          <a:p>
            <a:r>
              <a:rPr lang="en-US"/>
              <a:t>Email:....  Mã nhận vé:...</a:t>
            </a:r>
            <a:endParaRPr lang="en-US"/>
          </a:p>
          <a:p>
            <a:r>
              <a:rPr lang="en-US"/>
              <a:t>Ngày đặt.... </a:t>
            </a:r>
            <a:r>
              <a:rPr lang="en-US">
                <a:sym typeface="+mn-ea"/>
              </a:rPr>
              <a:t>Số ghế:....</a:t>
            </a:r>
            <a:endParaRPr lang="en-US"/>
          </a:p>
          <a:p>
            <a:r>
              <a:rPr lang="en-US">
                <a:sym typeface="+mn-ea"/>
              </a:rPr>
              <a:t>Phim Sốlượng Đơn giá Tiền</a:t>
            </a:r>
            <a:endParaRPr lang="en-US"/>
          </a:p>
          <a:p>
            <a:r>
              <a:rPr lang="en-US">
                <a:sym typeface="+mn-ea"/>
              </a:rPr>
              <a:t>....</a:t>
            </a:r>
            <a:endParaRPr lang="en-US"/>
          </a:p>
          <a:p>
            <a:pPr algn="r"/>
            <a:r>
              <a:rPr lang="en-US">
                <a:sym typeface="+mn-ea"/>
              </a:rPr>
              <a:t>Tổng tiền:...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1" action="ppaction://hlinksldjump"/>
          </p:cNvPr>
          <p:cNvSpPr/>
          <p:nvPr/>
        </p:nvSpPr>
        <p:spPr>
          <a:xfrm>
            <a:off x="5123649" y="189181"/>
            <a:ext cx="4021664"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prstClr val="white"/>
                </a:solidFill>
                <a:latin typeface="Arial" panose="020B0604020202020204" pitchFamily="34" charset="0"/>
                <a:cs typeface="Arial" panose="020B0604020202020204" pitchFamily="34" charset="0"/>
                <a:sym typeface="+mn-ea"/>
              </a:rPr>
              <a:t>Công ty Galaxy Cinema </a:t>
            </a:r>
            <a:r>
              <a:rPr lang="en-US" sz="1600" smtClean="0">
                <a:solidFill>
                  <a:prstClr val="white"/>
                </a:solidFill>
                <a:latin typeface="Arial" panose="020B0604020202020204" pitchFamily="34" charset="0"/>
                <a:cs typeface="Arial" panose="020B0604020202020204" pitchFamily="34" charset="0"/>
                <a:sym typeface="+mn-ea"/>
              </a:rPr>
              <a:t>( Mã số : </a:t>
            </a:r>
            <a:r>
              <a:rPr lang="en-US" sz="1600" smtClean="0">
                <a:solidFill>
                  <a:schemeClr val="bg1"/>
                </a:solidFill>
                <a:latin typeface="Arial" panose="020B0604020202020204" pitchFamily="34" charset="0"/>
                <a:cs typeface="Arial" panose="020B0604020202020204" pitchFamily="34" charset="0"/>
                <a:sym typeface="+mn-ea"/>
              </a:rPr>
              <a:t>Galaxy_Cinema</a:t>
            </a:r>
            <a:r>
              <a:rPr lang="en-US" sz="1600" smtClean="0">
                <a:solidFill>
                  <a:prstClr val="white"/>
                </a:solidFill>
                <a:latin typeface="Arial" panose="020B0604020202020204" pitchFamily="34" charset="0"/>
                <a:cs typeface="Arial" panose="020B0604020202020204" pitchFamily="34" charset="0"/>
                <a:sym typeface="+mn-ea"/>
              </a:rPr>
              <a:t>)</a:t>
            </a:r>
            <a:endParaRPr lang="en-US" sz="1600" smtClean="0">
              <a:solidFill>
                <a:prstClr val="white"/>
              </a:solidFill>
              <a:latin typeface="Arial" panose="020B0604020202020204" pitchFamily="34" charset="0"/>
              <a:cs typeface="Arial" panose="020B0604020202020204" pitchFamily="34" charset="0"/>
            </a:endParaRPr>
          </a:p>
          <a:p>
            <a:pPr algn="ctr"/>
            <a:r>
              <a:rPr lang="en-US" sz="1600" b="1" smtClean="0">
                <a:solidFill>
                  <a:srgbClr val="FFFF00"/>
                </a:solidFill>
                <a:latin typeface="Arial" panose="020B0604020202020204" pitchFamily="34" charset="0"/>
                <a:cs typeface="Arial" panose="020B0604020202020204" pitchFamily="34" charset="0"/>
              </a:rPr>
              <a:t>Mô hình Đối tượng xử lý của Dịch vụ  </a:t>
            </a:r>
            <a:endParaRPr lang="vi-VN" sz="160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5123869" y="6131776"/>
            <a:ext cx="3273554" cy="365125"/>
          </a:xfrm>
        </p:spPr>
        <p:txBody>
          <a:bodyPr/>
          <a:lstStyle/>
          <a:p>
            <a:pPr>
              <a:defRPr/>
            </a:pPr>
            <a:r>
              <a:rPr lang="vi-VN" sz="1600" smtClean="0">
                <a:solidFill>
                  <a:srgbClr val="002060"/>
                </a:solidFill>
                <a:latin typeface="Arial" panose="020B0604020202020204" pitchFamily="34" charset="0"/>
                <a:cs typeface="Arial" panose="020B0604020202020204" pitchFamily="34" charset="0"/>
              </a:rPr>
              <a:t>Nguyễn tiến Huy   Tháng </a:t>
            </a:r>
            <a:r>
              <a:rPr lang="en-US" sz="1600" smtClean="0">
                <a:solidFill>
                  <a:srgbClr val="002060"/>
                </a:solidFill>
                <a:latin typeface="Arial" panose="020B0604020202020204" pitchFamily="34" charset="0"/>
                <a:cs typeface="Arial" panose="020B0604020202020204" pitchFamily="34" charset="0"/>
              </a:rPr>
              <a:t>2</a:t>
            </a:r>
            <a:r>
              <a:rPr lang="vi-VN" sz="1600" smtClean="0">
                <a:solidFill>
                  <a:srgbClr val="002060"/>
                </a:solidFill>
                <a:latin typeface="Arial" panose="020B0604020202020204" pitchFamily="34" charset="0"/>
                <a:cs typeface="Arial" panose="020B0604020202020204" pitchFamily="34" charset="0"/>
              </a:rPr>
              <a:t>/201</a:t>
            </a:r>
            <a:r>
              <a:rPr lang="en-US" sz="1600" smtClean="0">
                <a:solidFill>
                  <a:srgbClr val="002060"/>
                </a:solidFill>
                <a:latin typeface="Arial" panose="020B0604020202020204" pitchFamily="34" charset="0"/>
                <a:cs typeface="Arial" panose="020B0604020202020204" pitchFamily="34" charset="0"/>
              </a:rPr>
              <a:t>8</a:t>
            </a:r>
            <a:endParaRPr lang="vi-VN" sz="160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478" y="6106264"/>
            <a:ext cx="562698" cy="453082"/>
          </a:xfrm>
          <a:prstGeom prst="rect">
            <a:avLst/>
          </a:prstGeom>
        </p:spPr>
      </p:pic>
      <p:grpSp>
        <p:nvGrpSpPr>
          <p:cNvPr id="9" name="Group 8"/>
          <p:cNvGrpSpPr/>
          <p:nvPr/>
        </p:nvGrpSpPr>
        <p:grpSpPr>
          <a:xfrm>
            <a:off x="5182217" y="1142779"/>
            <a:ext cx="6623703" cy="2361927"/>
            <a:chOff x="5239516" y="917224"/>
            <a:chExt cx="6488196" cy="1862830"/>
          </a:xfrm>
        </p:grpSpPr>
        <p:sp>
          <p:nvSpPr>
            <p:cNvPr id="10" name="Cube 9">
              <a:hlinkClick r:id="" action="ppaction://noaction"/>
            </p:cNvPr>
            <p:cNvSpPr/>
            <p:nvPr/>
          </p:nvSpPr>
          <p:spPr>
            <a:xfrm>
              <a:off x="5239516" y="1569049"/>
              <a:ext cx="4569897" cy="1019474"/>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73745" y="1813130"/>
              <a:ext cx="1727198" cy="5367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mtClean="0">
                <a:solidFill>
                  <a:srgbClr val="FF0000"/>
                </a:solidFill>
                <a:latin typeface="Arial" panose="020B0604020202020204" pitchFamily="34" charset="0"/>
                <a:cs typeface="Arial" panose="020B0604020202020204" pitchFamily="34" charset="0"/>
              </a:endParaRPr>
            </a:p>
            <a:p>
              <a:pPr algn="ctr"/>
              <a:r>
                <a:rPr lang="en-US" sz="1600" smtClean="0">
                  <a:solidFill>
                    <a:srgbClr val="FF0000"/>
                  </a:solidFill>
                  <a:latin typeface="Arial" panose="020B0604020202020204" pitchFamily="34" charset="0"/>
                  <a:cs typeface="Arial" panose="020B0604020202020204" pitchFamily="34" charset="0"/>
                </a:rPr>
                <a:t>Lệnh </a:t>
              </a:r>
              <a:r>
                <a:rPr lang="en-US" sz="1600" b="1" smtClean="0">
                  <a:solidFill>
                    <a:srgbClr val="FF0000"/>
                  </a:solidFill>
                  <a:latin typeface="Arial" panose="020B0604020202020204" pitchFamily="34" charset="0"/>
                  <a:cs typeface="Arial" panose="020B0604020202020204" pitchFamily="34" charset="0"/>
                </a:rPr>
                <a:t>(3B)</a:t>
              </a:r>
              <a:br>
                <a:rPr lang="en-US" sz="1600" b="1" smtClean="0">
                  <a:solidFill>
                    <a:srgbClr val="FF0000"/>
                  </a:solidFill>
                  <a:latin typeface="Arial" panose="020B0604020202020204" pitchFamily="34" charset="0"/>
                  <a:cs typeface="Arial" panose="020B0604020202020204" pitchFamily="34" charset="0"/>
                </a:rPr>
              </a:br>
              <a:r>
                <a:rPr lang="en-US" sz="1600" b="1" i="1" u="sng" smtClean="0">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sp>
          <p:nvSpPr>
            <p:cNvPr id="12" name="TextBox 11">
              <a:hlinkClick r:id="" action="ppaction://noaction"/>
            </p:cNvPr>
            <p:cNvSpPr txBox="1"/>
            <p:nvPr/>
          </p:nvSpPr>
          <p:spPr>
            <a:xfrm>
              <a:off x="5345805" y="1808440"/>
              <a:ext cx="2307265" cy="581450"/>
            </a:xfrm>
            <a:prstGeom prst="rect">
              <a:avLst/>
            </a:prstGeom>
            <a:solidFill>
              <a:schemeClr val="bg1"/>
            </a:solidFill>
            <a:ln w="41275">
              <a:solidFill>
                <a:srgbClr val="002060"/>
              </a:solidFill>
              <a:prstDash val="sysDash"/>
            </a:ln>
          </p:spPr>
          <p:txBody>
            <a:bodyPr wrap="square" rtlCol="0">
              <a:spAutoFit/>
            </a:bodyPr>
            <a:lstStyle/>
            <a:p>
              <a:r>
                <a:rPr lang="en-US" sz="1400" b="1" smtClean="0">
                  <a:solidFill>
                    <a:srgbClr val="002060"/>
                  </a:solidFill>
                  <a:latin typeface="Arial" panose="020B0604020202020204" pitchFamily="34" charset="0"/>
                  <a:cs typeface="Arial" panose="020B0604020202020204" pitchFamily="34" charset="0"/>
                </a:rPr>
                <a:t>Du_lieu</a:t>
              </a:r>
              <a:br>
                <a:rPr lang="en-US" sz="1400" smtClean="0">
                  <a:solidFill>
                    <a:srgbClr val="002060"/>
                  </a:solidFill>
                  <a:latin typeface="Arial" panose="020B0604020202020204" pitchFamily="34" charset="0"/>
                  <a:cs typeface="Arial" panose="020B0604020202020204" pitchFamily="34" charset="0"/>
                </a:rPr>
              </a:br>
              <a:r>
                <a:rPr lang="en-US" sz="1400" smtClean="0">
                  <a:solidFill>
                    <a:srgbClr val="002060"/>
                  </a:solidFill>
                  <a:latin typeface="Arial" panose="020B0604020202020204" pitchFamily="34" charset="0"/>
                  <a:cs typeface="Arial" panose="020B0604020202020204" pitchFamily="34" charset="0"/>
                </a:rPr>
                <a:t> Cong_ty</a:t>
              </a:r>
              <a:br>
                <a:rPr lang="en-US" sz="1400" b="1" smtClean="0">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a:t>
              </a:r>
              <a:r>
                <a:rPr lang="en-US" sz="1400" smtClean="0">
                  <a:solidFill>
                    <a:srgbClr val="002060"/>
                  </a:solidFill>
                  <a:latin typeface="Arial" panose="020B0604020202020204" pitchFamily="34" charset="0"/>
                  <a:cs typeface="Arial" panose="020B0604020202020204" pitchFamily="34" charset="0"/>
                </a:rPr>
                <a:t>Danh_sach_Phim</a:t>
              </a:r>
              <a:endParaRPr lang="en-US" sz="1400" b="1" smtClean="0">
                <a:solidFill>
                  <a:srgbClr val="002060"/>
                </a:solidFill>
                <a:latin typeface="Arial" panose="020B0604020202020204" pitchFamily="34" charset="0"/>
                <a:cs typeface="Arial" panose="020B0604020202020204" pitchFamily="34" charset="0"/>
              </a:endParaRPr>
            </a:p>
          </p:txBody>
        </p:sp>
        <p:sp>
          <p:nvSpPr>
            <p:cNvPr id="13" name="Can 12"/>
            <p:cNvSpPr/>
            <p:nvPr/>
          </p:nvSpPr>
          <p:spPr>
            <a:xfrm>
              <a:off x="9526478" y="1979292"/>
              <a:ext cx="2201234" cy="800762"/>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14" name="TextBox 13">
              <a:hlinkClick r:id="" action="ppaction://noaction"/>
            </p:cNvPr>
            <p:cNvSpPr txBox="1"/>
            <p:nvPr/>
          </p:nvSpPr>
          <p:spPr>
            <a:xfrm>
              <a:off x="9646790" y="2230985"/>
              <a:ext cx="2080921" cy="338554"/>
            </a:xfrm>
            <a:prstGeom prst="rect">
              <a:avLst/>
            </a:prstGeom>
            <a:solidFill>
              <a:schemeClr val="bg1"/>
            </a:solidFill>
          </p:spPr>
          <p:txBody>
            <a:bodyPr wrap="square" rtlCol="0">
              <a:spAutoFit/>
            </a:bodyPr>
            <a:lstStyle/>
            <a:p>
              <a:pPr algn="ctr"/>
              <a:r>
                <a:rPr lang="en-US" sz="1600">
                  <a:latin typeface="Arial" panose="020B0604020202020204" pitchFamily="34" charset="0"/>
                  <a:cs typeface="Arial" panose="020B0604020202020204" pitchFamily="34" charset="0"/>
                </a:rPr>
                <a:t>Dữ liệu Lưu </a:t>
              </a:r>
              <a:r>
                <a:rPr lang="en-US" sz="1600" smtClean="0">
                  <a:latin typeface="Arial" panose="020B0604020202020204" pitchFamily="34" charset="0"/>
                  <a:cs typeface="Arial" panose="020B0604020202020204" pitchFamily="34" charset="0"/>
                </a:rPr>
                <a:t>trữ </a:t>
              </a:r>
              <a:r>
                <a:rPr lang="en-US" sz="1600" b="1" smtClean="0">
                  <a:latin typeface="Arial" panose="020B0604020202020204" pitchFamily="34" charset="0"/>
                  <a:cs typeface="Arial" panose="020B0604020202020204" pitchFamily="34" charset="0"/>
                </a:rPr>
                <a:t>(2)</a:t>
              </a:r>
              <a:endParaRPr lang="en-US" sz="1400" smtClean="0">
                <a:latin typeface="Arial" panose="020B0604020202020204" pitchFamily="34" charset="0"/>
                <a:cs typeface="Arial" panose="020B0604020202020204" pitchFamily="34" charset="0"/>
              </a:endParaRPr>
            </a:p>
          </p:txBody>
        </p:sp>
        <p:grpSp>
          <p:nvGrpSpPr>
            <p:cNvPr id="15" name="Group 93"/>
            <p:cNvGrpSpPr/>
            <p:nvPr/>
          </p:nvGrpSpPr>
          <p:grpSpPr bwMode="auto">
            <a:xfrm>
              <a:off x="7035381" y="917224"/>
              <a:ext cx="274233" cy="38359"/>
              <a:chOff x="4779699" y="714355"/>
              <a:chExt cx="300064" cy="71440"/>
            </a:xfrm>
            <a:solidFill>
              <a:srgbClr val="0070C0"/>
            </a:solidFill>
          </p:grpSpPr>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846683" y="1327541"/>
              <a:ext cx="2708891" cy="267014"/>
            </a:xfrm>
            <a:prstGeom prst="rect">
              <a:avLst/>
            </a:prstGeom>
            <a:solidFill>
              <a:schemeClr val="bg1"/>
            </a:solidFill>
            <a:ln>
              <a:solidFill>
                <a:schemeClr val="accent2">
                  <a:lumMod val="50000"/>
                </a:schemeClr>
              </a:solidFill>
            </a:ln>
          </p:spPr>
          <p:txBody>
            <a:bodyPr wrap="square" rtlCol="0">
              <a:spAutoFit/>
            </a:bodyPr>
            <a:lstStyle/>
            <a:p>
              <a:r>
                <a:rPr lang="en-US" sz="1600" smtClean="0">
                  <a:solidFill>
                    <a:schemeClr val="accent2">
                      <a:lumMod val="50000"/>
                    </a:schemeClr>
                  </a:solidFill>
                  <a:latin typeface="Arial" panose="020B0604020202020204" pitchFamily="34" charset="0"/>
                  <a:cs typeface="Arial" panose="020B0604020202020204" pitchFamily="34" charset="0"/>
                </a:rPr>
                <a:t>Dịch vụ Giao tiếp </a:t>
              </a:r>
              <a:r>
                <a:rPr lang="en-US" sz="1600" b="1" smtClean="0">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grpSp>
      <p:grpSp>
        <p:nvGrpSpPr>
          <p:cNvPr id="25" name="Group 24"/>
          <p:cNvGrpSpPr/>
          <p:nvPr/>
        </p:nvGrpSpPr>
        <p:grpSpPr>
          <a:xfrm>
            <a:off x="293323" y="606240"/>
            <a:ext cx="4107738" cy="2798544"/>
            <a:chOff x="903567" y="2937671"/>
            <a:chExt cx="1767100" cy="2798544"/>
          </a:xfrm>
        </p:grpSpPr>
        <p:sp>
          <p:nvSpPr>
            <p:cNvPr id="26"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smtClean="0">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27" name="TextBox 26"/>
            <p:cNvSpPr txBox="1"/>
            <p:nvPr/>
          </p:nvSpPr>
          <p:spPr>
            <a:xfrm>
              <a:off x="903567" y="3274955"/>
              <a:ext cx="1767100" cy="2461260"/>
            </a:xfrm>
            <a:prstGeom prst="rect">
              <a:avLst/>
            </a:prstGeom>
            <a:noFill/>
            <a:ln>
              <a:solidFill>
                <a:schemeClr val="tx1"/>
              </a:solidFill>
            </a:ln>
          </p:spPr>
          <p:txBody>
            <a:bodyPr wrap="square" rtlCol="0">
              <a:spAutoFit/>
            </a:bodyPr>
            <a:lstStyle/>
            <a:p>
              <a:r>
                <a:rPr lang="en-US" sz="1400" smtClean="0">
                  <a:latin typeface="Arial" panose="020B0604020202020204" pitchFamily="34" charset="0"/>
                  <a:cs typeface="Arial" panose="020B0604020202020204" pitchFamily="34" charset="0"/>
                </a:rPr>
                <a:t>Ten,Ma_so,Dien_thoai,Dia_chi</a:t>
              </a:r>
              <a:endParaRPr lang="en-US" sz="1400" smtClean="0">
                <a:latin typeface="Arial" panose="020B0604020202020204" pitchFamily="34" charset="0"/>
                <a:cs typeface="Arial" panose="020B0604020202020204" pitchFamily="34" charset="0"/>
              </a:endParaRPr>
            </a:p>
            <a:p>
              <a:r>
                <a:rPr lang="en-US" sz="1400" smtClean="0">
                  <a:solidFill>
                    <a:schemeClr val="accent2">
                      <a:lumMod val="50000"/>
                    </a:schemeClr>
                  </a:solidFill>
                  <a:latin typeface="Arial" panose="020B0604020202020204" pitchFamily="34" charset="0"/>
                  <a:cs typeface="Arial" panose="020B0604020202020204" pitchFamily="34" charset="0"/>
                </a:rPr>
                <a:t>Danh_sach_Rap</a:t>
              </a:r>
              <a:r>
                <a:rPr lang="en-US" sz="1400" i="1" smtClean="0">
                  <a:latin typeface="Arial" panose="020B0604020202020204" pitchFamily="34" charset="0"/>
                  <a:cs typeface="Arial" panose="020B0604020202020204" pitchFamily="34" charset="0"/>
                </a:rPr>
                <a:t> </a:t>
              </a:r>
              <a:r>
                <a:rPr lang="en-US" sz="1400" i="1">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Ten,Ma_so, Danh_sach_Phong_chieu</a:t>
              </a:r>
              <a:br>
                <a:rPr lang="en-US" sz="1400" i="1" smtClean="0">
                  <a:latin typeface="Arial" panose="020B0604020202020204" pitchFamily="34" charset="0"/>
                  <a:cs typeface="Arial" panose="020B0604020202020204" pitchFamily="34" charset="0"/>
                </a:rPr>
              </a:br>
              <a:r>
                <a:rPr lang="en-US" sz="1400" smtClean="0">
                  <a:solidFill>
                    <a:schemeClr val="accent2">
                      <a:lumMod val="50000"/>
                    </a:schemeClr>
                  </a:solidFill>
                  <a:latin typeface="Arial" panose="020B0604020202020204" pitchFamily="34" charset="0"/>
                  <a:cs typeface="Arial" panose="020B0604020202020204" pitchFamily="34" charset="0"/>
                </a:rPr>
                <a:t>Danh_sach_Nhan_vien</a:t>
              </a:r>
              <a:r>
                <a:rPr lang="en-US" sz="1400" i="1" smtClean="0">
                  <a:latin typeface="Arial" panose="020B0604020202020204" pitchFamily="34" charset="0"/>
                  <a:cs typeface="Arial" panose="020B0604020202020204" pitchFamily="34" charset="0"/>
                </a:rPr>
                <a:t> </a:t>
              </a:r>
              <a:r>
                <a:rPr lang="en-US" sz="1400" i="1">
                  <a:latin typeface="Arial" panose="020B0604020202020204" pitchFamily="34" charset="0"/>
                  <a:cs typeface="Arial" panose="020B0604020202020204" pitchFamily="34" charset="0"/>
                </a:rPr>
                <a:t>: </a:t>
              </a:r>
              <a:r>
                <a:rPr lang="en-US" sz="1400" i="1" smtClean="0">
                  <a:latin typeface="Arial" panose="020B0604020202020204" pitchFamily="34" charset="0"/>
                  <a:cs typeface="Arial" panose="020B0604020202020204" pitchFamily="34" charset="0"/>
                </a:rPr>
                <a:t>   </a:t>
              </a:r>
              <a:endParaRPr lang="en-US" sz="1400" i="1" smtClean="0">
                <a:latin typeface="Arial" panose="020B0604020202020204" pitchFamily="34" charset="0"/>
                <a:cs typeface="Arial" panose="020B0604020202020204" pitchFamily="34" charset="0"/>
              </a:endParaRPr>
            </a:p>
            <a:p>
              <a:r>
                <a:rPr lang="en-US" sz="1400" i="1">
                  <a:latin typeface="Arial" panose="020B0604020202020204" pitchFamily="34" charset="0"/>
                  <a:cs typeface="Arial" panose="020B0604020202020204" pitchFamily="34" charset="0"/>
                </a:rPr>
                <a:t> </a:t>
              </a:r>
              <a:r>
                <a:rPr lang="en-US" sz="1400" i="1" smtClean="0">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Ho_ten,Ma_so, Ten_Dang_nhap,Mat_khau, Rap</a:t>
              </a:r>
              <a:endParaRPr lang="en-US" sz="1400">
                <a:latin typeface="Arial" panose="020B0604020202020204" pitchFamily="34" charset="0"/>
                <a:cs typeface="Arial" panose="020B0604020202020204" pitchFamily="34" charset="0"/>
              </a:endParaRPr>
            </a:p>
            <a:p>
              <a:r>
                <a:rPr lang="en-US" sz="1400" smtClean="0">
                  <a:solidFill>
                    <a:schemeClr val="accent2">
                      <a:lumMod val="50000"/>
                    </a:schemeClr>
                  </a:solidFill>
                  <a:latin typeface="Arial" panose="020B0604020202020204" pitchFamily="34" charset="0"/>
                  <a:cs typeface="Arial" panose="020B0604020202020204" pitchFamily="34" charset="0"/>
                </a:rPr>
                <a:t>Danh_sach_Quan_ly_Nhan_vien</a:t>
              </a:r>
              <a:r>
                <a:rPr lang="en-US" sz="1400" i="1" smtClean="0">
                  <a:latin typeface="Arial" panose="020B0604020202020204" pitchFamily="34" charset="0"/>
                  <a:cs typeface="Arial" panose="020B0604020202020204" pitchFamily="34" charset="0"/>
                </a:rPr>
                <a:t> </a:t>
              </a:r>
              <a:r>
                <a:rPr lang="en-US" sz="1400" i="1">
                  <a:latin typeface="Arial" panose="020B0604020202020204" pitchFamily="34" charset="0"/>
                  <a:cs typeface="Arial" panose="020B0604020202020204" pitchFamily="34" charset="0"/>
                </a:rPr>
                <a:t>:    </a:t>
              </a:r>
              <a:endParaRPr lang="en-US" sz="1400" i="1">
                <a:latin typeface="Arial" panose="020B0604020202020204" pitchFamily="34" charset="0"/>
                <a:cs typeface="Arial" panose="020B0604020202020204" pitchFamily="34" charset="0"/>
              </a:endParaRPr>
            </a:p>
            <a:p>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Ho_ten,Ma_so, Ten_Dang_nhap,Mat_khau,</a:t>
              </a:r>
              <a:r>
                <a:rPr lang="en-US" sz="1400" smtClean="0">
                  <a:latin typeface="Arial" panose="020B0604020202020204" pitchFamily="34" charset="0"/>
                  <a:cs typeface="Arial" panose="020B0604020202020204" pitchFamily="34" charset="0"/>
                  <a:sym typeface="+mn-ea"/>
                </a:rPr>
                <a:t>Rap</a:t>
              </a:r>
              <a:endParaRPr lang="en-US" sz="1400">
                <a:latin typeface="Arial" panose="020B0604020202020204" pitchFamily="34" charset="0"/>
                <a:cs typeface="Arial" panose="020B0604020202020204" pitchFamily="34" charset="0"/>
              </a:endParaRPr>
            </a:p>
            <a:p>
              <a:r>
                <a:rPr lang="en-US" sz="1400" smtClean="0">
                  <a:solidFill>
                    <a:schemeClr val="accent2">
                      <a:lumMod val="50000"/>
                    </a:schemeClr>
                  </a:solidFill>
                  <a:latin typeface="Arial" panose="020B0604020202020204" pitchFamily="34" charset="0"/>
                  <a:cs typeface="Arial" panose="020B0604020202020204" pitchFamily="34" charset="0"/>
                </a:rPr>
                <a:t>Danh_sach_Quan_ly_Phim</a:t>
              </a:r>
              <a:r>
                <a:rPr lang="en-US" sz="1400" i="1" smtClean="0">
                  <a:latin typeface="Arial" panose="020B0604020202020204" pitchFamily="34" charset="0"/>
                  <a:cs typeface="Arial" panose="020B0604020202020204" pitchFamily="34" charset="0"/>
                </a:rPr>
                <a:t> </a:t>
              </a:r>
              <a:r>
                <a:rPr lang="en-US" sz="1400" i="1">
                  <a:latin typeface="Arial" panose="020B0604020202020204" pitchFamily="34" charset="0"/>
                  <a:cs typeface="Arial" panose="020B0604020202020204" pitchFamily="34" charset="0"/>
                </a:rPr>
                <a:t>:    </a:t>
              </a:r>
              <a:endParaRPr lang="en-US" sz="1400" i="1">
                <a:latin typeface="Arial" panose="020B0604020202020204" pitchFamily="34" charset="0"/>
                <a:cs typeface="Arial" panose="020B0604020202020204" pitchFamily="34" charset="0"/>
              </a:endParaRPr>
            </a:p>
            <a:p>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Ho_ten,Ma_so, </a:t>
              </a:r>
              <a:r>
                <a:rPr lang="en-US" sz="1400" smtClean="0">
                  <a:latin typeface="Arial" panose="020B0604020202020204" pitchFamily="34" charset="0"/>
                  <a:cs typeface="Arial" panose="020B0604020202020204" pitchFamily="34" charset="0"/>
                </a:rPr>
                <a:t>Ten_Dang_nhap,Mat_khau</a:t>
              </a:r>
              <a:endParaRPr lang="en-US" sz="1400">
                <a:latin typeface="Arial" panose="020B0604020202020204" pitchFamily="34" charset="0"/>
                <a:cs typeface="Arial" panose="020B0604020202020204" pitchFamily="34" charset="0"/>
              </a:endParaRPr>
            </a:p>
          </p:txBody>
        </p:sp>
      </p:grpSp>
      <p:grpSp>
        <p:nvGrpSpPr>
          <p:cNvPr id="28" name="Group 27"/>
          <p:cNvGrpSpPr/>
          <p:nvPr/>
        </p:nvGrpSpPr>
        <p:grpSpPr>
          <a:xfrm>
            <a:off x="293138" y="3544577"/>
            <a:ext cx="5173080" cy="3015079"/>
            <a:chOff x="903567" y="2937671"/>
            <a:chExt cx="1767100" cy="3015079"/>
          </a:xfrm>
        </p:grpSpPr>
        <p:sp>
          <p:nvSpPr>
            <p:cNvPr id="29"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smtClean="0">
                  <a:solidFill>
                    <a:srgbClr val="002060"/>
                  </a:solidFill>
                  <a:latin typeface="Arial" panose="020B0604020202020204" pitchFamily="34" charset="0"/>
                  <a:cs typeface="Arial" panose="020B0604020202020204" pitchFamily="34" charset="0"/>
                </a:rPr>
                <a:t>XL_PHIM  </a:t>
              </a:r>
              <a:endParaRPr lang="en-US" sz="1600" b="1">
                <a:latin typeface="Arial" panose="020B0604020202020204" pitchFamily="34" charset="0"/>
                <a:cs typeface="Arial" panose="020B0604020202020204" pitchFamily="34" charset="0"/>
              </a:endParaRPr>
            </a:p>
          </p:txBody>
        </p:sp>
        <p:sp>
          <p:nvSpPr>
            <p:cNvPr id="30" name="TextBox 29"/>
            <p:cNvSpPr txBox="1"/>
            <p:nvPr/>
          </p:nvSpPr>
          <p:spPr>
            <a:xfrm>
              <a:off x="903567" y="3276225"/>
              <a:ext cx="1767100" cy="2676525"/>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endParaRPr lang="en-US" sz="1400">
                <a:latin typeface="Arial" panose="020B0604020202020204" pitchFamily="34" charset="0"/>
                <a:cs typeface="Arial" panose="020B0604020202020204" pitchFamily="34" charset="0"/>
              </a:endParaRPr>
            </a:p>
            <a:p>
              <a:r>
                <a:rPr lang="en-US" sz="1400">
                  <a:solidFill>
                    <a:srgbClr val="FF0000"/>
                  </a:solidFill>
                  <a:latin typeface="Arial" panose="020B0604020202020204" pitchFamily="34" charset="0"/>
                  <a:cs typeface="Arial" panose="020B0604020202020204" pitchFamily="34" charset="0"/>
                </a:rPr>
                <a:t>Danh_sach_Suat_chieu: </a:t>
              </a:r>
              <a:r>
                <a:rPr lang="en-US" sz="1400">
                  <a:solidFill>
                    <a:schemeClr val="tx1"/>
                  </a:solidFill>
                  <a:latin typeface="Arial" panose="020B0604020202020204" pitchFamily="34" charset="0"/>
                  <a:cs typeface="Arial" panose="020B0604020202020204" pitchFamily="34" charset="0"/>
                </a:rPr>
                <a:t>Ma_so, Bat_dau, Danh_sach_Ghe_trong, Rap, Phong_chieu</a:t>
              </a:r>
              <a:br>
                <a:rPr lang="en-US" sz="1400" i="1">
                  <a:solidFill>
                    <a:schemeClr val="tx1"/>
                  </a:solidFill>
                  <a:latin typeface="Arial" panose="020B0604020202020204" pitchFamily="34" charset="0"/>
                  <a:cs typeface="Arial" panose="020B0604020202020204" pitchFamily="34" charset="0"/>
                </a:rPr>
              </a:br>
              <a:r>
                <a:rPr lang="en-US" sz="1400">
                  <a:solidFill>
                    <a:srgbClr val="FF0000"/>
                  </a:solidFill>
                  <a:latin typeface="Arial" panose="020B0604020202020204" pitchFamily="34" charset="0"/>
                  <a:cs typeface="Arial" panose="020B0604020202020204" pitchFamily="34" charset="0"/>
                </a:rPr>
                <a:t>Danh_sach_Dat_ve</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Ma_so, Ma_nhan_ve, Danh_sach_Ghe_dat, Suat_chieu, Rap, Phong_chieu, So_luong, Don_gia, Tien, Ngay_dat, Trang_thai, </a:t>
              </a:r>
              <a:endParaRPr lang="en-US"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	*Khach_hang: Ma_so, Ho_ten, Dien_thoai, Mail</a:t>
              </a:r>
              <a:br>
                <a:rPr lang="en-US" sz="1400">
                  <a:latin typeface="Arial" panose="020B0604020202020204" pitchFamily="34" charset="0"/>
                  <a:cs typeface="Arial" panose="020B0604020202020204" pitchFamily="34" charset="0"/>
                </a:rPr>
              </a:br>
              <a:r>
                <a:rPr lang="en-US" sz="1400">
                  <a:solidFill>
                    <a:srgbClr val="FF0000"/>
                  </a:solidFill>
                  <a:latin typeface="Arial" panose="020B0604020202020204" pitchFamily="34" charset="0"/>
                  <a:cs typeface="Arial" panose="020B0604020202020204" pitchFamily="34" charset="0"/>
                </a:rPr>
                <a:t>Danh_sach_Ban_ve</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Ma_so, </a:t>
              </a:r>
              <a:r>
                <a:rPr lang="en-US" sz="1400" smtClean="0">
                  <a:latin typeface="Arial" panose="020B0604020202020204" pitchFamily="34" charset="0"/>
                  <a:cs typeface="Arial" panose="020B0604020202020204" pitchFamily="34" charset="0"/>
                </a:rPr>
                <a:t>Ngay, Don_gia, So_luong, Tien, </a:t>
              </a:r>
              <a:r>
                <a:rPr lang="en-US" sz="1400">
                  <a:latin typeface="Arial" panose="020B0604020202020204" pitchFamily="34" charset="0"/>
                  <a:cs typeface="Arial" panose="020B0604020202020204" pitchFamily="34" charset="0"/>
                  <a:sym typeface="+mn-ea"/>
                </a:rPr>
                <a:t>Danh_sach_Ghe_dat, Nhan_vien_Ban_ve, Suat_chieu, Rap, Phong_chieu</a:t>
              </a:r>
              <a:endParaRPr lang="en-US" sz="1400">
                <a:latin typeface="Arial" panose="020B0604020202020204" pitchFamily="34" charset="0"/>
                <a:cs typeface="Arial" panose="020B0604020202020204" pitchFamily="34" charset="0"/>
                <a:sym typeface="+mn-ea"/>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prstClr val="white"/>
                </a:solidFill>
                <a:latin typeface="Arial" panose="020B0604020202020204" pitchFamily="34" charset="0"/>
                <a:cs typeface="Arial" panose="020B0604020202020204" pitchFamily="34" charset="0"/>
                <a:sym typeface="+mn-ea"/>
              </a:rPr>
              <a:t>Công ty Galaxy Cinema </a:t>
            </a:r>
            <a:r>
              <a:rPr lang="en-US" sz="1600" smtClean="0">
                <a:solidFill>
                  <a:prstClr val="white"/>
                </a:solidFill>
                <a:latin typeface="Arial" panose="020B0604020202020204" pitchFamily="34" charset="0"/>
                <a:cs typeface="Arial" panose="020B0604020202020204" pitchFamily="34" charset="0"/>
                <a:sym typeface="+mn-ea"/>
              </a:rPr>
              <a:t>( Mã số : </a:t>
            </a:r>
            <a:r>
              <a:rPr lang="en-US" sz="1600" smtClean="0">
                <a:solidFill>
                  <a:schemeClr val="bg1"/>
                </a:solidFill>
                <a:latin typeface="Arial" panose="020B0604020202020204" pitchFamily="34" charset="0"/>
                <a:cs typeface="Arial" panose="020B0604020202020204" pitchFamily="34" charset="0"/>
                <a:sym typeface="+mn-ea"/>
              </a:rPr>
              <a:t>Galaxy_Cinema</a:t>
            </a:r>
            <a:r>
              <a:rPr lang="en-US" sz="1600" smtClean="0">
                <a:solidFill>
                  <a:prstClr val="white"/>
                </a:solidFill>
                <a:latin typeface="Arial" panose="020B0604020202020204" pitchFamily="34" charset="0"/>
                <a:cs typeface="Arial" panose="020B0604020202020204" pitchFamily="34" charset="0"/>
                <a:sym typeface="+mn-ea"/>
              </a:rPr>
              <a:t>)</a:t>
            </a:r>
            <a:endParaRPr lang="en-US" sz="1600" smtClean="0">
              <a:solidFill>
                <a:prstClr val="white"/>
              </a:solidFill>
              <a:latin typeface="Arial" panose="020B0604020202020204" pitchFamily="34" charset="0"/>
              <a:cs typeface="Arial" panose="020B0604020202020204" pitchFamily="34" charset="0"/>
            </a:endParaRPr>
          </a:p>
          <a:p>
            <a:pPr algn="ctr"/>
            <a:r>
              <a:rPr lang="en-US" sz="1600" b="1" smtClean="0">
                <a:solidFill>
                  <a:srgbClr val="FFFF00"/>
                </a:solidFill>
                <a:latin typeface="Arial" panose="020B0604020202020204" pitchFamily="34" charset="0"/>
                <a:cs typeface="Arial" panose="020B0604020202020204" pitchFamily="34" charset="0"/>
                <a:sym typeface="+mn-ea"/>
              </a:rPr>
              <a:t>Mô hình Đối tượng xử lý của Phân hệ Khách tham quan  </a:t>
            </a:r>
            <a:endParaRPr lang="vi-VN" sz="160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4446324" y="5354536"/>
            <a:ext cx="3273554" cy="365125"/>
          </a:xfrm>
        </p:spPr>
        <p:txBody>
          <a:bodyPr/>
          <a:lstStyle/>
          <a:p>
            <a:pPr>
              <a:defRPr/>
            </a:pPr>
            <a:r>
              <a:rPr lang="vi-VN" sz="1600" smtClean="0">
                <a:solidFill>
                  <a:srgbClr val="002060"/>
                </a:solidFill>
                <a:latin typeface="Arial" panose="020B0604020202020204" pitchFamily="34" charset="0"/>
                <a:cs typeface="Arial" panose="020B0604020202020204" pitchFamily="34" charset="0"/>
              </a:rPr>
              <a:t>Nguyễn tiến Huy   Tháng </a:t>
            </a:r>
            <a:r>
              <a:rPr lang="en-US" sz="1600" smtClean="0">
                <a:solidFill>
                  <a:srgbClr val="002060"/>
                </a:solidFill>
                <a:latin typeface="Arial" panose="020B0604020202020204" pitchFamily="34" charset="0"/>
                <a:cs typeface="Arial" panose="020B0604020202020204" pitchFamily="34" charset="0"/>
              </a:rPr>
              <a:t>2</a:t>
            </a:r>
            <a:r>
              <a:rPr lang="vi-VN" sz="1600" smtClean="0">
                <a:solidFill>
                  <a:srgbClr val="002060"/>
                </a:solidFill>
                <a:latin typeface="Arial" panose="020B0604020202020204" pitchFamily="34" charset="0"/>
                <a:cs typeface="Arial" panose="020B0604020202020204" pitchFamily="34" charset="0"/>
              </a:rPr>
              <a:t>/201</a:t>
            </a:r>
            <a:r>
              <a:rPr lang="en-US" sz="1600" smtClean="0">
                <a:solidFill>
                  <a:srgbClr val="002060"/>
                </a:solidFill>
                <a:latin typeface="Arial" panose="020B0604020202020204" pitchFamily="34" charset="0"/>
                <a:cs typeface="Arial" panose="020B0604020202020204" pitchFamily="34" charset="0"/>
              </a:rPr>
              <a:t>8</a:t>
            </a:r>
            <a:endParaRPr lang="vi-VN" sz="160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588" y="5287749"/>
            <a:ext cx="562698" cy="453082"/>
          </a:xfrm>
          <a:prstGeom prst="rect">
            <a:avLst/>
          </a:prstGeom>
        </p:spPr>
      </p:pic>
      <p:sp>
        <p:nvSpPr>
          <p:cNvPr id="10" name="Cube 9">
            <a:hlinkClick r:id="" action="ppaction://noaction"/>
          </p:cNvPr>
          <p:cNvSpPr/>
          <p:nvPr/>
        </p:nvSpPr>
        <p:spPr>
          <a:xfrm>
            <a:off x="5161897" y="2013059"/>
            <a:ext cx="4665340" cy="1292616"/>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49054" y="2318725"/>
            <a:ext cx="1763271" cy="6806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mtClean="0">
              <a:solidFill>
                <a:srgbClr val="FF0000"/>
              </a:solidFill>
              <a:latin typeface="Arial" panose="020B0604020202020204" pitchFamily="34" charset="0"/>
              <a:cs typeface="Arial" panose="020B0604020202020204" pitchFamily="34" charset="0"/>
            </a:endParaRPr>
          </a:p>
          <a:p>
            <a:pPr algn="ctr"/>
            <a:r>
              <a:rPr lang="en-US" sz="1600" smtClean="0">
                <a:solidFill>
                  <a:srgbClr val="FF0000"/>
                </a:solidFill>
                <a:latin typeface="Arial" panose="020B0604020202020204" pitchFamily="34" charset="0"/>
                <a:cs typeface="Arial" panose="020B0604020202020204" pitchFamily="34" charset="0"/>
              </a:rPr>
              <a:t>Lệnh </a:t>
            </a:r>
            <a:r>
              <a:rPr lang="en-US" sz="1600" b="1" smtClean="0">
                <a:solidFill>
                  <a:srgbClr val="FF0000"/>
                </a:solidFill>
                <a:latin typeface="Arial" panose="020B0604020202020204" pitchFamily="34" charset="0"/>
                <a:cs typeface="Arial" panose="020B0604020202020204" pitchFamily="34" charset="0"/>
              </a:rPr>
              <a:t>(3B)</a:t>
            </a:r>
            <a:br>
              <a:rPr lang="en-US" sz="1600" b="1" smtClean="0">
                <a:solidFill>
                  <a:srgbClr val="FF0000"/>
                </a:solidFill>
                <a:latin typeface="Arial" panose="020B0604020202020204" pitchFamily="34" charset="0"/>
                <a:cs typeface="Arial" panose="020B0604020202020204" pitchFamily="34" charset="0"/>
              </a:rPr>
            </a:br>
            <a:r>
              <a:rPr lang="en-US" sz="1600" b="1" i="1" u="sng" smtClean="0">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grpSp>
        <p:nvGrpSpPr>
          <p:cNvPr id="15" name="Group 93"/>
          <p:cNvGrpSpPr/>
          <p:nvPr/>
        </p:nvGrpSpPr>
        <p:grpSpPr bwMode="auto">
          <a:xfrm>
            <a:off x="6275101" y="1190568"/>
            <a:ext cx="630966" cy="632252"/>
            <a:chOff x="4628879" y="642920"/>
            <a:chExt cx="676276" cy="928696"/>
          </a:xfrm>
          <a:solidFill>
            <a:srgbClr val="0070C0"/>
          </a:solidFill>
        </p:grpSpPr>
        <p:sp>
          <p:nvSpPr>
            <p:cNvPr id="17" name="Oval 16"/>
            <p:cNvSpPr/>
            <p:nvPr/>
          </p:nvSpPr>
          <p:spPr>
            <a:xfrm>
              <a:off x="4703494" y="642920"/>
              <a:ext cx="450850" cy="214315"/>
            </a:xfrm>
            <a:prstGeom prst="ellipse">
              <a:avLst/>
            </a:prstGeom>
            <a:solidFill>
              <a:schemeClr val="bg1"/>
            </a:solidFill>
            <a:ln w="317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cxnSp>
          <p:nvCxnSpPr>
            <p:cNvPr id="18" name="Straight Arrow Connector 17"/>
            <p:cNvCxnSpPr>
              <a:stCxn id="17" idx="4"/>
            </p:cNvCxnSpPr>
            <p:nvPr/>
          </p:nvCxnSpPr>
          <p:spPr>
            <a:xfrm rot="5400000">
              <a:off x="4679679" y="1108062"/>
              <a:ext cx="500067" cy="1588"/>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628879" y="1000111"/>
              <a:ext cx="300037" cy="214314"/>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934471" y="1351746"/>
              <a:ext cx="214315" cy="225426"/>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747145" y="1389846"/>
              <a:ext cx="214315" cy="149225"/>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8917" y="1071547"/>
              <a:ext cx="376238" cy="71439"/>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781745" y="1703035"/>
            <a:ext cx="2765467" cy="429261"/>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Màn hình </a:t>
            </a:r>
            <a:r>
              <a:rPr lang="en-US" sz="1600" smtClean="0">
                <a:solidFill>
                  <a:schemeClr val="accent2">
                    <a:lumMod val="50000"/>
                  </a:schemeClr>
                </a:solidFill>
                <a:latin typeface="Arial" panose="020B0604020202020204" pitchFamily="34" charset="0"/>
                <a:cs typeface="Arial" panose="020B0604020202020204" pitchFamily="34" charset="0"/>
              </a:rPr>
              <a:t>Giao diện </a:t>
            </a:r>
            <a:r>
              <a:rPr lang="en-US" sz="1600" b="1" smtClean="0">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sp>
        <p:nvSpPr>
          <p:cNvPr id="31" name="TextBox 30">
            <a:hlinkClick r:id="" action="ppaction://noaction"/>
          </p:cNvPr>
          <p:cNvSpPr txBox="1"/>
          <p:nvPr/>
        </p:nvSpPr>
        <p:spPr>
          <a:xfrm>
            <a:off x="5611780" y="4481689"/>
            <a:ext cx="2765467" cy="338553"/>
          </a:xfrm>
          <a:prstGeom prst="rect">
            <a:avLst/>
          </a:prstGeom>
          <a:solidFill>
            <a:schemeClr val="bg1"/>
          </a:solidFill>
          <a:ln>
            <a:solidFill>
              <a:schemeClr val="accent2">
                <a:lumMod val="50000"/>
              </a:schemeClr>
            </a:solidFill>
          </a:ln>
        </p:spPr>
        <p:txBody>
          <a:bodyPr wrap="square" rtlCol="0">
            <a:spAutoFit/>
          </a:bodyPr>
          <a:lstStyle/>
          <a:p>
            <a:r>
              <a:rPr lang="en-US" sz="1600" smtClean="0">
                <a:solidFill>
                  <a:schemeClr val="accent2">
                    <a:lumMod val="50000"/>
                  </a:schemeClr>
                </a:solidFill>
                <a:latin typeface="Arial" panose="020B0604020202020204" pitchFamily="34" charset="0"/>
                <a:cs typeface="Arial" panose="020B0604020202020204" pitchFamily="34" charset="0"/>
              </a:rPr>
              <a:t>Dịch vụ Giao tiếp </a:t>
            </a:r>
            <a:r>
              <a:rPr lang="en-US" sz="1600" b="1" smtClean="0">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cxnSp>
        <p:nvCxnSpPr>
          <p:cNvPr id="3" name="Straight Arrow Connector 2"/>
          <p:cNvCxnSpPr/>
          <p:nvPr/>
        </p:nvCxnSpPr>
        <p:spPr>
          <a:xfrm flipV="1">
            <a:off x="6448132" y="3312120"/>
            <a:ext cx="0" cy="11170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hlinkClick r:id="" action="ppaction://noaction"/>
          </p:cNvPr>
          <p:cNvSpPr txBox="1"/>
          <p:nvPr/>
        </p:nvSpPr>
        <p:spPr>
          <a:xfrm>
            <a:off x="5161897" y="3737888"/>
            <a:ext cx="1063470" cy="307777"/>
          </a:xfrm>
          <a:prstGeom prst="rect">
            <a:avLst/>
          </a:prstGeom>
          <a:solidFill>
            <a:schemeClr val="bg1"/>
          </a:solidFill>
          <a:ln w="41275">
            <a:solidFill>
              <a:schemeClr val="tx1"/>
            </a:solidFill>
            <a:prstDash val="sysDash"/>
          </a:ln>
        </p:spPr>
        <p:txBody>
          <a:bodyPr wrap="square" rtlCol="0">
            <a:spAutoFit/>
          </a:bodyPr>
          <a:lstStyle/>
          <a:p>
            <a:pPr algn="ctr"/>
            <a:r>
              <a:rPr lang="en-US" sz="1400" smtClean="0">
                <a:latin typeface="Arial" panose="020B0604020202020204" pitchFamily="34" charset="0"/>
                <a:cs typeface="Arial" panose="020B0604020202020204" pitchFamily="34" charset="0"/>
              </a:rPr>
              <a:t>Du_lieu</a:t>
            </a:r>
            <a:endParaRPr lang="en-US" sz="1400" smtClean="0">
              <a:latin typeface="Arial" panose="020B0604020202020204" pitchFamily="34" charset="0"/>
              <a:cs typeface="Arial" panose="020B0604020202020204" pitchFamily="34" charset="0"/>
            </a:endParaRPr>
          </a:p>
        </p:txBody>
      </p:sp>
      <p:sp>
        <p:nvSpPr>
          <p:cNvPr id="33" name="TextBox 32">
            <a:hlinkClick r:id="" action="ppaction://noaction"/>
          </p:cNvPr>
          <p:cNvSpPr txBox="1"/>
          <p:nvPr/>
        </p:nvSpPr>
        <p:spPr>
          <a:xfrm>
            <a:off x="7314770" y="873216"/>
            <a:ext cx="4438510" cy="82994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200" smtClean="0">
                <a:solidFill>
                  <a:srgbClr val="FF0000"/>
                </a:solidFill>
                <a:latin typeface="Arial" panose="020B0604020202020204" pitchFamily="34" charset="0"/>
                <a:cs typeface="Arial" panose="020B0604020202020204" pitchFamily="34" charset="0"/>
                <a:sym typeface="+mn-ea"/>
              </a:rPr>
              <a:t>Xem </a:t>
            </a:r>
            <a:r>
              <a:rPr lang="en-US" sz="1200" smtClean="0">
                <a:solidFill>
                  <a:srgbClr val="002060"/>
                </a:solidFill>
                <a:latin typeface="Arial" panose="020B0604020202020204" pitchFamily="34" charset="0"/>
                <a:cs typeface="Arial" panose="020B0604020202020204" pitchFamily="34" charset="0"/>
                <a:sym typeface="+mn-ea"/>
              </a:rPr>
              <a:t>  </a:t>
            </a:r>
            <a:r>
              <a:rPr lang="en-US" sz="1200" b="1" smtClean="0">
                <a:solidFill>
                  <a:srgbClr val="002060"/>
                </a:solidFill>
                <a:latin typeface="Arial" panose="020B0604020202020204" pitchFamily="34" charset="0"/>
                <a:cs typeface="Arial" panose="020B0604020202020204" pitchFamily="34" charset="0"/>
                <a:sym typeface="+mn-ea"/>
              </a:rPr>
              <a:t>Phim(</a:t>
            </a:r>
            <a:r>
              <a:rPr lang="en-US" sz="1200" smtClean="0">
                <a:solidFill>
                  <a:srgbClr val="002060"/>
                </a:solidFill>
                <a:latin typeface="Arial" panose="020B0604020202020204" pitchFamily="34" charset="0"/>
                <a:cs typeface="Arial" panose="020B0604020202020204" pitchFamily="34" charset="0"/>
                <a:sym typeface="+mn-ea"/>
              </a:rPr>
              <a:t>Tên, Đơn giá Bán, </a:t>
            </a:r>
            <a:r>
              <a:rPr lang="en-US" sz="1200" smtClean="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200" smtClean="0">
                <a:solidFill>
                  <a:srgbClr val="002060"/>
                </a:solidFill>
                <a:latin typeface="Arial" panose="020B0604020202020204" pitchFamily="34" charset="0"/>
                <a:cs typeface="Arial" panose="020B0604020202020204" pitchFamily="34" charset="0"/>
                <a:sym typeface="+mn-ea"/>
              </a:rPr>
              <a:t>), </a:t>
            </a:r>
            <a:r>
              <a:rPr lang="en-US" sz="1200" smtClean="0">
                <a:solidFill>
                  <a:srgbClr val="FF0000"/>
                </a:solidFill>
                <a:latin typeface="Arial" panose="020B0604020202020204" pitchFamily="34" charset="0"/>
                <a:cs typeface="Arial" panose="020B0604020202020204" pitchFamily="34" charset="0"/>
                <a:sym typeface="+mn-ea"/>
              </a:rPr>
              <a:t>Đặt vé</a:t>
            </a:r>
            <a:r>
              <a:rPr lang="en-US" sz="1200" smtClean="0">
                <a:solidFill>
                  <a:srgbClr val="002060"/>
                </a:solidFill>
                <a:latin typeface="Arial" panose="020B0604020202020204" pitchFamily="34" charset="0"/>
                <a:cs typeface="Arial" panose="020B0604020202020204" pitchFamily="34" charset="0"/>
                <a:sym typeface="+mn-ea"/>
              </a:rPr>
              <a:t> theo Phiếu đặt</a:t>
            </a:r>
            <a:endParaRPr lang="en-US" sz="1200" smtClean="0">
              <a:solidFill>
                <a:prstClr val="black"/>
              </a:solidFill>
              <a:latin typeface="Arial" panose="020B0604020202020204" pitchFamily="34" charset="0"/>
              <a:cs typeface="Arial" panose="020B0604020202020204" pitchFamily="34" charset="0"/>
            </a:endParaRPr>
          </a:p>
        </p:txBody>
      </p:sp>
      <p:sp>
        <p:nvSpPr>
          <p:cNvPr id="2" name="TextBox 11">
            <a:hlinkClick r:id="" action="ppaction://noaction"/>
          </p:cNvPr>
          <p:cNvSpPr txBox="1"/>
          <p:nvPr/>
        </p:nvSpPr>
        <p:spPr>
          <a:xfrm>
            <a:off x="5290726" y="2272773"/>
            <a:ext cx="2355453" cy="737234"/>
          </a:xfrm>
          <a:prstGeom prst="rect">
            <a:avLst/>
          </a:prstGeom>
          <a:solidFill>
            <a:schemeClr val="bg1"/>
          </a:solidFill>
          <a:ln w="41275">
            <a:solidFill>
              <a:srgbClr val="002060"/>
            </a:solidFill>
            <a:prstDash val="sysDash"/>
          </a:ln>
        </p:spPr>
        <p:txBody>
          <a:bodyPr wrap="square" rtlCol="0">
            <a:spAutoFit/>
          </a:bodyPr>
          <a:p>
            <a:r>
              <a:rPr lang="en-US" sz="1400" b="1" smtClean="0">
                <a:solidFill>
                  <a:srgbClr val="002060"/>
                </a:solidFill>
                <a:latin typeface="Arial" panose="020B0604020202020204" pitchFamily="34" charset="0"/>
                <a:cs typeface="Arial" panose="020B0604020202020204" pitchFamily="34" charset="0"/>
              </a:rPr>
              <a:t>Du_lieu</a:t>
            </a:r>
            <a:br>
              <a:rPr lang="en-US" sz="1400" smtClean="0">
                <a:solidFill>
                  <a:srgbClr val="002060"/>
                </a:solidFill>
                <a:latin typeface="Arial" panose="020B0604020202020204" pitchFamily="34" charset="0"/>
                <a:cs typeface="Arial" panose="020B0604020202020204" pitchFamily="34" charset="0"/>
              </a:rPr>
            </a:br>
            <a:r>
              <a:rPr lang="en-US" sz="1400" smtClean="0">
                <a:solidFill>
                  <a:srgbClr val="002060"/>
                </a:solidFill>
                <a:latin typeface="Arial" panose="020B0604020202020204" pitchFamily="34" charset="0"/>
                <a:cs typeface="Arial" panose="020B0604020202020204" pitchFamily="34" charset="0"/>
              </a:rPr>
              <a:t> Cong_ty</a:t>
            </a:r>
            <a:br>
              <a:rPr lang="en-US" sz="1400" b="1" smtClean="0">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a:t>
            </a:r>
            <a:r>
              <a:rPr lang="en-US" sz="1400" smtClean="0">
                <a:solidFill>
                  <a:srgbClr val="002060"/>
                </a:solidFill>
                <a:latin typeface="Arial" panose="020B0604020202020204" pitchFamily="34" charset="0"/>
                <a:cs typeface="Arial" panose="020B0604020202020204" pitchFamily="34" charset="0"/>
              </a:rPr>
              <a:t>Danh_sach_Phim</a:t>
            </a:r>
            <a:endParaRPr lang="en-US" sz="1400" b="1" smtClean="0">
              <a:solidFill>
                <a:srgbClr val="002060"/>
              </a:solidFill>
              <a:latin typeface="Arial" panose="020B0604020202020204" pitchFamily="34" charset="0"/>
              <a:cs typeface="Arial" panose="020B0604020202020204" pitchFamily="34" charset="0"/>
            </a:endParaRPr>
          </a:p>
        </p:txBody>
      </p:sp>
      <p:grpSp>
        <p:nvGrpSpPr>
          <p:cNvPr id="4" name="Group 3"/>
          <p:cNvGrpSpPr/>
          <p:nvPr/>
        </p:nvGrpSpPr>
        <p:grpSpPr>
          <a:xfrm>
            <a:off x="338408" y="1010735"/>
            <a:ext cx="4107738" cy="1074519"/>
            <a:chOff x="903567" y="2937671"/>
            <a:chExt cx="1767100" cy="1074519"/>
          </a:xfrm>
        </p:grpSpPr>
        <p:sp>
          <p:nvSpPr>
            <p:cNvPr id="5" name="TextBox 25"/>
            <p:cNvSpPr txBox="1"/>
            <p:nvPr/>
          </p:nvSpPr>
          <p:spPr>
            <a:xfrm>
              <a:off x="903567" y="2937671"/>
              <a:ext cx="1767100" cy="337185"/>
            </a:xfrm>
            <a:prstGeom prst="rect">
              <a:avLst/>
            </a:prstGeom>
            <a:noFill/>
            <a:ln>
              <a:solidFill>
                <a:schemeClr val="tx1"/>
              </a:solidFill>
            </a:ln>
          </p:spPr>
          <p:txBody>
            <a:bodyPr wrap="square" rtlCol="0">
              <a:spAutoFit/>
            </a:bodyPr>
            <a:p>
              <a:pPr algn="ctr"/>
              <a:r>
                <a:rPr lang="en-US" sz="1600" b="1" smtClean="0">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6" name="TextBox 26"/>
            <p:cNvSpPr txBox="1"/>
            <p:nvPr/>
          </p:nvSpPr>
          <p:spPr>
            <a:xfrm>
              <a:off x="903567" y="3274955"/>
              <a:ext cx="1767100" cy="737235"/>
            </a:xfrm>
            <a:prstGeom prst="rect">
              <a:avLst/>
            </a:prstGeom>
            <a:noFill/>
            <a:ln>
              <a:solidFill>
                <a:schemeClr val="tx1"/>
              </a:solidFill>
            </a:ln>
          </p:spPr>
          <p:txBody>
            <a:bodyPr wrap="square" rtlCol="0">
              <a:spAutoFit/>
            </a:bodyPr>
            <a:p>
              <a:r>
                <a:rPr lang="en-US" sz="1400" smtClean="0">
                  <a:latin typeface="Arial" panose="020B0604020202020204" pitchFamily="34" charset="0"/>
                  <a:cs typeface="Arial" panose="020B0604020202020204" pitchFamily="34" charset="0"/>
                </a:rPr>
                <a:t>Ten,Ma_so,Dien_thoai,Dia_chi</a:t>
              </a:r>
              <a:endParaRPr lang="en-US" sz="1400" smtClean="0">
                <a:latin typeface="Arial" panose="020B0604020202020204" pitchFamily="34" charset="0"/>
                <a:cs typeface="Arial" panose="020B0604020202020204" pitchFamily="34" charset="0"/>
              </a:endParaRPr>
            </a:p>
            <a:p>
              <a:r>
                <a:rPr lang="en-US" sz="1400" smtClean="0">
                  <a:solidFill>
                    <a:schemeClr val="accent2">
                      <a:lumMod val="50000"/>
                    </a:schemeClr>
                  </a:solidFill>
                  <a:latin typeface="Arial" panose="020B0604020202020204" pitchFamily="34" charset="0"/>
                  <a:cs typeface="Arial" panose="020B0604020202020204" pitchFamily="34" charset="0"/>
                </a:rPr>
                <a:t>Danh_sach_Rap</a:t>
              </a:r>
              <a:r>
                <a:rPr lang="en-US" sz="1400" i="1" smtClean="0">
                  <a:latin typeface="Arial" panose="020B0604020202020204" pitchFamily="34" charset="0"/>
                  <a:cs typeface="Arial" panose="020B0604020202020204" pitchFamily="34" charset="0"/>
                </a:rPr>
                <a:t> </a:t>
              </a:r>
              <a:r>
                <a:rPr lang="en-US" sz="1400" i="1">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Ten,Ma_so, Danh_sach_Phong_chieu</a:t>
              </a:r>
              <a:endParaRPr lang="en-US" sz="1400">
                <a:latin typeface="Arial" panose="020B0604020202020204" pitchFamily="34" charset="0"/>
                <a:cs typeface="Arial" panose="020B0604020202020204" pitchFamily="34" charset="0"/>
              </a:endParaRPr>
            </a:p>
          </p:txBody>
        </p:sp>
      </p:grpSp>
      <p:grpSp>
        <p:nvGrpSpPr>
          <p:cNvPr id="7" name="Group 6"/>
          <p:cNvGrpSpPr/>
          <p:nvPr/>
        </p:nvGrpSpPr>
        <p:grpSpPr>
          <a:xfrm>
            <a:off x="-11662" y="2205997"/>
            <a:ext cx="5173080" cy="1506954"/>
            <a:chOff x="903567" y="2937671"/>
            <a:chExt cx="1767100" cy="1506954"/>
          </a:xfrm>
        </p:grpSpPr>
        <p:sp>
          <p:nvSpPr>
            <p:cNvPr id="8" name="TextBox 28"/>
            <p:cNvSpPr txBox="1"/>
            <p:nvPr/>
          </p:nvSpPr>
          <p:spPr>
            <a:xfrm>
              <a:off x="903567" y="2937671"/>
              <a:ext cx="1767100" cy="337185"/>
            </a:xfrm>
            <a:prstGeom prst="rect">
              <a:avLst/>
            </a:prstGeom>
            <a:noFill/>
            <a:ln>
              <a:solidFill>
                <a:schemeClr val="tx1"/>
              </a:solidFill>
            </a:ln>
          </p:spPr>
          <p:txBody>
            <a:bodyPr wrap="square" rtlCol="0">
              <a:spAutoFit/>
            </a:bodyPr>
            <a:p>
              <a:pPr algn="ctr"/>
              <a:r>
                <a:rPr lang="en-US" sz="1600" b="1" smtClean="0">
                  <a:solidFill>
                    <a:srgbClr val="002060"/>
                  </a:solidFill>
                  <a:latin typeface="Arial" panose="020B0604020202020204" pitchFamily="34" charset="0"/>
                  <a:cs typeface="Arial" panose="020B0604020202020204" pitchFamily="34" charset="0"/>
                </a:rPr>
                <a:t>XL_PHIM  </a:t>
              </a:r>
              <a:endParaRPr lang="en-US" sz="1600" b="1">
                <a:latin typeface="Arial" panose="020B0604020202020204" pitchFamily="34" charset="0"/>
                <a:cs typeface="Arial" panose="020B0604020202020204" pitchFamily="34" charset="0"/>
              </a:endParaRPr>
            </a:p>
          </p:txBody>
        </p:sp>
        <p:sp>
          <p:nvSpPr>
            <p:cNvPr id="9" name="TextBox 29"/>
            <p:cNvSpPr txBox="1"/>
            <p:nvPr/>
          </p:nvSpPr>
          <p:spPr>
            <a:xfrm>
              <a:off x="903567" y="3276225"/>
              <a:ext cx="1767100" cy="1168400"/>
            </a:xfrm>
            <a:prstGeom prst="rect">
              <a:avLst/>
            </a:prstGeom>
            <a:noFill/>
            <a:ln>
              <a:solidFill>
                <a:schemeClr val="tx1"/>
              </a:solidFill>
            </a:ln>
          </p:spPr>
          <p:txBody>
            <a:bodyPr wrap="square" rtlCol="0">
              <a:spAutoFit/>
            </a:bodyPr>
            <a:p>
              <a:r>
                <a:rPr lang="en-US" sz="140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endParaRPr lang="en-US" sz="1400">
                <a:latin typeface="Arial" panose="020B0604020202020204" pitchFamily="34" charset="0"/>
                <a:cs typeface="Arial" panose="020B0604020202020204" pitchFamily="34" charset="0"/>
              </a:endParaRPr>
            </a:p>
            <a:p>
              <a:r>
                <a:rPr lang="en-US" sz="1400">
                  <a:solidFill>
                    <a:srgbClr val="FF0000"/>
                  </a:solidFill>
                  <a:latin typeface="Arial" panose="020B0604020202020204" pitchFamily="34" charset="0"/>
                  <a:cs typeface="Arial" panose="020B0604020202020204" pitchFamily="34" charset="0"/>
                </a:rPr>
                <a:t>Danh_sach_Suat_chieu: </a:t>
              </a:r>
              <a:r>
                <a:rPr lang="en-US" sz="1400">
                  <a:solidFill>
                    <a:schemeClr val="tx1"/>
                  </a:solidFill>
                  <a:latin typeface="Arial" panose="020B0604020202020204" pitchFamily="34" charset="0"/>
                  <a:cs typeface="Arial" panose="020B0604020202020204" pitchFamily="34" charset="0"/>
                </a:rPr>
                <a:t>Ma_so, Bat_dau, Danh_sach_Ghe_trong, Rap, Phong_chieu</a:t>
              </a:r>
              <a:endParaRPr lang="en-US" sz="1400">
                <a:latin typeface="Arial" panose="020B0604020202020204" pitchFamily="34" charset="0"/>
                <a:cs typeface="Arial" panose="020B0604020202020204" pitchFamily="34" charset="0"/>
                <a:sym typeface="+mn-ea"/>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3673</Words>
  <Application>WPS Presentation</Application>
  <PresentationFormat>Widescreen</PresentationFormat>
  <Paragraphs>86</Paragraphs>
  <Slides>3</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Arial</vt:lpstr>
      <vt:lpstr>SimSun</vt:lpstr>
      <vt:lpstr>Wingdings</vt:lpstr>
      <vt:lpstr>Calibri</vt:lpstr>
      <vt:lpstr>Microsoft YaHei</vt:lpstr>
      <vt:lpstr/>
      <vt:lpstr>Arial Unicode MS</vt:lpstr>
      <vt:lpstr>Calibri Light</vt:lpstr>
      <vt:lpstr>Segoe Print</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Giang day Huy</dc:creator>
  <cp:lastModifiedBy>HP</cp:lastModifiedBy>
  <cp:revision>183</cp:revision>
  <dcterms:created xsi:type="dcterms:W3CDTF">2017-09-30T02:21:00Z</dcterms:created>
  <dcterms:modified xsi:type="dcterms:W3CDTF">2018-03-09T09:59:26Z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