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93" r:id="rId2"/>
    <p:sldId id="305" r:id="rId3"/>
    <p:sldId id="308" r:id="rId4"/>
    <p:sldId id="309" r:id="rId5"/>
    <p:sldId id="31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17F"/>
    <a:srgbClr val="06068A"/>
    <a:srgbClr val="5138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9" autoAdjust="0"/>
    <p:restoredTop sz="94660"/>
  </p:normalViewPr>
  <p:slideViewPr>
    <p:cSldViewPr snapToGrid="0">
      <p:cViewPr varScale="1">
        <p:scale>
          <a:sx n="73" d="100"/>
          <a:sy n="73"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6B815-3999-499D-80CF-2EC02897F6EF}"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23E14-C304-42FB-937A-51A7CC2C63E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t>1</a:t>
            </a:fld>
            <a:endParaRPr lang="vi-V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t>2</a:t>
            </a:fld>
            <a:endParaRPr lang="vi-V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t>3</a:t>
            </a:fld>
            <a:endParaRPr lang="vi-V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t>4</a:t>
            </a:fld>
            <a:endParaRPr lang="vi-VN">
              <a:solidFill>
                <a:prstClr val="black"/>
              </a:solidFill>
            </a:endParaRPr>
          </a:p>
        </p:txBody>
      </p:sp>
    </p:spTree>
    <p:extLst>
      <p:ext uri="{BB962C8B-B14F-4D97-AF65-F5344CB8AC3E}">
        <p14:creationId xmlns:p14="http://schemas.microsoft.com/office/powerpoint/2010/main" val="90553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t>5</a:t>
            </a:fld>
            <a:endParaRPr lang="vi-VN">
              <a:solidFill>
                <a:prstClr val="black"/>
              </a:solidFill>
            </a:endParaRPr>
          </a:p>
        </p:txBody>
      </p:sp>
    </p:spTree>
    <p:extLst>
      <p:ext uri="{BB962C8B-B14F-4D97-AF65-F5344CB8AC3E}">
        <p14:creationId xmlns:p14="http://schemas.microsoft.com/office/powerpoint/2010/main" val="415306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7843E3B-2D41-45B5-8308-A22CC26B131A}" type="datetime1">
              <a:rPr lang="en-US" smtClean="0"/>
              <a:t>3/13/2018</a:t>
            </a:fld>
            <a:endParaRPr lang="en-US"/>
          </a:p>
        </p:txBody>
      </p:sp>
      <p:sp>
        <p:nvSpPr>
          <p:cNvPr id="5" name="Footer Placeholder 4"/>
          <p:cNvSpPr>
            <a:spLocks noGrp="1"/>
          </p:cNvSpPr>
          <p:nvPr>
            <p:ph type="ftr" sz="quarter" idx="11"/>
          </p:nvPr>
        </p:nvSpPr>
        <p:spPr/>
        <p:txBody>
          <a:bodyPr/>
          <a:lstStyle/>
          <a:p>
            <a:r>
              <a:rPr lang="en-US"/>
              <a:t>Nguyễn tiến Huy   Tháng 10/2017</a:t>
            </a:r>
          </a:p>
        </p:txBody>
      </p:sp>
      <p:sp>
        <p:nvSpPr>
          <p:cNvPr id="6" name="Slide Number Placeholder 5"/>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644E8E-E1C9-425A-8622-E178101C66C3}" type="datetime1">
              <a:rPr lang="en-US" smtClean="0"/>
              <a:t>3/13/2018</a:t>
            </a:fld>
            <a:endParaRPr lang="en-US"/>
          </a:p>
        </p:txBody>
      </p:sp>
      <p:sp>
        <p:nvSpPr>
          <p:cNvPr id="5" name="Footer Placeholder 4"/>
          <p:cNvSpPr>
            <a:spLocks noGrp="1"/>
          </p:cNvSpPr>
          <p:nvPr>
            <p:ph type="ftr" sz="quarter" idx="11"/>
          </p:nvPr>
        </p:nvSpPr>
        <p:spPr/>
        <p:txBody>
          <a:bodyPr/>
          <a:lstStyle/>
          <a:p>
            <a:r>
              <a:rPr lang="en-US"/>
              <a:t>Nguyễn tiến Huy   Tháng 10/2017</a:t>
            </a:r>
          </a:p>
        </p:txBody>
      </p:sp>
      <p:sp>
        <p:nvSpPr>
          <p:cNvPr id="6" name="Slide Number Placeholder 5"/>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33FD58-BFC4-4D8C-8B65-98128402B886}" type="datetime1">
              <a:rPr lang="en-US" smtClean="0"/>
              <a:t>3/13/2018</a:t>
            </a:fld>
            <a:endParaRPr lang="en-US"/>
          </a:p>
        </p:txBody>
      </p:sp>
      <p:sp>
        <p:nvSpPr>
          <p:cNvPr id="5" name="Footer Placeholder 4"/>
          <p:cNvSpPr>
            <a:spLocks noGrp="1"/>
          </p:cNvSpPr>
          <p:nvPr>
            <p:ph type="ftr" sz="quarter" idx="11"/>
          </p:nvPr>
        </p:nvSpPr>
        <p:spPr/>
        <p:txBody>
          <a:bodyPr/>
          <a:lstStyle/>
          <a:p>
            <a:r>
              <a:rPr lang="en-US"/>
              <a:t>Nguyễn tiến Huy   Tháng 10/2017</a:t>
            </a:r>
          </a:p>
        </p:txBody>
      </p:sp>
      <p:sp>
        <p:nvSpPr>
          <p:cNvPr id="6" name="Slide Number Placeholder 5"/>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9D577A-C555-4047-8599-27F8672B5A9B}" type="datetime1">
              <a:rPr lang="en-US" smtClean="0"/>
              <a:t>3/13/2018</a:t>
            </a:fld>
            <a:endParaRPr lang="en-US"/>
          </a:p>
        </p:txBody>
      </p:sp>
      <p:sp>
        <p:nvSpPr>
          <p:cNvPr id="5" name="Footer Placeholder 4"/>
          <p:cNvSpPr>
            <a:spLocks noGrp="1"/>
          </p:cNvSpPr>
          <p:nvPr>
            <p:ph type="ftr" sz="quarter" idx="11"/>
          </p:nvPr>
        </p:nvSpPr>
        <p:spPr/>
        <p:txBody>
          <a:bodyPr/>
          <a:lstStyle/>
          <a:p>
            <a:r>
              <a:rPr lang="en-US"/>
              <a:t>Nguyễn tiến Huy   Tháng 10/2017</a:t>
            </a:r>
          </a:p>
        </p:txBody>
      </p:sp>
      <p:sp>
        <p:nvSpPr>
          <p:cNvPr id="6" name="Slide Number Placeholder 5"/>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12BB8-5967-4A73-A6F4-4383ECD464AA}" type="datetime1">
              <a:rPr lang="en-US" smtClean="0"/>
              <a:t>3/13/2018</a:t>
            </a:fld>
            <a:endParaRPr lang="en-US"/>
          </a:p>
        </p:txBody>
      </p:sp>
      <p:sp>
        <p:nvSpPr>
          <p:cNvPr id="5" name="Footer Placeholder 4"/>
          <p:cNvSpPr>
            <a:spLocks noGrp="1"/>
          </p:cNvSpPr>
          <p:nvPr>
            <p:ph type="ftr" sz="quarter" idx="11"/>
          </p:nvPr>
        </p:nvSpPr>
        <p:spPr/>
        <p:txBody>
          <a:bodyPr/>
          <a:lstStyle/>
          <a:p>
            <a:r>
              <a:rPr lang="en-US"/>
              <a:t>Nguyễn tiến Huy   Tháng 10/2017</a:t>
            </a:r>
          </a:p>
        </p:txBody>
      </p:sp>
      <p:sp>
        <p:nvSpPr>
          <p:cNvPr id="6" name="Slide Number Placeholder 5"/>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B2B2ED-5E4D-4394-AE56-A0A91AFA2E75}" type="datetime1">
              <a:rPr lang="en-US" smtClean="0"/>
              <a:t>3/13/2018</a:t>
            </a:fld>
            <a:endParaRPr lang="en-US"/>
          </a:p>
        </p:txBody>
      </p:sp>
      <p:sp>
        <p:nvSpPr>
          <p:cNvPr id="6" name="Footer Placeholder 5"/>
          <p:cNvSpPr>
            <a:spLocks noGrp="1"/>
          </p:cNvSpPr>
          <p:nvPr>
            <p:ph type="ftr" sz="quarter" idx="11"/>
          </p:nvPr>
        </p:nvSpPr>
        <p:spPr/>
        <p:txBody>
          <a:bodyPr/>
          <a:lstStyle/>
          <a:p>
            <a:r>
              <a:rPr lang="en-US"/>
              <a:t>Nguyễn tiến Huy   Tháng 10/2017</a:t>
            </a:r>
          </a:p>
        </p:txBody>
      </p:sp>
      <p:sp>
        <p:nvSpPr>
          <p:cNvPr id="7" name="Slide Number Placeholder 6"/>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A732D0-6C61-4355-803A-D77B2B2155DD}" type="datetime1">
              <a:rPr lang="en-US" smtClean="0"/>
              <a:t>3/13/2018</a:t>
            </a:fld>
            <a:endParaRPr lang="en-US"/>
          </a:p>
        </p:txBody>
      </p:sp>
      <p:sp>
        <p:nvSpPr>
          <p:cNvPr id="8" name="Footer Placeholder 7"/>
          <p:cNvSpPr>
            <a:spLocks noGrp="1"/>
          </p:cNvSpPr>
          <p:nvPr>
            <p:ph type="ftr" sz="quarter" idx="11"/>
          </p:nvPr>
        </p:nvSpPr>
        <p:spPr/>
        <p:txBody>
          <a:bodyPr/>
          <a:lstStyle/>
          <a:p>
            <a:r>
              <a:rPr lang="en-US"/>
              <a:t>Nguyễn tiến Huy   Tháng 10/2017</a:t>
            </a:r>
          </a:p>
        </p:txBody>
      </p:sp>
      <p:sp>
        <p:nvSpPr>
          <p:cNvPr id="9" name="Slide Number Placeholder 8"/>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87CDC5-5117-42E9-82C7-95D82324F93E}" type="datetime1">
              <a:rPr lang="en-US" smtClean="0"/>
              <a:t>3/13/2018</a:t>
            </a:fld>
            <a:endParaRPr lang="en-US"/>
          </a:p>
        </p:txBody>
      </p:sp>
      <p:sp>
        <p:nvSpPr>
          <p:cNvPr id="4" name="Footer Placeholder 3"/>
          <p:cNvSpPr>
            <a:spLocks noGrp="1"/>
          </p:cNvSpPr>
          <p:nvPr>
            <p:ph type="ftr" sz="quarter" idx="11"/>
          </p:nvPr>
        </p:nvSpPr>
        <p:spPr/>
        <p:txBody>
          <a:bodyPr/>
          <a:lstStyle/>
          <a:p>
            <a:r>
              <a:rPr lang="en-US"/>
              <a:t>Nguyễn tiến Huy   Tháng 10/2017</a:t>
            </a:r>
          </a:p>
        </p:txBody>
      </p:sp>
      <p:sp>
        <p:nvSpPr>
          <p:cNvPr id="5" name="Slide Number Placeholder 4"/>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332C-0CAA-40C4-A1E0-D91EB938B5D9}" type="datetime1">
              <a:rPr lang="en-US" smtClean="0"/>
              <a:t>3/13/2018</a:t>
            </a:fld>
            <a:endParaRPr lang="en-US"/>
          </a:p>
        </p:txBody>
      </p:sp>
      <p:sp>
        <p:nvSpPr>
          <p:cNvPr id="3" name="Footer Placeholder 2"/>
          <p:cNvSpPr>
            <a:spLocks noGrp="1"/>
          </p:cNvSpPr>
          <p:nvPr>
            <p:ph type="ftr" sz="quarter" idx="11"/>
          </p:nvPr>
        </p:nvSpPr>
        <p:spPr/>
        <p:txBody>
          <a:bodyPr/>
          <a:lstStyle/>
          <a:p>
            <a:r>
              <a:rPr lang="en-US"/>
              <a:t>Nguyễn tiến Huy   Tháng 10/2017</a:t>
            </a:r>
          </a:p>
        </p:txBody>
      </p:sp>
      <p:sp>
        <p:nvSpPr>
          <p:cNvPr id="4" name="Slide Number Placeholder 3"/>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E76B4D-C069-48F1-B2DD-8A8F89BDA716}" type="datetime1">
              <a:rPr lang="en-US" smtClean="0"/>
              <a:t>3/13/2018</a:t>
            </a:fld>
            <a:endParaRPr lang="en-US"/>
          </a:p>
        </p:txBody>
      </p:sp>
      <p:sp>
        <p:nvSpPr>
          <p:cNvPr id="6" name="Footer Placeholder 5"/>
          <p:cNvSpPr>
            <a:spLocks noGrp="1"/>
          </p:cNvSpPr>
          <p:nvPr>
            <p:ph type="ftr" sz="quarter" idx="11"/>
          </p:nvPr>
        </p:nvSpPr>
        <p:spPr/>
        <p:txBody>
          <a:bodyPr/>
          <a:lstStyle/>
          <a:p>
            <a:r>
              <a:rPr lang="en-US"/>
              <a:t>Nguyễn tiến Huy   Tháng 10/2017</a:t>
            </a:r>
          </a:p>
        </p:txBody>
      </p:sp>
      <p:sp>
        <p:nvSpPr>
          <p:cNvPr id="7" name="Slide Number Placeholder 6"/>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9A29D8-8095-4B56-B282-8FDA4C5DCFFC}" type="datetime1">
              <a:rPr lang="en-US" smtClean="0"/>
              <a:t>3/13/2018</a:t>
            </a:fld>
            <a:endParaRPr lang="en-US"/>
          </a:p>
        </p:txBody>
      </p:sp>
      <p:sp>
        <p:nvSpPr>
          <p:cNvPr id="6" name="Footer Placeholder 5"/>
          <p:cNvSpPr>
            <a:spLocks noGrp="1"/>
          </p:cNvSpPr>
          <p:nvPr>
            <p:ph type="ftr" sz="quarter" idx="11"/>
          </p:nvPr>
        </p:nvSpPr>
        <p:spPr/>
        <p:txBody>
          <a:bodyPr/>
          <a:lstStyle/>
          <a:p>
            <a:r>
              <a:rPr lang="en-US"/>
              <a:t>Nguyễn tiến Huy   Tháng 10/2017</a:t>
            </a:r>
          </a:p>
        </p:txBody>
      </p:sp>
      <p:sp>
        <p:nvSpPr>
          <p:cNvPr id="7" name="Slide Number Placeholder 6"/>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B18C2-D0C8-4837-89F4-FB5823145B08}" type="datetime1">
              <a:rPr lang="en-US" smtClean="0"/>
              <a:t>3/13/2018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Nguyễn tiến Huy   Tháng 10/2017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BF3E4-0CA8-4285-94DC-B5457A2A1DF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hlinkClick r:id="" action="ppaction://noaction"/>
          </p:cNvPr>
          <p:cNvSpPr txBox="1"/>
          <p:nvPr/>
        </p:nvSpPr>
        <p:spPr>
          <a:xfrm>
            <a:off x="4075289" y="98606"/>
            <a:ext cx="7213600" cy="159956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400">
                <a:solidFill>
                  <a:srgbClr val="0000FF"/>
                </a:solidFill>
                <a:latin typeface="Arial" panose="020B0604020202020204" pitchFamily="34" charset="0"/>
                <a:cs typeface="Arial" panose="020B0604020202020204" pitchFamily="34" charset="0"/>
              </a:rPr>
              <a:t>Ngữ cảnh </a:t>
            </a:r>
            <a:r>
              <a:rPr lang="en-US" sz="1400">
                <a:solidFill>
                  <a:prstClr val="black"/>
                </a:solidFill>
                <a:latin typeface="Arial" panose="020B0604020202020204" pitchFamily="34" charset="0"/>
                <a:cs typeface="Arial" panose="020B0604020202020204" pitchFamily="34" charset="0"/>
              </a:rPr>
              <a:t/>
            </a:r>
            <a:br>
              <a:rPr lang="en-US" sz="1400">
                <a:solidFill>
                  <a:prstClr val="black"/>
                </a:solidFill>
                <a:latin typeface="Arial" panose="020B0604020202020204" pitchFamily="34" charset="0"/>
                <a:cs typeface="Arial" panose="020B0604020202020204" pitchFamily="34" charset="0"/>
              </a:rPr>
            </a:br>
            <a:r>
              <a:rPr lang="en-US" sz="1400">
                <a:solidFill>
                  <a:prstClr val="black"/>
                </a:solidFill>
                <a:latin typeface="Arial" panose="020B0604020202020204" pitchFamily="34" charset="0"/>
                <a:cs typeface="Arial" panose="020B0604020202020204" pitchFamily="34" charset="0"/>
              </a:rPr>
              <a:t> </a:t>
            </a:r>
            <a:r>
              <a:rPr lang="en-US" sz="1400">
                <a:solidFill>
                  <a:srgbClr val="5138E4"/>
                </a:solidFill>
                <a:latin typeface="Arial" panose="020B0604020202020204" pitchFamily="34" charset="0"/>
                <a:cs typeface="Arial" panose="020B0604020202020204" pitchFamily="34" charset="0"/>
              </a:rPr>
              <a:t>Công ty Galaxy Cinema </a:t>
            </a:r>
            <a:r>
              <a:rPr lang="en-US" sz="1400">
                <a:solidFill>
                  <a:prstClr val="black"/>
                </a:solidFill>
                <a:latin typeface="Arial" panose="020B0604020202020204" pitchFamily="34" charset="0"/>
                <a:cs typeface="Arial" panose="020B0604020202020204" pitchFamily="34" charset="0"/>
              </a:rPr>
              <a:t>đang kinh doanh rạp chiếu phim với 2 rạp mỗi rạp 2 phòng chiếu, các thông tin cần quản lý bao gồm : </a:t>
            </a:r>
            <a:r>
              <a:rPr lang="en-US" sz="140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a:t>
            </a:r>
            <a:r>
              <a:rPr lang="en-US" sz="1400">
                <a:solidFill>
                  <a:prstClr val="black"/>
                </a:solidFill>
                <a:latin typeface="Arial" panose="020B0604020202020204" pitchFamily="34" charset="0"/>
                <a:cs typeface="Arial" panose="020B0604020202020204" pitchFamily="34" charset="0"/>
              </a:rPr>
              <a:t>, Hình. </a:t>
            </a:r>
          </a:p>
          <a:p>
            <a:pPr fontAlgn="auto">
              <a:spcBef>
                <a:spcPts val="0"/>
              </a:spcBef>
              <a:spcAft>
                <a:spcPts val="0"/>
              </a:spcAft>
              <a:defRPr/>
            </a:pPr>
            <a:r>
              <a:rPr lang="en-US" sz="1400">
                <a:solidFill>
                  <a:srgbClr val="5138E4"/>
                </a:solidFill>
                <a:latin typeface="Arial" panose="020B0604020202020204" pitchFamily="34" charset="0"/>
                <a:cs typeface="Arial" panose="020B0604020202020204" pitchFamily="34" charset="0"/>
              </a:rPr>
              <a:t>Công ty </a:t>
            </a:r>
            <a:r>
              <a:rPr lang="en-US" sz="1400">
                <a:solidFill>
                  <a:prstClr val="black"/>
                </a:solidFill>
                <a:latin typeface="Arial" panose="020B0604020202020204" pitchFamily="34" charset="0"/>
                <a:cs typeface="Arial" panose="020B0604020202020204" pitchFamily="34" charset="0"/>
              </a:rPr>
              <a:t>có</a:t>
            </a:r>
            <a:r>
              <a:rPr lang="en-US" sz="1400" b="1">
                <a:solidFill>
                  <a:schemeClr val="accent2">
                    <a:lumMod val="50000"/>
                  </a:schemeClr>
                </a:solidFill>
                <a:latin typeface="Arial" panose="020B0604020202020204" pitchFamily="34" charset="0"/>
                <a:cs typeface="Arial" panose="020B0604020202020204" pitchFamily="34" charset="0"/>
              </a:rPr>
              <a:t> 2</a:t>
            </a:r>
            <a:r>
              <a:rPr lang="en-US" sz="1400">
                <a:solidFill>
                  <a:schemeClr val="accent2">
                    <a:lumMod val="50000"/>
                  </a:schemeClr>
                </a:solidFill>
                <a:latin typeface="Arial" panose="020B0604020202020204" pitchFamily="34" charset="0"/>
                <a:cs typeface="Arial" panose="020B0604020202020204" pitchFamily="34" charset="0"/>
              </a:rPr>
              <a:t> Nhân viên Bán vé </a:t>
            </a:r>
            <a:r>
              <a:rPr lang="en-US" sz="1400">
                <a:solidFill>
                  <a:prstClr val="black"/>
                </a:solidFill>
                <a:latin typeface="Arial" panose="020B0604020202020204" pitchFamily="34" charset="0"/>
                <a:cs typeface="Arial" panose="020B0604020202020204" pitchFamily="34" charset="0"/>
              </a:rPr>
              <a:t>: </a:t>
            </a:r>
            <a:r>
              <a:rPr lang="en-US" sz="1400">
                <a:solidFill>
                  <a:schemeClr val="accent2">
                    <a:lumMod val="50000"/>
                  </a:schemeClr>
                </a:solidFill>
                <a:latin typeface="Arial" panose="020B0604020202020204" pitchFamily="34" charset="0"/>
                <a:cs typeface="Arial" panose="020B0604020202020204" pitchFamily="34" charset="0"/>
              </a:rPr>
              <a:t> 4 Nhân viên bán vé mỗi rạp 2 nhân viên</a:t>
            </a:r>
            <a:r>
              <a:rPr lang="en-US" sz="1400" b="1">
                <a:solidFill>
                  <a:schemeClr val="accent2">
                    <a:lumMod val="50000"/>
                  </a:schemeClr>
                </a:solidFill>
                <a:latin typeface="Arial" panose="020B0604020202020204" pitchFamily="34" charset="0"/>
                <a:cs typeface="Arial" panose="020B0604020202020204" pitchFamily="34" charset="0"/>
              </a:rPr>
              <a:t>, 2 </a:t>
            </a:r>
            <a:r>
              <a:rPr lang="en-US" sz="1400">
                <a:solidFill>
                  <a:schemeClr val="accent2">
                    <a:lumMod val="50000"/>
                  </a:schemeClr>
                </a:solidFill>
                <a:latin typeface="Arial" panose="020B0604020202020204" pitchFamily="34" charset="0"/>
                <a:cs typeface="Arial" panose="020B0604020202020204" pitchFamily="34" charset="0"/>
              </a:rPr>
              <a:t>Quản lý nhân viên </a:t>
            </a:r>
            <a:r>
              <a:rPr lang="en-US" sz="1400">
                <a:solidFill>
                  <a:schemeClr val="accent2">
                    <a:lumMod val="50000"/>
                  </a:schemeClr>
                </a:solidFill>
                <a:latin typeface="Arial" panose="020B0604020202020204" pitchFamily="34" charset="0"/>
                <a:cs typeface="Arial" panose="020B0604020202020204" pitchFamily="34" charset="0"/>
                <a:sym typeface="+mn-ea"/>
              </a:rPr>
              <a:t>mỗi rạp 1 quản lý</a:t>
            </a:r>
            <a:r>
              <a:rPr lang="en-US" sz="1400">
                <a:solidFill>
                  <a:schemeClr val="accent2">
                    <a:lumMod val="50000"/>
                  </a:schemeClr>
                </a:solidFill>
                <a:latin typeface="Arial" panose="020B0604020202020204" pitchFamily="34" charset="0"/>
                <a:cs typeface="Arial" panose="020B0604020202020204" pitchFamily="34" charset="0"/>
              </a:rPr>
              <a:t>, </a:t>
            </a:r>
            <a:r>
              <a:rPr lang="en-US" sz="1400" b="1">
                <a:solidFill>
                  <a:schemeClr val="accent2">
                    <a:lumMod val="50000"/>
                  </a:schemeClr>
                </a:solidFill>
                <a:latin typeface="Arial" panose="020B0604020202020204" pitchFamily="34" charset="0"/>
                <a:cs typeface="Arial" panose="020B0604020202020204" pitchFamily="34" charset="0"/>
              </a:rPr>
              <a:t>1 </a:t>
            </a:r>
            <a:r>
              <a:rPr lang="en-US" sz="1400">
                <a:solidFill>
                  <a:schemeClr val="accent2">
                    <a:lumMod val="50000"/>
                  </a:schemeClr>
                </a:solidFill>
                <a:latin typeface="Arial" panose="020B0604020202020204" pitchFamily="34" charset="0"/>
                <a:cs typeface="Arial" panose="020B0604020202020204" pitchFamily="34" charset="0"/>
              </a:rPr>
              <a:t>Quản lý Phim  </a:t>
            </a:r>
          </a:p>
        </p:txBody>
      </p:sp>
      <p:sp>
        <p:nvSpPr>
          <p:cNvPr id="57" name="TextBox 56">
            <a:hlinkClick r:id="" action="ppaction://noaction"/>
          </p:cNvPr>
          <p:cNvSpPr txBox="1"/>
          <p:nvPr/>
        </p:nvSpPr>
        <p:spPr>
          <a:xfrm>
            <a:off x="246379" y="1767270"/>
            <a:ext cx="7892909" cy="3538220"/>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400" dirty="0">
                <a:solidFill>
                  <a:srgbClr val="0000FF"/>
                </a:solidFill>
                <a:latin typeface="Arial" panose="020B0604020202020204" pitchFamily="34" charset="0"/>
                <a:cs typeface="Arial" panose="020B0604020202020204" pitchFamily="34" charset="0"/>
              </a:rPr>
              <a:t>Yêu cầu Chức năng </a:t>
            </a:r>
            <a:endParaRPr lang="en-US" sz="1400" dirty="0">
              <a:solidFill>
                <a:prstClr val="black"/>
              </a:solidFill>
              <a:latin typeface="Arial" panose="020B0604020202020204" pitchFamily="34" charset="0"/>
              <a:cs typeface="Arial" panose="020B0604020202020204" pitchFamily="34" charset="0"/>
            </a:endParaRPr>
          </a:p>
          <a:p>
            <a:pPr>
              <a:defRPr/>
            </a:pPr>
            <a:r>
              <a:rPr lang="en-US" sz="1400" dirty="0">
                <a:solidFill>
                  <a:prstClr val="black"/>
                </a:solidFill>
                <a:latin typeface="Arial" panose="020B0604020202020204" pitchFamily="34" charset="0"/>
                <a:cs typeface="Arial" panose="020B0604020202020204" pitchFamily="34" charset="0"/>
              </a:rPr>
              <a:t> </a:t>
            </a:r>
            <a:r>
              <a:rPr lang="en-US" sz="1400" dirty="0">
                <a:solidFill>
                  <a:schemeClr val="accent2">
                    <a:lumMod val="50000"/>
                  </a:schemeClr>
                </a:solidFill>
                <a:latin typeface="Arial" panose="020B0604020202020204" pitchFamily="34" charset="0"/>
                <a:cs typeface="Arial" panose="020B0604020202020204" pitchFamily="34" charset="0"/>
              </a:rPr>
              <a:t>Khách tham quan </a:t>
            </a:r>
            <a:r>
              <a:rPr lang="en-US" sz="1400" b="1" dirty="0">
                <a:solidFill>
                  <a:schemeClr val="accent2">
                    <a:lumMod val="50000"/>
                  </a:scheme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rPr>
              <a:t>Phim(</a:t>
            </a:r>
            <a:r>
              <a:rPr lang="en-US" sz="1400" dirty="0">
                <a:solidFill>
                  <a:srgbClr val="002060"/>
                </a:solidFill>
                <a:latin typeface="Arial" panose="020B0604020202020204" pitchFamily="34" charset="0"/>
                <a:cs typeface="Arial" panose="020B0604020202020204" pitchFamily="34" charset="0"/>
              </a:rPr>
              <a:t>Tên, Đơn giá Bán, </a:t>
            </a:r>
            <a:r>
              <a:rPr lang="en-US" sz="14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Đặt vé</a:t>
            </a:r>
            <a:r>
              <a:rPr lang="en-US" sz="1400" dirty="0">
                <a:solidFill>
                  <a:srgbClr val="002060"/>
                </a:solidFill>
                <a:latin typeface="Arial" panose="020B0604020202020204" pitchFamily="34" charset="0"/>
                <a:cs typeface="Arial" panose="020B0604020202020204" pitchFamily="34" charset="0"/>
              </a:rPr>
              <a:t> theo Phiếu đặt</a:t>
            </a:r>
            <a:endParaRPr lang="en-US" sz="1400" dirty="0">
              <a:solidFill>
                <a:prstClr val="black"/>
              </a:solidFill>
              <a:latin typeface="Arial" panose="020B0604020202020204" pitchFamily="34" charset="0"/>
              <a:cs typeface="Arial" panose="020B0604020202020204" pitchFamily="34" charset="0"/>
            </a:endParaRPr>
          </a:p>
          <a:p>
            <a:pPr>
              <a:defRPr/>
            </a:pPr>
            <a:r>
              <a:rPr lang="en-US" sz="1400" b="1" dirty="0">
                <a:solidFill>
                  <a:prstClr val="black"/>
                </a:solidFill>
                <a:latin typeface="Arial" panose="020B0604020202020204" pitchFamily="34" charset="0"/>
                <a:cs typeface="Arial" panose="020B0604020202020204" pitchFamily="34" charset="0"/>
              </a:rPr>
              <a:t> </a:t>
            </a:r>
            <a:r>
              <a:rPr lang="en-US" sz="1400" dirty="0">
                <a:solidFill>
                  <a:srgbClr val="ED7D31">
                    <a:lumMod val="50000"/>
                  </a:srgbClr>
                </a:solidFill>
                <a:latin typeface="Arial" panose="020B0604020202020204" pitchFamily="34" charset="0"/>
                <a:cs typeface="Arial" panose="020B0604020202020204" pitchFamily="34" charset="0"/>
              </a:rPr>
              <a:t>Nhân viên Bán vé </a:t>
            </a:r>
            <a:r>
              <a:rPr lang="en-US" sz="1400" b="1" dirty="0">
                <a:solidFill>
                  <a:srgbClr val="ED7D31">
                    <a:lumMod val="50000"/>
                  </a:srgb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Phim (</a:t>
            </a:r>
            <a:r>
              <a:rPr lang="en-US" sz="1400" dirty="0">
                <a:solidFill>
                  <a:srgbClr val="002060"/>
                </a:solidFill>
                <a:latin typeface="Arial" panose="020B0604020202020204" pitchFamily="34" charset="0"/>
                <a:cs typeface="Arial" panose="020B0604020202020204" pitchFamily="34" charset="0"/>
                <a:sym typeface="+mn-ea"/>
              </a:rPr>
              <a:t>Tên, Đơn giá Bán, </a:t>
            </a:r>
            <a:r>
              <a:rPr lang="en-US" sz="14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dirty="0">
                <a:solidFill>
                  <a:srgbClr val="002060"/>
                </a:solidFill>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rPr>
              <a:t> </a:t>
            </a:r>
            <a:br>
              <a:rPr lang="en-US" sz="1400" b="1" dirty="0">
                <a:solidFill>
                  <a:srgbClr val="002060"/>
                </a:solidFill>
                <a:latin typeface="Arial" panose="020B0604020202020204" pitchFamily="34" charset="0"/>
                <a:cs typeface="Arial" panose="020B0604020202020204" pitchFamily="34" charset="0"/>
              </a:rPr>
            </a:br>
            <a:r>
              <a:rPr lang="en-US" sz="1400" b="1"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Bán </a:t>
            </a:r>
            <a:r>
              <a:rPr lang="en-US" sz="1400" b="1" dirty="0">
                <a:solidFill>
                  <a:srgbClr val="002060"/>
                </a:solidFill>
                <a:latin typeface="Arial" panose="020B0604020202020204" pitchFamily="34" charset="0"/>
                <a:cs typeface="Arial" panose="020B0604020202020204" pitchFamily="34" charset="0"/>
              </a:rPr>
              <a:t>Vé  </a:t>
            </a:r>
            <a:r>
              <a:rPr lang="en-US" sz="1400" dirty="0">
                <a:latin typeface="Arial" panose="020B0604020202020204" pitchFamily="34" charset="0"/>
                <a:cs typeface="Arial" panose="020B0604020202020204" pitchFamily="34" charset="0"/>
              </a:rPr>
              <a:t>theo Phiếu Bán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dirty="0">
                <a:solidFill>
                  <a:srgbClr val="ED7D31">
                    <a:lumMod val="50000"/>
                  </a:srgbClr>
                </a:solidFill>
                <a:latin typeface="Arial" panose="020B0604020202020204" pitchFamily="34" charset="0"/>
                <a:cs typeface="Arial" panose="020B0604020202020204" pitchFamily="34" charset="0"/>
              </a:rPr>
              <a:t>Quản lý  nhân viên </a:t>
            </a:r>
            <a:r>
              <a:rPr lang="en-US" sz="1400" b="1" dirty="0">
                <a:solidFill>
                  <a:srgbClr val="ED7D31">
                    <a:lumMod val="50000"/>
                  </a:srgb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rPr>
              <a:t>Thông tin nhân viên</a:t>
            </a:r>
            <a:r>
              <a:rPr lang="en-US" sz="1400" dirty="0">
                <a:solidFill>
                  <a:srgbClr val="002060"/>
                </a:solidFill>
                <a:latin typeface="Arial" panose="020B0604020202020204" pitchFamily="34" charset="0"/>
                <a:cs typeface="Arial" panose="020B0604020202020204" pitchFamily="34" charset="0"/>
              </a:rPr>
              <a:t> (Tên,  Mã số, Tên đăng nhập, Mật khẩu)</a:t>
            </a:r>
            <a:r>
              <a:rPr lang="en-US" sz="1400" dirty="0">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rPr>
              <a:t/>
            </a:r>
            <a:br>
              <a:rPr lang="en-US" sz="1400" b="1" dirty="0">
                <a:solidFill>
                  <a:srgbClr val="002060"/>
                </a:solidFill>
                <a:latin typeface="Arial" panose="020B0604020202020204" pitchFamily="34" charset="0"/>
                <a:cs typeface="Arial" panose="020B0604020202020204" pitchFamily="34" charset="0"/>
              </a:rPr>
            </a:br>
            <a:r>
              <a:rPr lang="en-US" sz="1400" b="1"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Cập nhật</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sym typeface="+mn-ea"/>
              </a:rPr>
              <a:t>Thông tin nhân viên.  </a:t>
            </a:r>
            <a:r>
              <a:rPr lang="en-US" sz="1400" dirty="0">
                <a:solidFill>
                  <a:srgbClr val="FF0000"/>
                </a:solidFill>
                <a:latin typeface="Arial" panose="020B0604020202020204" pitchFamily="34" charset="0"/>
                <a:cs typeface="Arial" panose="020B0604020202020204" pitchFamily="34" charset="0"/>
                <a:sym typeface="+mn-ea"/>
              </a:rPr>
              <a:t>Thêm, Xóa </a:t>
            </a:r>
            <a:r>
              <a:rPr lang="en-US" sz="1400" b="1" dirty="0">
                <a:solidFill>
                  <a:srgbClr val="002060"/>
                </a:solidFill>
                <a:latin typeface="Arial" panose="020B0604020202020204" pitchFamily="34" charset="0"/>
                <a:cs typeface="Arial" panose="020B0604020202020204" pitchFamily="34" charset="0"/>
                <a:sym typeface="+mn-ea"/>
              </a:rPr>
              <a:t>nhân viên</a:t>
            </a:r>
            <a:r>
              <a:rPr lang="en-US" sz="1400" b="1" dirty="0">
                <a:solidFill>
                  <a:srgbClr val="002060"/>
                </a:solidFill>
                <a:latin typeface="Arial" panose="020B0604020202020204" pitchFamily="34" charset="0"/>
                <a:cs typeface="Arial" panose="020B0604020202020204" pitchFamily="34" charset="0"/>
              </a:rPr>
              <a:t/>
            </a:r>
            <a:br>
              <a:rPr lang="en-US" sz="1400" b="1" dirty="0">
                <a:solidFill>
                  <a:srgbClr val="002060"/>
                </a:solidFill>
                <a:latin typeface="Arial" panose="020B0604020202020204" pitchFamily="34" charset="0"/>
                <a:cs typeface="Arial" panose="020B0604020202020204" pitchFamily="34" charset="0"/>
              </a:rPr>
            </a:br>
            <a:r>
              <a:rPr lang="en-US" sz="1400" dirty="0">
                <a:solidFill>
                  <a:srgbClr val="FF0000"/>
                </a:solidFill>
                <a:latin typeface="Arial" panose="020B0604020202020204" pitchFamily="34" charset="0"/>
                <a:cs typeface="Arial" panose="020B0604020202020204" pitchFamily="34" charset="0"/>
              </a:rPr>
              <a:t> </a:t>
            </a:r>
            <a:r>
              <a:rPr lang="en-US" sz="1400" dirty="0">
                <a:solidFill>
                  <a:srgbClr val="ED7D31">
                    <a:lumMod val="50000"/>
                  </a:srgbClr>
                </a:solidFill>
                <a:latin typeface="Arial" panose="020B0604020202020204" pitchFamily="34" charset="0"/>
                <a:cs typeface="Arial" panose="020B0604020202020204" pitchFamily="34" charset="0"/>
              </a:rPr>
              <a:t>Quản lý Phim </a:t>
            </a:r>
            <a:r>
              <a:rPr lang="en-US" sz="1400" b="1" dirty="0">
                <a:solidFill>
                  <a:srgbClr val="ED7D31">
                    <a:lumMod val="50000"/>
                  </a:srgb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sym typeface="+mn-ea"/>
              </a:rPr>
              <a:t>Phim </a:t>
            </a:r>
            <a:r>
              <a:rPr lang="en-US" sz="1400" dirty="0">
                <a:solidFill>
                  <a:srgbClr val="002060"/>
                </a:solidFill>
                <a:latin typeface="Arial" panose="020B0604020202020204" pitchFamily="34" charset="0"/>
                <a:cs typeface="Arial" panose="020B0604020202020204" pitchFamily="34" charset="0"/>
              </a:rPr>
              <a:t>(</a:t>
            </a:r>
            <a:r>
              <a:rPr lang="en-US" sz="1400" dirty="0">
                <a:solidFill>
                  <a:srgbClr val="002060"/>
                </a:solidFill>
                <a:latin typeface="Arial" panose="020B0604020202020204" pitchFamily="34" charset="0"/>
                <a:cs typeface="Arial" panose="020B0604020202020204" pitchFamily="34" charset="0"/>
                <a:sym typeface="+mn-ea"/>
              </a:rPr>
              <a:t>Tên, Đơn giá Bán, </a:t>
            </a:r>
            <a:r>
              <a:rPr lang="en-US" sz="14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dirty="0">
                <a:solidFill>
                  <a:srgbClr val="002060"/>
                </a:solidFill>
                <a:latin typeface="Arial" panose="020B0604020202020204" pitchFamily="34" charset="0"/>
                <a:cs typeface="Arial" panose="020B0604020202020204" pitchFamily="34" charset="0"/>
              </a:rPr>
              <a:t> ,</a:t>
            </a:r>
            <a:r>
              <a:rPr lang="en-US" sz="1400" u="sng" dirty="0">
                <a:solidFill>
                  <a:srgbClr val="002060"/>
                </a:solidFill>
                <a:latin typeface="Arial" panose="020B0604020202020204" pitchFamily="34" charset="0"/>
                <a:cs typeface="Arial" panose="020B0604020202020204" pitchFamily="34" charset="0"/>
              </a:rPr>
              <a:t>Doanh thu</a:t>
            </a:r>
            <a:r>
              <a:rPr lang="en-US" sz="1400" dirty="0">
                <a:solidFill>
                  <a:srgbClr val="002060"/>
                </a:solidFill>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dirty="0">
                <a:solidFill>
                  <a:srgbClr val="002060"/>
                </a:solidFill>
                <a:latin typeface="Arial" panose="020B0604020202020204" pitchFamily="34" charset="0"/>
                <a:cs typeface="Arial" panose="020B0604020202020204" pitchFamily="34" charset="0"/>
              </a:rPr>
              <a:t> </a:t>
            </a:r>
            <a:br>
              <a:rPr lang="en-US" sz="1400"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Cập nhật </a:t>
            </a:r>
            <a:r>
              <a:rPr lang="en-US" sz="1400" dirty="0">
                <a:solidFill>
                  <a:srgbClr val="002060"/>
                </a:solidFill>
                <a:latin typeface="Arial" panose="020B0604020202020204" pitchFamily="34" charset="0"/>
                <a:cs typeface="Arial" panose="020B0604020202020204" pitchFamily="34" charset="0"/>
              </a:rPr>
              <a:t>Đơn giá Bán, thông tin </a:t>
            </a:r>
            <a:r>
              <a:rPr lang="en-US" sz="1400" b="1" dirty="0">
                <a:solidFill>
                  <a:srgbClr val="002060"/>
                </a:solidFill>
                <a:latin typeface="Arial" panose="020B0604020202020204" pitchFamily="34" charset="0"/>
                <a:cs typeface="Arial" panose="020B0604020202020204" pitchFamily="34" charset="0"/>
                <a:sym typeface="+mn-ea"/>
              </a:rPr>
              <a:t>Phim , Suất chiếu. </a:t>
            </a:r>
            <a:r>
              <a:rPr lang="en-US" sz="1400" dirty="0">
                <a:solidFill>
                  <a:srgbClr val="FF0000"/>
                </a:solidFill>
                <a:latin typeface="Arial" panose="020B0604020202020204" pitchFamily="34" charset="0"/>
                <a:cs typeface="Arial" panose="020B0604020202020204" pitchFamily="34" charset="0"/>
                <a:sym typeface="+mn-ea"/>
              </a:rPr>
              <a:t>Thêm, Xóa </a:t>
            </a:r>
            <a:r>
              <a:rPr lang="en-US" sz="1400" b="1" dirty="0">
                <a:solidFill>
                  <a:srgbClr val="002060"/>
                </a:solidFill>
                <a:latin typeface="Arial" panose="020B0604020202020204" pitchFamily="34" charset="0"/>
                <a:cs typeface="Arial" panose="020B0604020202020204" pitchFamily="34" charset="0"/>
                <a:sym typeface="+mn-ea"/>
              </a:rPr>
              <a:t>Phim , Suất chiếu</a:t>
            </a:r>
            <a:endParaRPr lang="en-US" sz="1400" b="1" dirty="0">
              <a:solidFill>
                <a:srgbClr val="ED7D31">
                  <a:lumMod val="50000"/>
                </a:srgbClr>
              </a:solidFill>
              <a:latin typeface="Arial" panose="020B0604020202020204" pitchFamily="34" charset="0"/>
              <a:cs typeface="Arial" panose="020B0604020202020204" pitchFamily="34" charset="0"/>
            </a:endParaRPr>
          </a:p>
        </p:txBody>
      </p:sp>
      <p:sp>
        <p:nvSpPr>
          <p:cNvPr id="69" name="Rounded Rectangle 68">
            <a:hlinkClick r:id="rId3" action="ppaction://hlinksldjump"/>
          </p:cNvPr>
          <p:cNvSpPr/>
          <p:nvPr/>
        </p:nvSpPr>
        <p:spPr>
          <a:xfrm>
            <a:off x="246379" y="330214"/>
            <a:ext cx="3727310"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rPr>
              <a:t>Công ty Galaxy Cinema </a:t>
            </a:r>
            <a:r>
              <a:rPr lang="en-US" sz="1600">
                <a:solidFill>
                  <a:prstClr val="white"/>
                </a:solidFill>
                <a:latin typeface="Arial" panose="020B0604020202020204" pitchFamily="34" charset="0"/>
                <a:cs typeface="Arial" panose="020B0604020202020204" pitchFamily="34" charset="0"/>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rPr>
              <a:t>)</a:t>
            </a:r>
          </a:p>
          <a:p>
            <a:pPr algn="ctr"/>
            <a:r>
              <a:rPr lang="en-US" sz="1600" b="1">
                <a:solidFill>
                  <a:srgbClr val="FFFF00"/>
                </a:solidFill>
                <a:latin typeface="Arial" panose="020B0604020202020204" pitchFamily="34" charset="0"/>
                <a:cs typeface="Arial" panose="020B0604020202020204" pitchFamily="34" charset="0"/>
              </a:rPr>
              <a:t>Ngữ cảnh và  Tóm tắt Yêu cầu</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4446324" y="5354536"/>
            <a:ext cx="3273554" cy="365125"/>
          </a:xfrm>
        </p:spPr>
        <p:txBody>
          <a:bodyPr/>
          <a:lstStyle/>
          <a:p>
            <a:pPr>
              <a:defRPr/>
            </a:pPr>
            <a:r>
              <a:rPr lang="vi-VN" sz="1600">
                <a:solidFill>
                  <a:srgbClr val="002060"/>
                </a:solidFill>
                <a:latin typeface="Arial" panose="020B0604020202020204" pitchFamily="34" charset="0"/>
                <a:cs typeface="Arial" panose="020B0604020202020204" pitchFamily="34" charset="0"/>
              </a:rPr>
              <a:t>Nguyễn tiến Huy   Tháng </a:t>
            </a:r>
            <a:r>
              <a:rPr lang="en-US" sz="1600">
                <a:solidFill>
                  <a:srgbClr val="002060"/>
                </a:solidFill>
                <a:latin typeface="Arial" panose="020B0604020202020204" pitchFamily="34" charset="0"/>
                <a:cs typeface="Arial" panose="020B0604020202020204" pitchFamily="34" charset="0"/>
              </a:rPr>
              <a:t>2</a:t>
            </a:r>
            <a:r>
              <a:rPr lang="vi-VN" sz="1600">
                <a:solidFill>
                  <a:srgbClr val="002060"/>
                </a:solidFill>
                <a:latin typeface="Arial" panose="020B0604020202020204" pitchFamily="34" charset="0"/>
                <a:cs typeface="Arial" panose="020B0604020202020204" pitchFamily="34" charset="0"/>
              </a:rPr>
              <a:t>/201</a:t>
            </a:r>
            <a:r>
              <a:rPr lang="en-US" sz="160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588" y="5287749"/>
            <a:ext cx="562698" cy="453082"/>
          </a:xfrm>
          <a:prstGeom prst="rect">
            <a:avLst/>
          </a:prstGeom>
        </p:spPr>
      </p:pic>
      <p:sp>
        <p:nvSpPr>
          <p:cNvPr id="5" name="Text Box 4"/>
          <p:cNvSpPr txBox="1"/>
          <p:nvPr/>
        </p:nvSpPr>
        <p:spPr>
          <a:xfrm>
            <a:off x="8139430" y="3728085"/>
            <a:ext cx="3209925" cy="2584450"/>
          </a:xfrm>
          <a:prstGeom prst="rect">
            <a:avLst/>
          </a:prstGeom>
          <a:noFill/>
          <a:ln w="12700" cmpd="sng">
            <a:solidFill>
              <a:schemeClr val="accent1">
                <a:shade val="50000"/>
              </a:schemeClr>
            </a:solidFill>
            <a:prstDash val="solid"/>
          </a:ln>
        </p:spPr>
        <p:txBody>
          <a:bodyPr wrap="square" rtlCol="0">
            <a:spAutoFit/>
          </a:bodyPr>
          <a:lstStyle/>
          <a:p>
            <a:pPr algn="ctr"/>
            <a:r>
              <a:rPr lang="en-US"/>
              <a:t>Phiếu bán</a:t>
            </a:r>
          </a:p>
          <a:p>
            <a:r>
              <a:rPr lang="en-US"/>
              <a:t>Họ tên: ...  Điện thoại:....</a:t>
            </a:r>
          </a:p>
          <a:p>
            <a:r>
              <a:rPr lang="en-US"/>
              <a:t>Email:....</a:t>
            </a:r>
          </a:p>
          <a:p>
            <a:r>
              <a:rPr lang="en-US"/>
              <a:t>Phòng chiếu:... Số ghế:....</a:t>
            </a:r>
          </a:p>
          <a:p>
            <a:r>
              <a:rPr lang="en-US"/>
              <a:t>Phim Sốlượng Đơn giá Tiền</a:t>
            </a:r>
          </a:p>
          <a:p>
            <a:r>
              <a:rPr lang="en-US"/>
              <a:t>....</a:t>
            </a:r>
          </a:p>
          <a:p>
            <a:pPr algn="r"/>
            <a:r>
              <a:rPr lang="en-US"/>
              <a:t>Tổng tiền:....</a:t>
            </a:r>
          </a:p>
          <a:p>
            <a:pPr algn="r"/>
            <a:r>
              <a:rPr lang="en-US"/>
              <a:t>Ngày:...</a:t>
            </a:r>
          </a:p>
          <a:p>
            <a:pPr algn="r"/>
            <a:r>
              <a:rPr lang="en-US"/>
              <a:t>Họ tên NV bán vé:...</a:t>
            </a:r>
          </a:p>
        </p:txBody>
      </p:sp>
      <p:sp>
        <p:nvSpPr>
          <p:cNvPr id="6" name="Text Box 5"/>
          <p:cNvSpPr txBox="1"/>
          <p:nvPr/>
        </p:nvSpPr>
        <p:spPr>
          <a:xfrm>
            <a:off x="8139430" y="1697990"/>
            <a:ext cx="3209925" cy="2030095"/>
          </a:xfrm>
          <a:prstGeom prst="rect">
            <a:avLst/>
          </a:prstGeom>
          <a:noFill/>
          <a:ln w="12700" cmpd="sng">
            <a:solidFill>
              <a:schemeClr val="accent1">
                <a:shade val="50000"/>
              </a:schemeClr>
            </a:solidFill>
            <a:prstDash val="solid"/>
          </a:ln>
        </p:spPr>
        <p:txBody>
          <a:bodyPr wrap="square" rtlCol="0">
            <a:spAutoFit/>
          </a:bodyPr>
          <a:lstStyle/>
          <a:p>
            <a:r>
              <a:rPr lang="en-US"/>
              <a:t>Phiếu đặt vé</a:t>
            </a:r>
          </a:p>
          <a:p>
            <a:r>
              <a:rPr lang="en-US"/>
              <a:t>Họ tên: ...  Điện thoại:....</a:t>
            </a:r>
          </a:p>
          <a:p>
            <a:r>
              <a:rPr lang="en-US"/>
              <a:t>Email:....  Mã nhận vé:...</a:t>
            </a:r>
          </a:p>
          <a:p>
            <a:r>
              <a:rPr lang="en-US"/>
              <a:t>Ngày đặt.... </a:t>
            </a:r>
            <a:r>
              <a:rPr lang="en-US">
                <a:sym typeface="+mn-ea"/>
              </a:rPr>
              <a:t>Số ghế:....</a:t>
            </a:r>
            <a:endParaRPr lang="en-US"/>
          </a:p>
          <a:p>
            <a:r>
              <a:rPr lang="en-US">
                <a:sym typeface="+mn-ea"/>
              </a:rPr>
              <a:t>Phim Sốlượng Đơn giá Tiền</a:t>
            </a:r>
            <a:endParaRPr lang="en-US"/>
          </a:p>
          <a:p>
            <a:r>
              <a:rPr lang="en-US">
                <a:sym typeface="+mn-ea"/>
              </a:rPr>
              <a:t>....</a:t>
            </a:r>
            <a:endParaRPr lang="en-US"/>
          </a:p>
          <a:p>
            <a:pPr algn="r"/>
            <a:r>
              <a:rPr lang="en-US">
                <a:sym typeface="+mn-ea"/>
              </a:rPr>
              <a:t>Tổng tiền:...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3" action="ppaction://hlinksldjump"/>
          </p:cNvPr>
          <p:cNvSpPr/>
          <p:nvPr/>
        </p:nvSpPr>
        <p:spPr>
          <a:xfrm>
            <a:off x="5123649" y="189181"/>
            <a:ext cx="4021664"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rPr>
              <a:t>Mô hình Đối tượng xử lý của Dịch vụ  </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5123869" y="6131776"/>
            <a:ext cx="3273554" cy="365125"/>
          </a:xfrm>
        </p:spPr>
        <p:txBody>
          <a:bodyPr/>
          <a:lstStyle/>
          <a:p>
            <a:pPr>
              <a:defRPr/>
            </a:pPr>
            <a:r>
              <a:rPr lang="vi-VN" sz="1600">
                <a:solidFill>
                  <a:srgbClr val="002060"/>
                </a:solidFill>
                <a:latin typeface="Arial" panose="020B0604020202020204" pitchFamily="34" charset="0"/>
                <a:cs typeface="Arial" panose="020B0604020202020204" pitchFamily="34" charset="0"/>
              </a:rPr>
              <a:t>Nguyễn tiến Huy   Tháng </a:t>
            </a:r>
            <a:r>
              <a:rPr lang="en-US" sz="1600">
                <a:solidFill>
                  <a:srgbClr val="002060"/>
                </a:solidFill>
                <a:latin typeface="Arial" panose="020B0604020202020204" pitchFamily="34" charset="0"/>
                <a:cs typeface="Arial" panose="020B0604020202020204" pitchFamily="34" charset="0"/>
              </a:rPr>
              <a:t>2</a:t>
            </a:r>
            <a:r>
              <a:rPr lang="vi-VN" sz="1600">
                <a:solidFill>
                  <a:srgbClr val="002060"/>
                </a:solidFill>
                <a:latin typeface="Arial" panose="020B0604020202020204" pitchFamily="34" charset="0"/>
                <a:cs typeface="Arial" panose="020B0604020202020204" pitchFamily="34" charset="0"/>
              </a:rPr>
              <a:t>/201</a:t>
            </a:r>
            <a:r>
              <a:rPr lang="en-US" sz="160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7478" y="6106264"/>
            <a:ext cx="562698" cy="453082"/>
          </a:xfrm>
          <a:prstGeom prst="rect">
            <a:avLst/>
          </a:prstGeom>
        </p:spPr>
      </p:pic>
      <p:grpSp>
        <p:nvGrpSpPr>
          <p:cNvPr id="9" name="Group 8"/>
          <p:cNvGrpSpPr/>
          <p:nvPr/>
        </p:nvGrpSpPr>
        <p:grpSpPr>
          <a:xfrm>
            <a:off x="5182217" y="1142779"/>
            <a:ext cx="6623703" cy="2361927"/>
            <a:chOff x="5239516" y="917224"/>
            <a:chExt cx="6488196" cy="1862830"/>
          </a:xfrm>
        </p:grpSpPr>
        <p:sp>
          <p:nvSpPr>
            <p:cNvPr id="10" name="Cube 9">
              <a:hlinkClick r:id="" action="ppaction://noaction"/>
            </p:cNvPr>
            <p:cNvSpPr/>
            <p:nvPr/>
          </p:nvSpPr>
          <p:spPr>
            <a:xfrm>
              <a:off x="5239516" y="1569049"/>
              <a:ext cx="4569897" cy="1019474"/>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73745" y="1813130"/>
              <a:ext cx="1727198" cy="5367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sp>
          <p:nvSpPr>
            <p:cNvPr id="12" name="TextBox 11">
              <a:hlinkClick r:id="" action="ppaction://noaction"/>
            </p:cNvPr>
            <p:cNvSpPr txBox="1"/>
            <p:nvPr/>
          </p:nvSpPr>
          <p:spPr>
            <a:xfrm>
              <a:off x="5345805" y="1808440"/>
              <a:ext cx="2307265" cy="581450"/>
            </a:xfrm>
            <a:prstGeom prst="rect">
              <a:avLst/>
            </a:prstGeom>
            <a:solidFill>
              <a:schemeClr val="bg1"/>
            </a:solidFill>
            <a:ln w="41275">
              <a:solidFill>
                <a:srgbClr val="002060"/>
              </a:solidFill>
              <a:prstDash val="sysDash"/>
            </a:ln>
          </p:spPr>
          <p:txBody>
            <a:bodyPr wrap="square" rtlCol="0">
              <a:spAutoFit/>
            </a:bodyPr>
            <a:lstStyle/>
            <a:p>
              <a:r>
                <a:rPr lang="en-US" sz="1400" b="1">
                  <a:solidFill>
                    <a:srgbClr val="002060"/>
                  </a:solidFill>
                  <a:latin typeface="Arial" panose="020B0604020202020204" pitchFamily="34" charset="0"/>
                  <a:cs typeface="Arial" panose="020B0604020202020204" pitchFamily="34" charset="0"/>
                </a:rPr>
                <a:t>Du_lieu</a:t>
              </a:r>
              <a:r>
                <a:rPr lang="en-US" sz="1400">
                  <a:solidFill>
                    <a:srgbClr val="002060"/>
                  </a:solidFill>
                  <a:latin typeface="Arial" panose="020B0604020202020204" pitchFamily="34" charset="0"/>
                  <a:cs typeface="Arial" panose="020B0604020202020204" pitchFamily="34" charset="0"/>
                </a:rPr>
                <a:t/>
              </a:r>
              <a:br>
                <a:rPr lang="en-US" sz="140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Cong_ty</a:t>
              </a:r>
              <a:r>
                <a:rPr lang="en-US" sz="1400" b="1">
                  <a:solidFill>
                    <a:srgbClr val="002060"/>
                  </a:solidFill>
                  <a:latin typeface="Arial" panose="020B0604020202020204" pitchFamily="34" charset="0"/>
                  <a:cs typeface="Arial" panose="020B0604020202020204" pitchFamily="34" charset="0"/>
                </a:rPr>
                <a:t/>
              </a:r>
              <a:br>
                <a:rPr lang="en-US" sz="1400" b="1">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Danh_sach_Phim</a:t>
              </a:r>
              <a:endParaRPr lang="en-US" sz="1400" b="1">
                <a:solidFill>
                  <a:srgbClr val="002060"/>
                </a:solidFill>
                <a:latin typeface="Arial" panose="020B0604020202020204" pitchFamily="34" charset="0"/>
                <a:cs typeface="Arial" panose="020B0604020202020204" pitchFamily="34" charset="0"/>
              </a:endParaRPr>
            </a:p>
          </p:txBody>
        </p:sp>
        <p:sp>
          <p:nvSpPr>
            <p:cNvPr id="13" name="Can 12"/>
            <p:cNvSpPr/>
            <p:nvPr/>
          </p:nvSpPr>
          <p:spPr>
            <a:xfrm>
              <a:off x="9526478" y="1979292"/>
              <a:ext cx="2201234" cy="800762"/>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4" name="TextBox 13">
              <a:hlinkClick r:id="" action="ppaction://noaction"/>
            </p:cNvPr>
            <p:cNvSpPr txBox="1"/>
            <p:nvPr/>
          </p:nvSpPr>
          <p:spPr>
            <a:xfrm>
              <a:off x="9646790" y="2230985"/>
              <a:ext cx="2080921" cy="338554"/>
            </a:xfrm>
            <a:prstGeom prst="rect">
              <a:avLst/>
            </a:prstGeom>
            <a:solidFill>
              <a:schemeClr val="bg1"/>
            </a:solidFill>
          </p:spPr>
          <p:txBody>
            <a:bodyPr wrap="square" rtlCol="0">
              <a:spAutoFit/>
            </a:bodyPr>
            <a:lstStyle/>
            <a:p>
              <a:pPr algn="ctr"/>
              <a:r>
                <a:rPr lang="en-US" sz="1600">
                  <a:latin typeface="Arial" panose="020B0604020202020204" pitchFamily="34" charset="0"/>
                  <a:cs typeface="Arial" panose="020B0604020202020204" pitchFamily="34" charset="0"/>
                </a:rPr>
                <a:t>Dữ liệu Lưu trữ </a:t>
              </a:r>
              <a:r>
                <a:rPr lang="en-US" sz="1600" b="1">
                  <a:latin typeface="Arial" panose="020B0604020202020204" pitchFamily="34" charset="0"/>
                  <a:cs typeface="Arial" panose="020B0604020202020204" pitchFamily="34" charset="0"/>
                </a:rPr>
                <a:t>(2)</a:t>
              </a:r>
              <a:endParaRPr lang="en-US" sz="1400">
                <a:latin typeface="Arial" panose="020B0604020202020204" pitchFamily="34" charset="0"/>
                <a:cs typeface="Arial" panose="020B0604020202020204" pitchFamily="34" charset="0"/>
              </a:endParaRPr>
            </a:p>
          </p:txBody>
        </p:sp>
        <p:grpSp>
          <p:nvGrpSpPr>
            <p:cNvPr id="15" name="Group 93"/>
            <p:cNvGrpSpPr/>
            <p:nvPr/>
          </p:nvGrpSpPr>
          <p:grpSpPr bwMode="auto">
            <a:xfrm>
              <a:off x="7035381" y="917224"/>
              <a:ext cx="274233" cy="38359"/>
              <a:chOff x="4779699" y="714355"/>
              <a:chExt cx="300064" cy="71440"/>
            </a:xfrm>
            <a:solidFill>
              <a:srgbClr val="0070C0"/>
            </a:solidFill>
          </p:grpSpPr>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846683" y="1327541"/>
              <a:ext cx="2708891" cy="267014"/>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Dịch vụ Giao tiếp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grpSp>
      <p:grpSp>
        <p:nvGrpSpPr>
          <p:cNvPr id="25" name="Group 24"/>
          <p:cNvGrpSpPr/>
          <p:nvPr/>
        </p:nvGrpSpPr>
        <p:grpSpPr>
          <a:xfrm>
            <a:off x="293323" y="606240"/>
            <a:ext cx="4107738" cy="2798544"/>
            <a:chOff x="903567" y="2937671"/>
            <a:chExt cx="1767100" cy="2798544"/>
          </a:xfrm>
        </p:grpSpPr>
        <p:sp>
          <p:nvSpPr>
            <p:cNvPr id="26"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27" name="TextBox 26"/>
            <p:cNvSpPr txBox="1"/>
            <p:nvPr/>
          </p:nvSpPr>
          <p:spPr>
            <a:xfrm>
              <a:off x="903567" y="3274955"/>
              <a:ext cx="1767100" cy="246126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Ten,Ma_so,Dien_thoai,Dia_chi</a:t>
              </a:r>
            </a:p>
            <a:p>
              <a:r>
                <a:rPr lang="en-US" sz="1400">
                  <a:solidFill>
                    <a:schemeClr val="accent2">
                      <a:lumMod val="50000"/>
                    </a:schemeClr>
                  </a:solidFill>
                  <a:latin typeface="Arial" panose="020B0604020202020204" pitchFamily="34" charset="0"/>
                  <a:cs typeface="Arial" panose="020B0604020202020204" pitchFamily="34" charset="0"/>
                </a:rPr>
                <a:t>Danh_sach_Rap</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Ten,Ma_so, Danh_sach_Phong_chieu</a:t>
              </a:r>
              <a:r>
                <a:rPr lang="en-US" sz="1400" i="1">
                  <a:latin typeface="Arial" panose="020B0604020202020204" pitchFamily="34" charset="0"/>
                  <a:cs typeface="Arial" panose="020B0604020202020204" pitchFamily="34" charset="0"/>
                </a:rPr>
                <a:t/>
              </a:r>
              <a:br>
                <a:rPr lang="en-US" sz="1400" i="1">
                  <a:latin typeface="Arial" panose="020B0604020202020204" pitchFamily="34" charset="0"/>
                  <a:cs typeface="Arial" panose="020B0604020202020204" pitchFamily="34" charset="0"/>
                </a:rPr>
              </a:br>
              <a:r>
                <a:rPr lang="en-US" sz="1400">
                  <a:solidFill>
                    <a:schemeClr val="accent2">
                      <a:lumMod val="50000"/>
                    </a:schemeClr>
                  </a:solidFill>
                  <a:latin typeface="Arial" panose="020B0604020202020204" pitchFamily="34" charset="0"/>
                  <a:cs typeface="Arial" panose="020B0604020202020204" pitchFamily="34" charset="0"/>
                </a:rPr>
                <a:t>Danh_sach_Nhan_vien</a:t>
              </a:r>
              <a:r>
                <a:rPr lang="en-US" sz="1400" i="1">
                  <a:latin typeface="Arial" panose="020B0604020202020204" pitchFamily="34" charset="0"/>
                  <a:cs typeface="Arial" panose="020B0604020202020204" pitchFamily="34" charset="0"/>
                </a:rPr>
                <a:t> :    </a:t>
              </a:r>
            </a:p>
            <a:p>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Ho_ten,Ma_so, Ten_Dang_nhap,Mat_khau, Rap</a:t>
              </a:r>
            </a:p>
            <a:p>
              <a:r>
                <a:rPr lang="en-US" sz="1400">
                  <a:solidFill>
                    <a:schemeClr val="accent2">
                      <a:lumMod val="50000"/>
                    </a:schemeClr>
                  </a:solidFill>
                  <a:latin typeface="Arial" panose="020B0604020202020204" pitchFamily="34" charset="0"/>
                  <a:cs typeface="Arial" panose="020B0604020202020204" pitchFamily="34" charset="0"/>
                </a:rPr>
                <a:t>Danh_sach_Quan_ly_Nhan_vien</a:t>
              </a:r>
              <a:r>
                <a:rPr lang="en-US" sz="1400" i="1">
                  <a:latin typeface="Arial" panose="020B0604020202020204" pitchFamily="34" charset="0"/>
                  <a:cs typeface="Arial" panose="020B0604020202020204" pitchFamily="34" charset="0"/>
                </a:rPr>
                <a:t> :    </a:t>
              </a:r>
            </a:p>
            <a:p>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Ho_ten,Ma_so, Ten_Dang_nhap,Mat_khau,</a:t>
              </a:r>
              <a:r>
                <a:rPr lang="en-US" sz="1400">
                  <a:latin typeface="Arial" panose="020B0604020202020204" pitchFamily="34" charset="0"/>
                  <a:cs typeface="Arial" panose="020B0604020202020204" pitchFamily="34" charset="0"/>
                  <a:sym typeface="+mn-ea"/>
                </a:rPr>
                <a:t>Rap</a:t>
              </a:r>
              <a:endParaRPr lang="en-US" sz="1400">
                <a:latin typeface="Arial" panose="020B0604020202020204" pitchFamily="34" charset="0"/>
                <a:cs typeface="Arial" panose="020B0604020202020204" pitchFamily="34" charset="0"/>
              </a:endParaRPr>
            </a:p>
            <a:p>
              <a:r>
                <a:rPr lang="en-US" sz="1400">
                  <a:solidFill>
                    <a:schemeClr val="accent2">
                      <a:lumMod val="50000"/>
                    </a:schemeClr>
                  </a:solidFill>
                  <a:latin typeface="Arial" panose="020B0604020202020204" pitchFamily="34" charset="0"/>
                  <a:cs typeface="Arial" panose="020B0604020202020204" pitchFamily="34" charset="0"/>
                </a:rPr>
                <a:t>Danh_sach_Quan_ly_Phim</a:t>
              </a:r>
              <a:r>
                <a:rPr lang="en-US" sz="1400" i="1">
                  <a:latin typeface="Arial" panose="020B0604020202020204" pitchFamily="34" charset="0"/>
                  <a:cs typeface="Arial" panose="020B0604020202020204" pitchFamily="34" charset="0"/>
                </a:rPr>
                <a:t> :    </a:t>
              </a:r>
            </a:p>
            <a:p>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Ho_ten,Ma_so, Ten_Dang_nhap,Mat_khau</a:t>
              </a:r>
            </a:p>
          </p:txBody>
        </p:sp>
      </p:grpSp>
      <p:grpSp>
        <p:nvGrpSpPr>
          <p:cNvPr id="28" name="Group 27"/>
          <p:cNvGrpSpPr/>
          <p:nvPr/>
        </p:nvGrpSpPr>
        <p:grpSpPr>
          <a:xfrm>
            <a:off x="293138" y="3544577"/>
            <a:ext cx="5173080" cy="3015079"/>
            <a:chOff x="903567" y="2937671"/>
            <a:chExt cx="1767100" cy="3015079"/>
          </a:xfrm>
        </p:grpSpPr>
        <p:sp>
          <p:nvSpPr>
            <p:cNvPr id="29"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XL_PHIM  </a:t>
              </a:r>
              <a:endParaRPr lang="en-US" sz="1600" b="1">
                <a:latin typeface="Arial" panose="020B0604020202020204" pitchFamily="34" charset="0"/>
                <a:cs typeface="Arial" panose="020B0604020202020204" pitchFamily="34" charset="0"/>
              </a:endParaRPr>
            </a:p>
          </p:txBody>
        </p:sp>
        <p:sp>
          <p:nvSpPr>
            <p:cNvPr id="30" name="TextBox 29"/>
            <p:cNvSpPr txBox="1"/>
            <p:nvPr/>
          </p:nvSpPr>
          <p:spPr>
            <a:xfrm>
              <a:off x="903567" y="3276225"/>
              <a:ext cx="1767100" cy="2676525"/>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p>
            <a:p>
              <a:r>
                <a:rPr lang="en-US" sz="1400">
                  <a:solidFill>
                    <a:srgbClr val="FF0000"/>
                  </a:solidFill>
                  <a:latin typeface="Arial" panose="020B0604020202020204" pitchFamily="34" charset="0"/>
                  <a:cs typeface="Arial" panose="020B0604020202020204" pitchFamily="34" charset="0"/>
                </a:rPr>
                <a:t>Danh_sach_Suat_chieu: </a:t>
              </a:r>
              <a:r>
                <a:rPr lang="en-US" sz="1400">
                  <a:solidFill>
                    <a:schemeClr val="tx1"/>
                  </a:solidFill>
                  <a:latin typeface="Arial" panose="020B0604020202020204" pitchFamily="34" charset="0"/>
                  <a:cs typeface="Arial" panose="020B0604020202020204" pitchFamily="34" charset="0"/>
                </a:rPr>
                <a:t>Ma_so, Bat_dau, Danh_sach_Ghe_trong, Rap, Phong_chieu</a:t>
              </a:r>
              <a:r>
                <a:rPr lang="en-US" sz="1400" i="1">
                  <a:solidFill>
                    <a:schemeClr val="tx1"/>
                  </a:solidFill>
                  <a:latin typeface="Arial" panose="020B0604020202020204" pitchFamily="34" charset="0"/>
                  <a:cs typeface="Arial" panose="020B0604020202020204" pitchFamily="34" charset="0"/>
                </a:rPr>
                <a:t/>
              </a:r>
              <a:br>
                <a:rPr lang="en-US" sz="1400" i="1">
                  <a:solidFill>
                    <a:schemeClr val="tx1"/>
                  </a:solidFill>
                  <a:latin typeface="Arial" panose="020B0604020202020204" pitchFamily="34" charset="0"/>
                  <a:cs typeface="Arial" panose="020B0604020202020204" pitchFamily="34" charset="0"/>
                </a:rPr>
              </a:br>
              <a:r>
                <a:rPr lang="en-US" sz="1400">
                  <a:solidFill>
                    <a:srgbClr val="FF0000"/>
                  </a:solidFill>
                  <a:latin typeface="Arial" panose="020B0604020202020204" pitchFamily="34" charset="0"/>
                  <a:cs typeface="Arial" panose="020B0604020202020204" pitchFamily="34" charset="0"/>
                </a:rPr>
                <a:t>Danh_sach_Dat_ve</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Ma_so, Ma_nhan_ve, Danh_sach_Ghe_dat, Suat_chieu, Rap, Phong_chieu, So_luong, Don_gia, Tien, Ngay_dat, Trang_thai, </a:t>
              </a:r>
            </a:p>
            <a:p>
              <a:r>
                <a:rPr lang="en-US" sz="1400">
                  <a:latin typeface="Arial" panose="020B0604020202020204" pitchFamily="34" charset="0"/>
                  <a:cs typeface="Arial" panose="020B0604020202020204" pitchFamily="34" charset="0"/>
                </a:rPr>
                <a:t>	*Khach_hang: Ma_so, Ho_ten, Dien_thoai, Mail</a:t>
              </a:r>
              <a:br>
                <a:rPr lang="en-US" sz="1400">
                  <a:latin typeface="Arial" panose="020B0604020202020204" pitchFamily="34" charset="0"/>
                  <a:cs typeface="Arial" panose="020B0604020202020204" pitchFamily="34" charset="0"/>
                </a:rPr>
              </a:br>
              <a:r>
                <a:rPr lang="en-US" sz="1400">
                  <a:solidFill>
                    <a:srgbClr val="FF0000"/>
                  </a:solidFill>
                  <a:latin typeface="Arial" panose="020B0604020202020204" pitchFamily="34" charset="0"/>
                  <a:cs typeface="Arial" panose="020B0604020202020204" pitchFamily="34" charset="0"/>
                </a:rPr>
                <a:t>Danh_sach_Ban_ve</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Ma_so, Ngay, Don_gia, So_luong, Tien, </a:t>
              </a:r>
              <a:r>
                <a:rPr lang="en-US" sz="1400">
                  <a:latin typeface="Arial" panose="020B0604020202020204" pitchFamily="34" charset="0"/>
                  <a:cs typeface="Arial" panose="020B0604020202020204" pitchFamily="34" charset="0"/>
                  <a:sym typeface="+mn-ea"/>
                </a:rPr>
                <a:t>Danh_sach_Ghe_dat, Nhan_vien_Ban_ve, Suat_chieu, Rap, Phong_chieu</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3"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Mô hình Đối tượng xử lý của Phân hệ Khách tham quan  </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4446324" y="5354536"/>
            <a:ext cx="3273554" cy="365125"/>
          </a:xfrm>
        </p:spPr>
        <p:txBody>
          <a:bodyPr/>
          <a:lstStyle/>
          <a:p>
            <a:pPr>
              <a:defRPr/>
            </a:pPr>
            <a:r>
              <a:rPr lang="vi-VN" sz="1600">
                <a:solidFill>
                  <a:srgbClr val="002060"/>
                </a:solidFill>
                <a:latin typeface="Arial" panose="020B0604020202020204" pitchFamily="34" charset="0"/>
                <a:cs typeface="Arial" panose="020B0604020202020204" pitchFamily="34" charset="0"/>
              </a:rPr>
              <a:t>Nguyễn tiến Huy   Tháng </a:t>
            </a:r>
            <a:r>
              <a:rPr lang="en-US" sz="1600">
                <a:solidFill>
                  <a:srgbClr val="002060"/>
                </a:solidFill>
                <a:latin typeface="Arial" panose="020B0604020202020204" pitchFamily="34" charset="0"/>
                <a:cs typeface="Arial" panose="020B0604020202020204" pitchFamily="34" charset="0"/>
              </a:rPr>
              <a:t>2</a:t>
            </a:r>
            <a:r>
              <a:rPr lang="vi-VN" sz="1600">
                <a:solidFill>
                  <a:srgbClr val="002060"/>
                </a:solidFill>
                <a:latin typeface="Arial" panose="020B0604020202020204" pitchFamily="34" charset="0"/>
                <a:cs typeface="Arial" panose="020B0604020202020204" pitchFamily="34" charset="0"/>
              </a:rPr>
              <a:t>/201</a:t>
            </a:r>
            <a:r>
              <a:rPr lang="en-US" sz="160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588" y="5287749"/>
            <a:ext cx="562698" cy="453082"/>
          </a:xfrm>
          <a:prstGeom prst="rect">
            <a:avLst/>
          </a:prstGeom>
        </p:spPr>
      </p:pic>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429261"/>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Màn hình Giao diện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Dịch vụ Giao tiếp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a:latin typeface="Arial" panose="020B0604020202020204" pitchFamily="34" charset="0"/>
                <a:cs typeface="Arial" panose="020B0604020202020204" pitchFamily="34" charset="0"/>
              </a:rPr>
              <a:t>Du_lieu</a:t>
            </a:r>
          </a:p>
        </p:txBody>
      </p:sp>
      <p:sp>
        <p:nvSpPr>
          <p:cNvPr id="33" name="TextBox 32">
            <a:hlinkClick r:id="" action="ppaction://noaction"/>
          </p:cNvPr>
          <p:cNvSpPr txBox="1"/>
          <p:nvPr/>
        </p:nvSpPr>
        <p:spPr>
          <a:xfrm>
            <a:off x="7314770" y="873216"/>
            <a:ext cx="4438510" cy="82994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200">
                <a:solidFill>
                  <a:srgbClr val="FF0000"/>
                </a:solidFill>
                <a:latin typeface="Arial" panose="020B0604020202020204" pitchFamily="34" charset="0"/>
                <a:cs typeface="Arial" panose="020B0604020202020204" pitchFamily="34" charset="0"/>
                <a:sym typeface="+mn-ea"/>
              </a:rPr>
              <a:t>Xem </a:t>
            </a:r>
            <a:r>
              <a:rPr lang="en-US" sz="1200">
                <a:solidFill>
                  <a:srgbClr val="002060"/>
                </a:solidFill>
                <a:latin typeface="Arial" panose="020B0604020202020204" pitchFamily="34" charset="0"/>
                <a:cs typeface="Arial" panose="020B0604020202020204" pitchFamily="34" charset="0"/>
                <a:sym typeface="+mn-ea"/>
              </a:rPr>
              <a:t>  </a:t>
            </a:r>
            <a:r>
              <a:rPr lang="en-US" sz="1200" b="1">
                <a:solidFill>
                  <a:srgbClr val="002060"/>
                </a:solidFill>
                <a:latin typeface="Arial" panose="020B0604020202020204" pitchFamily="34" charset="0"/>
                <a:cs typeface="Arial" panose="020B0604020202020204" pitchFamily="34" charset="0"/>
                <a:sym typeface="+mn-ea"/>
              </a:rPr>
              <a:t>Phim(</a:t>
            </a:r>
            <a:r>
              <a:rPr lang="en-US" sz="1200">
                <a:solidFill>
                  <a:srgbClr val="002060"/>
                </a:solidFill>
                <a:latin typeface="Arial" panose="020B0604020202020204" pitchFamily="34" charset="0"/>
                <a:cs typeface="Arial" panose="020B0604020202020204" pitchFamily="34" charset="0"/>
                <a:sym typeface="+mn-ea"/>
              </a:rPr>
              <a:t>Tên, Đơn giá Bán, </a:t>
            </a:r>
            <a:r>
              <a:rPr lang="en-US" sz="120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200">
                <a:solidFill>
                  <a:srgbClr val="002060"/>
                </a:solidFill>
                <a:latin typeface="Arial" panose="020B0604020202020204" pitchFamily="34" charset="0"/>
                <a:cs typeface="Arial" panose="020B0604020202020204" pitchFamily="34" charset="0"/>
                <a:sym typeface="+mn-ea"/>
              </a:rPr>
              <a:t>), </a:t>
            </a:r>
            <a:r>
              <a:rPr lang="en-US" sz="1200">
                <a:solidFill>
                  <a:srgbClr val="FF0000"/>
                </a:solidFill>
                <a:latin typeface="Arial" panose="020B0604020202020204" pitchFamily="34" charset="0"/>
                <a:cs typeface="Arial" panose="020B0604020202020204" pitchFamily="34" charset="0"/>
                <a:sym typeface="+mn-ea"/>
              </a:rPr>
              <a:t>Đặt vé</a:t>
            </a:r>
            <a:r>
              <a:rPr lang="en-US" sz="1200">
                <a:solidFill>
                  <a:srgbClr val="002060"/>
                </a:solidFill>
                <a:latin typeface="Arial" panose="020B0604020202020204" pitchFamily="34" charset="0"/>
                <a:cs typeface="Arial" panose="020B0604020202020204" pitchFamily="34" charset="0"/>
                <a:sym typeface="+mn-ea"/>
              </a:rPr>
              <a:t> theo Phiếu đặt</a:t>
            </a:r>
            <a:endParaRPr lang="en-US" sz="1200">
              <a:solidFill>
                <a:prstClr val="black"/>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737234"/>
          </a:xfrm>
          <a:prstGeom prst="rect">
            <a:avLst/>
          </a:prstGeom>
          <a:solidFill>
            <a:schemeClr val="bg1"/>
          </a:solidFill>
          <a:ln w="41275">
            <a:solidFill>
              <a:srgbClr val="002060"/>
            </a:solidFill>
            <a:prstDash val="sysDash"/>
          </a:ln>
        </p:spPr>
        <p:txBody>
          <a:bodyPr wrap="square" rtlCol="0">
            <a:spAutoFit/>
          </a:bodyPr>
          <a:lstStyle/>
          <a:p>
            <a:r>
              <a:rPr lang="en-US" sz="1400" b="1">
                <a:solidFill>
                  <a:srgbClr val="002060"/>
                </a:solidFill>
                <a:latin typeface="Arial" panose="020B0604020202020204" pitchFamily="34" charset="0"/>
                <a:cs typeface="Arial" panose="020B0604020202020204" pitchFamily="34" charset="0"/>
              </a:rPr>
              <a:t>Du_lieu</a:t>
            </a:r>
            <a:r>
              <a:rPr lang="en-US" sz="1400">
                <a:solidFill>
                  <a:srgbClr val="002060"/>
                </a:solidFill>
                <a:latin typeface="Arial" panose="020B0604020202020204" pitchFamily="34" charset="0"/>
                <a:cs typeface="Arial" panose="020B0604020202020204" pitchFamily="34" charset="0"/>
              </a:rPr>
              <a:t/>
            </a:r>
            <a:br>
              <a:rPr lang="en-US" sz="140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Cong_ty</a:t>
            </a:r>
            <a:r>
              <a:rPr lang="en-US" sz="1400" b="1">
                <a:solidFill>
                  <a:srgbClr val="002060"/>
                </a:solidFill>
                <a:latin typeface="Arial" panose="020B0604020202020204" pitchFamily="34" charset="0"/>
                <a:cs typeface="Arial" panose="020B0604020202020204" pitchFamily="34" charset="0"/>
              </a:rPr>
              <a:t/>
            </a:r>
            <a:br>
              <a:rPr lang="en-US" sz="1400" b="1">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Danh_sach_Phim</a:t>
            </a:r>
            <a:endParaRPr lang="en-US" sz="1400" b="1">
              <a:solidFill>
                <a:srgbClr val="002060"/>
              </a:solidFill>
              <a:latin typeface="Arial" panose="020B0604020202020204" pitchFamily="34" charset="0"/>
              <a:cs typeface="Arial" panose="020B0604020202020204" pitchFamily="34" charset="0"/>
            </a:endParaRPr>
          </a:p>
        </p:txBody>
      </p:sp>
      <p:grpSp>
        <p:nvGrpSpPr>
          <p:cNvPr id="4" name="Group 3"/>
          <p:cNvGrpSpPr/>
          <p:nvPr/>
        </p:nvGrpSpPr>
        <p:grpSpPr>
          <a:xfrm>
            <a:off x="338408" y="1010735"/>
            <a:ext cx="4107738" cy="1074519"/>
            <a:chOff x="903567" y="2937671"/>
            <a:chExt cx="1767100" cy="107451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737235"/>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Ten,Ma_so,Dien_thoai,Dia_chi</a:t>
              </a:r>
            </a:p>
            <a:p>
              <a:r>
                <a:rPr lang="en-US" sz="1400">
                  <a:solidFill>
                    <a:schemeClr val="accent2">
                      <a:lumMod val="50000"/>
                    </a:schemeClr>
                  </a:solidFill>
                  <a:latin typeface="Arial" panose="020B0604020202020204" pitchFamily="34" charset="0"/>
                  <a:cs typeface="Arial" panose="020B0604020202020204" pitchFamily="34" charset="0"/>
                </a:rPr>
                <a:t>Danh_sach_Rap</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Ten,Ma_so, Danh_sach_Phong_chieu</a:t>
              </a:r>
            </a:p>
          </p:txBody>
        </p:sp>
      </p:grpSp>
      <p:grpSp>
        <p:nvGrpSpPr>
          <p:cNvPr id="7" name="Group 6"/>
          <p:cNvGrpSpPr/>
          <p:nvPr/>
        </p:nvGrpSpPr>
        <p:grpSpPr>
          <a:xfrm>
            <a:off x="-11662" y="2205997"/>
            <a:ext cx="5173080" cy="1506954"/>
            <a:chOff x="903567" y="2937671"/>
            <a:chExt cx="1767100" cy="1506954"/>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XL_PHIM  </a:t>
              </a:r>
              <a:endParaRPr lang="en-US" sz="1600" b="1">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116840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p>
            <a:p>
              <a:r>
                <a:rPr lang="en-US" sz="1400">
                  <a:solidFill>
                    <a:srgbClr val="FF0000"/>
                  </a:solidFill>
                  <a:latin typeface="Arial" panose="020B0604020202020204" pitchFamily="34" charset="0"/>
                  <a:cs typeface="Arial" panose="020B0604020202020204" pitchFamily="34" charset="0"/>
                </a:rPr>
                <a:t>Danh_sach_Suat_chieu: </a:t>
              </a:r>
              <a:r>
                <a:rPr lang="en-US" sz="1400">
                  <a:solidFill>
                    <a:schemeClr val="tx1"/>
                  </a:solidFill>
                  <a:latin typeface="Arial" panose="020B0604020202020204" pitchFamily="34" charset="0"/>
                  <a:cs typeface="Arial" panose="020B0604020202020204" pitchFamily="34" charset="0"/>
                </a:rPr>
                <a:t>Ma_so, Bat_dau, Danh_sach_Ghe_trong, Rap, Phong_chieu</a:t>
              </a:r>
              <a:endParaRPr lang="en-US" sz="1400">
                <a:latin typeface="Arial" panose="020B0604020202020204" pitchFamily="34" charset="0"/>
                <a:cs typeface="Arial" panose="020B0604020202020204" pitchFamily="34" charset="0"/>
                <a:sym typeface="+mn-e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3"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prstClr val="white"/>
                </a:solidFill>
                <a:latin typeface="Arial" panose="020B0604020202020204" pitchFamily="34" charset="0"/>
                <a:cs typeface="Arial" panose="020B0604020202020204" pitchFamily="34" charset="0"/>
                <a:sym typeface="+mn-ea"/>
              </a:rPr>
              <a:t>Công</a:t>
            </a:r>
            <a:r>
              <a:rPr lang="en-US" sz="1600" b="1" dirty="0">
                <a:solidFill>
                  <a:prstClr val="white"/>
                </a:solidFill>
                <a:latin typeface="Arial" panose="020B0604020202020204" pitchFamily="34" charset="0"/>
                <a:cs typeface="Arial" panose="020B0604020202020204" pitchFamily="34" charset="0"/>
                <a:sym typeface="+mn-ea"/>
              </a:rPr>
              <a:t> ty Galaxy Cinema </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Mã</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số</a:t>
            </a:r>
            <a:r>
              <a:rPr lang="en-US" sz="1600" dirty="0">
                <a:solidFill>
                  <a:prstClr val="white"/>
                </a:solidFill>
                <a:latin typeface="Arial" panose="020B0604020202020204" pitchFamily="34" charset="0"/>
                <a:cs typeface="Arial" panose="020B0604020202020204" pitchFamily="34" charset="0"/>
                <a:sym typeface="+mn-ea"/>
              </a:rPr>
              <a:t> : </a:t>
            </a:r>
            <a:r>
              <a:rPr lang="en-US" sz="1600" dirty="0" err="1">
                <a:solidFill>
                  <a:schemeClr val="bg1"/>
                </a:solidFill>
                <a:latin typeface="Arial" panose="020B0604020202020204" pitchFamily="34" charset="0"/>
                <a:cs typeface="Arial" panose="020B0604020202020204" pitchFamily="34" charset="0"/>
                <a:sym typeface="+mn-ea"/>
              </a:rPr>
              <a:t>Galaxy_Cinema</a:t>
            </a:r>
            <a:r>
              <a:rPr lang="en-US" sz="1600" dirty="0">
                <a:solidFill>
                  <a:prstClr val="white"/>
                </a:solidFill>
                <a:latin typeface="Arial" panose="020B0604020202020204" pitchFamily="34" charset="0"/>
                <a:cs typeface="Arial" panose="020B0604020202020204" pitchFamily="34" charset="0"/>
                <a:sym typeface="+mn-ea"/>
              </a:rPr>
              <a:t>)</a:t>
            </a:r>
            <a:endParaRPr lang="en-US" sz="1600" dirty="0">
              <a:solidFill>
                <a:prstClr val="white"/>
              </a:solidFill>
              <a:latin typeface="Arial" panose="020B0604020202020204" pitchFamily="34" charset="0"/>
              <a:cs typeface="Arial" panose="020B0604020202020204" pitchFamily="34" charset="0"/>
            </a:endParaRPr>
          </a:p>
          <a:p>
            <a:pPr algn="ctr"/>
            <a:r>
              <a:rPr lang="en-US" sz="1600" b="1" dirty="0" err="1">
                <a:solidFill>
                  <a:srgbClr val="FFFF00"/>
                </a:solidFill>
                <a:latin typeface="Arial" panose="020B0604020202020204" pitchFamily="34" charset="0"/>
                <a:cs typeface="Arial" panose="020B0604020202020204" pitchFamily="34" charset="0"/>
                <a:sym typeface="+mn-ea"/>
              </a:rPr>
              <a:t>Mô</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hình</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Đối</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tượng</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xử</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lý</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của</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Phân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hệ</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Nhân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viên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Bán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vé</a:t>
            </a:r>
            <a:r>
              <a:rPr lang="en-US" sz="1600" b="1" dirty="0">
                <a:solidFill>
                  <a:srgbClr val="FFFF00"/>
                </a:solidFill>
                <a:latin typeface="Arial" panose="020B0604020202020204" pitchFamily="34" charset="0"/>
                <a:cs typeface="Arial" panose="020B0604020202020204" pitchFamily="34" charset="0"/>
                <a:sym typeface="+mn-ea"/>
              </a:rPr>
              <a:t>  </a:t>
            </a:r>
            <a:endParaRPr lang="vi-VN" sz="1600" dirty="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6049839" y="5712349"/>
            <a:ext cx="3273554" cy="365125"/>
          </a:xfrm>
        </p:spPr>
        <p:txBody>
          <a:bodyPr/>
          <a:lstStyle/>
          <a:p>
            <a:pPr>
              <a:defRPr/>
            </a:pPr>
            <a:r>
              <a:rPr lang="vi-VN" sz="1600" dirty="0">
                <a:solidFill>
                  <a:srgbClr val="002060"/>
                </a:solidFill>
                <a:latin typeface="Arial" panose="020B0604020202020204" pitchFamily="34" charset="0"/>
                <a:cs typeface="Arial" panose="020B0604020202020204" pitchFamily="34" charset="0"/>
              </a:rPr>
              <a:t>Nguyễn </a:t>
            </a:r>
            <a:r>
              <a:rPr lang="vi-VN" sz="1600" dirty="0" err="1">
                <a:solidFill>
                  <a:srgbClr val="002060"/>
                </a:solidFill>
                <a:latin typeface="Arial" panose="020B0604020202020204" pitchFamily="34" charset="0"/>
                <a:cs typeface="Arial" panose="020B0604020202020204" pitchFamily="34" charset="0"/>
              </a:rPr>
              <a:t>tiến</a:t>
            </a:r>
            <a:r>
              <a:rPr lang="vi-VN" sz="1600" dirty="0">
                <a:solidFill>
                  <a:srgbClr val="002060"/>
                </a:solidFill>
                <a:latin typeface="Arial" panose="020B0604020202020204" pitchFamily="34" charset="0"/>
                <a:cs typeface="Arial" panose="020B0604020202020204" pitchFamily="34" charset="0"/>
              </a:rPr>
              <a:t> Huy   </a:t>
            </a:r>
            <a:r>
              <a:rPr lang="vi-VN" sz="1600" dirty="0" err="1">
                <a:solidFill>
                  <a:srgbClr val="002060"/>
                </a:solidFill>
                <a:latin typeface="Arial" panose="020B0604020202020204" pitchFamily="34" charset="0"/>
                <a:cs typeface="Arial" panose="020B0604020202020204" pitchFamily="34" charset="0"/>
              </a:rPr>
              <a:t>Tháng</a:t>
            </a:r>
            <a:r>
              <a:rPr lang="vi-VN" sz="1600"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2</a:t>
            </a:r>
            <a:r>
              <a:rPr lang="vi-VN" sz="1600" dirty="0">
                <a:solidFill>
                  <a:srgbClr val="002060"/>
                </a:solidFill>
                <a:latin typeface="Arial" panose="020B0604020202020204" pitchFamily="34" charset="0"/>
                <a:cs typeface="Arial" panose="020B0604020202020204" pitchFamily="34" charset="0"/>
              </a:rPr>
              <a:t>/201</a:t>
            </a:r>
            <a:r>
              <a:rPr lang="en-US" sz="1600" dirty="0">
                <a:solidFill>
                  <a:srgbClr val="002060"/>
                </a:solidFill>
                <a:latin typeface="Arial" panose="020B0604020202020204" pitchFamily="34" charset="0"/>
                <a:cs typeface="Arial" panose="020B0604020202020204" pitchFamily="34" charset="0"/>
              </a:rPr>
              <a:t>8</a:t>
            </a:r>
            <a:endParaRPr lang="vi-VN" sz="1600" dirty="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0103" y="5645562"/>
            <a:ext cx="562698" cy="453082"/>
          </a:xfrm>
          <a:prstGeom prst="rect">
            <a:avLst/>
          </a:prstGeom>
        </p:spPr>
      </p:pic>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338554"/>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Màn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hình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diện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Dịch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vụ</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tiếp</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a:latin typeface="Arial" panose="020B0604020202020204" pitchFamily="34" charset="0"/>
                <a:cs typeface="Arial" panose="020B0604020202020204" pitchFamily="34" charset="0"/>
              </a:rPr>
              <a:t>Du_lieu</a:t>
            </a:r>
          </a:p>
        </p:txBody>
      </p:sp>
      <p:sp>
        <p:nvSpPr>
          <p:cNvPr id="33" name="TextBox 32">
            <a:hlinkClick r:id="" action="ppaction://noaction"/>
          </p:cNvPr>
          <p:cNvSpPr txBox="1"/>
          <p:nvPr/>
        </p:nvSpPr>
        <p:spPr>
          <a:xfrm>
            <a:off x="7314770" y="873216"/>
            <a:ext cx="4438510" cy="82994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200" dirty="0" err="1">
                <a:solidFill>
                  <a:srgbClr val="FF0000"/>
                </a:solidFill>
                <a:latin typeface="Arial" panose="020B0604020202020204" pitchFamily="34" charset="0"/>
                <a:cs typeface="Arial" panose="020B0604020202020204" pitchFamily="34" charset="0"/>
                <a:sym typeface="+mn-ea"/>
              </a:rPr>
              <a:t>Xem</a:t>
            </a:r>
            <a:r>
              <a:rPr lang="en-US" sz="1200" dirty="0">
                <a:solidFill>
                  <a:srgbClr val="FF0000"/>
                </a:solidFill>
                <a:latin typeface="Arial" panose="020B0604020202020204" pitchFamily="34" charset="0"/>
                <a:cs typeface="Arial" panose="020B0604020202020204" pitchFamily="34" charset="0"/>
                <a:sym typeface="+mn-ea"/>
              </a:rPr>
              <a:t> </a:t>
            </a:r>
            <a:r>
              <a:rPr lang="en-US" sz="1200" dirty="0">
                <a:solidFill>
                  <a:srgbClr val="002060"/>
                </a:solidFill>
                <a:latin typeface="Arial" panose="020B0604020202020204" pitchFamily="34" charset="0"/>
                <a:cs typeface="Arial" panose="020B0604020202020204" pitchFamily="34" charset="0"/>
                <a:sym typeface="+mn-ea"/>
              </a:rPr>
              <a:t>  </a:t>
            </a:r>
            <a:r>
              <a:rPr lang="en-US" sz="1200" b="1" dirty="0" err="1">
                <a:solidFill>
                  <a:srgbClr val="002060"/>
                </a:solidFill>
                <a:latin typeface="Arial" panose="020B0604020202020204" pitchFamily="34" charset="0"/>
                <a:cs typeface="Arial" panose="020B0604020202020204" pitchFamily="34" charset="0"/>
                <a:sym typeface="+mn-ea"/>
              </a:rPr>
              <a:t>Phim</a:t>
            </a:r>
            <a:r>
              <a:rPr lang="en-US" sz="1200" b="1" dirty="0">
                <a:solidFill>
                  <a:srgbClr val="002060"/>
                </a:solidFill>
                <a:latin typeface="Arial" panose="020B0604020202020204" pitchFamily="34" charset="0"/>
                <a:cs typeface="Arial" panose="020B0604020202020204" pitchFamily="34" charset="0"/>
                <a:sym typeface="+mn-ea"/>
              </a:rPr>
              <a:t>(</a:t>
            </a:r>
            <a:r>
              <a:rPr lang="en-US" sz="1200" dirty="0" err="1">
                <a:solidFill>
                  <a:srgbClr val="002060"/>
                </a:solidFill>
                <a:latin typeface="Arial" panose="020B0604020202020204" pitchFamily="34" charset="0"/>
                <a:cs typeface="Arial" panose="020B0604020202020204" pitchFamily="34" charset="0"/>
                <a:sym typeface="+mn-ea"/>
              </a:rPr>
              <a:t>Tên</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Đơn</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giá</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Bán</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phim</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đơn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giá</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tóm</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tắt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nội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dung,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hình</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poster,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phân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loại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thời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lượng</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quốc</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gia</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diễn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viên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đạo</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diễn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thể</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loại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năm</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sản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xuất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suất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chiếu</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các</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ghế</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còn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trống</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của</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suất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chiếu</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FF0000"/>
                </a:solidFill>
                <a:latin typeface="Arial" panose="020B0604020202020204" pitchFamily="34" charset="0"/>
                <a:cs typeface="Arial" panose="020B0604020202020204" pitchFamily="34" charset="0"/>
                <a:sym typeface="+mn-ea"/>
              </a:rPr>
              <a:t>Bán</a:t>
            </a:r>
            <a:r>
              <a:rPr lang="en-US" sz="1200" dirty="0">
                <a:solidFill>
                  <a:srgbClr val="FF0000"/>
                </a:solidFill>
                <a:latin typeface="Arial" panose="020B0604020202020204" pitchFamily="34" charset="0"/>
                <a:cs typeface="Arial" panose="020B0604020202020204" pitchFamily="34" charset="0"/>
                <a:sym typeface="+mn-ea"/>
              </a:rPr>
              <a:t> </a:t>
            </a:r>
            <a:r>
              <a:rPr lang="en-US" sz="1200" dirty="0" err="1">
                <a:solidFill>
                  <a:srgbClr val="FF0000"/>
                </a:solidFill>
                <a:latin typeface="Arial" panose="020B0604020202020204" pitchFamily="34" charset="0"/>
                <a:cs typeface="Arial" panose="020B0604020202020204" pitchFamily="34" charset="0"/>
                <a:sym typeface="+mn-ea"/>
              </a:rPr>
              <a:t>vé</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theo</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Phiếu</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bán</a:t>
            </a:r>
            <a:endParaRPr lang="en-US" sz="1200" dirty="0">
              <a:solidFill>
                <a:prstClr val="black"/>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1169551"/>
          </a:xfrm>
          <a:prstGeom prst="rect">
            <a:avLst/>
          </a:prstGeom>
          <a:solidFill>
            <a:schemeClr val="bg1"/>
          </a:solidFill>
          <a:ln w="41275">
            <a:solidFill>
              <a:srgbClr val="002060"/>
            </a:solidFill>
            <a:prstDash val="sysDash"/>
          </a:ln>
        </p:spPr>
        <p:txBody>
          <a:bodyPr wrap="square" rtlCol="0">
            <a:spAutoFit/>
          </a:bodyPr>
          <a:lstStyle/>
          <a:p>
            <a:r>
              <a:rPr lang="en-US" sz="1400" b="1" dirty="0" err="1">
                <a:solidFill>
                  <a:srgbClr val="002060"/>
                </a:solidFill>
                <a:latin typeface="Arial" panose="020B0604020202020204" pitchFamily="34" charset="0"/>
                <a:cs typeface="Arial" panose="020B0604020202020204" pitchFamily="34" charset="0"/>
              </a:rPr>
              <a:t>Du_lieu</a:t>
            </a:r>
            <a:r>
              <a:rPr lang="en-US" sz="1400" dirty="0">
                <a:solidFill>
                  <a:srgbClr val="002060"/>
                </a:solidFill>
                <a:latin typeface="Arial" panose="020B0604020202020204" pitchFamily="34" charset="0"/>
                <a:cs typeface="Arial" panose="020B0604020202020204" pitchFamily="34" charset="0"/>
              </a:rPr>
              <a:t/>
            </a:r>
            <a:br>
              <a:rPr lang="en-US" sz="1400"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Cong_ty</a:t>
            </a:r>
            <a:endParaRPr lang="en-US" sz="1400" dirty="0">
              <a:solidFill>
                <a:srgbClr val="002060"/>
              </a:solidFill>
              <a:latin typeface="Arial" panose="020B0604020202020204" pitchFamily="34" charset="0"/>
              <a:cs typeface="Arial" panose="020B0604020202020204" pitchFamily="34" charset="0"/>
            </a:endParaRPr>
          </a:p>
          <a:p>
            <a:r>
              <a:rPr lang="vi-VN" sz="1400" dirty="0" err="1">
                <a:solidFill>
                  <a:srgbClr val="002060"/>
                </a:solidFill>
                <a:latin typeface="Arial" panose="020B0604020202020204" pitchFamily="34" charset="0"/>
                <a:cs typeface="Arial" panose="020B0604020202020204" pitchFamily="34" charset="0"/>
              </a:rPr>
              <a:t>Danh_sach_Nguoi_dung_Noi_bo</a:t>
            </a:r>
            <a:r>
              <a:rPr lang="en-US" sz="1400" b="1" dirty="0">
                <a:solidFill>
                  <a:srgbClr val="002060"/>
                </a:solidFill>
                <a:latin typeface="Arial" panose="020B0604020202020204" pitchFamily="34" charset="0"/>
                <a:cs typeface="Arial" panose="020B0604020202020204" pitchFamily="34" charset="0"/>
              </a:rPr>
              <a:t/>
            </a:r>
            <a:br>
              <a:rPr lang="en-US" sz="1400" b="1"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Danh_sach_Phim</a:t>
            </a:r>
            <a:endParaRPr lang="en-US" sz="1400" b="1" dirty="0">
              <a:solidFill>
                <a:srgbClr val="002060"/>
              </a:solidFill>
              <a:latin typeface="Arial" panose="020B0604020202020204" pitchFamily="34" charset="0"/>
              <a:cs typeface="Arial" panose="020B0604020202020204" pitchFamily="34" charset="0"/>
            </a:endParaRPr>
          </a:p>
        </p:txBody>
      </p:sp>
      <p:grpSp>
        <p:nvGrpSpPr>
          <p:cNvPr id="4" name="Group 3"/>
          <p:cNvGrpSpPr/>
          <p:nvPr/>
        </p:nvGrpSpPr>
        <p:grpSpPr>
          <a:xfrm>
            <a:off x="338408" y="1010735"/>
            <a:ext cx="4107738" cy="1074519"/>
            <a:chOff x="903567" y="2937671"/>
            <a:chExt cx="1767100" cy="107451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737235"/>
            </a:xfrm>
            <a:prstGeom prst="rect">
              <a:avLst/>
            </a:prstGeom>
            <a:noFill/>
            <a:ln>
              <a:solidFill>
                <a:schemeClr val="tx1"/>
              </a:solidFill>
            </a:ln>
          </p:spPr>
          <p:txBody>
            <a:bodyPr wrap="square" rtlCol="0">
              <a:spAutoFit/>
            </a:bodyPr>
            <a:lstStyle/>
            <a:p>
              <a:r>
                <a:rPr lang="en-US" sz="1400" dirty="0" err="1">
                  <a:latin typeface="Arial" panose="020B0604020202020204" pitchFamily="34" charset="0"/>
                  <a:cs typeface="Arial" panose="020B0604020202020204" pitchFamily="34" charset="0"/>
                </a:rPr>
                <a:t>Ten,Ma_so,Dien_thoai,Dia_chi</a:t>
              </a:r>
              <a:endParaRPr lang="en-US" sz="1400" dirty="0">
                <a:latin typeface="Arial" panose="020B0604020202020204" pitchFamily="34" charset="0"/>
                <a:cs typeface="Arial" panose="020B0604020202020204" pitchFamily="34" charset="0"/>
              </a:endParaRPr>
            </a:p>
            <a:p>
              <a:r>
                <a:rPr lang="en-US" sz="1400" dirty="0" err="1">
                  <a:solidFill>
                    <a:schemeClr val="accent2">
                      <a:lumMod val="50000"/>
                    </a:schemeClr>
                  </a:solidFill>
                  <a:latin typeface="Arial" panose="020B0604020202020204" pitchFamily="34" charset="0"/>
                  <a:cs typeface="Arial" panose="020B0604020202020204" pitchFamily="34" charset="0"/>
                </a:rPr>
                <a:t>Danh_sach_Rap</a:t>
              </a:r>
              <a:r>
                <a:rPr lang="en-US" sz="1400" i="1"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Ten,Ma_so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Danh_sach_Phong_chieu</a:t>
              </a:r>
              <a:endParaRPr lang="en-US" sz="1400" dirty="0">
                <a:latin typeface="Arial" panose="020B0604020202020204" pitchFamily="34" charset="0"/>
                <a:cs typeface="Arial" panose="020B0604020202020204" pitchFamily="34" charset="0"/>
              </a:endParaRPr>
            </a:p>
          </p:txBody>
        </p:sp>
      </p:grpSp>
      <p:grpSp>
        <p:nvGrpSpPr>
          <p:cNvPr id="7" name="Group 6"/>
          <p:cNvGrpSpPr/>
          <p:nvPr/>
        </p:nvGrpSpPr>
        <p:grpSpPr>
          <a:xfrm>
            <a:off x="-11662" y="2205997"/>
            <a:ext cx="5173080" cy="1938992"/>
            <a:chOff x="903567" y="2937671"/>
            <a:chExt cx="1767100" cy="1938992"/>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dirty="0">
                  <a:solidFill>
                    <a:srgbClr val="002060"/>
                  </a:solidFill>
                  <a:latin typeface="Arial" panose="020B0604020202020204" pitchFamily="34" charset="0"/>
                  <a:cs typeface="Arial" panose="020B0604020202020204" pitchFamily="34" charset="0"/>
                </a:rPr>
                <a:t>XL_PHIM  </a:t>
              </a:r>
              <a:endParaRPr lang="en-US" sz="1600" b="1" dirty="0">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1600438"/>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p>
            <a:p>
              <a:r>
                <a:rPr lang="en-US" sz="1400" dirty="0" err="1">
                  <a:solidFill>
                    <a:schemeClr val="accent2">
                      <a:lumMod val="50000"/>
                    </a:schemeClr>
                  </a:solidFill>
                  <a:latin typeface="Arial" panose="020B0604020202020204" pitchFamily="34" charset="0"/>
                  <a:cs typeface="Arial" panose="020B0604020202020204" pitchFamily="34" charset="0"/>
                </a:rPr>
                <a:t>Danh_sach_Suat_chieu</a:t>
              </a:r>
              <a:r>
                <a:rPr lang="en-US" sz="1400" dirty="0">
                  <a:solidFill>
                    <a:srgbClr val="FF0000"/>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Ma_so</a:t>
              </a:r>
              <a:r>
                <a:rPr lang="en-US" sz="1400" dirty="0">
                  <a:solidFill>
                    <a:schemeClr val="tx1"/>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Bat_dau</a:t>
              </a:r>
              <a:r>
                <a:rPr lang="en-US" sz="1400" dirty="0">
                  <a:solidFill>
                    <a:schemeClr val="tx1"/>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Danh_sach_Ghe_trong</a:t>
              </a:r>
              <a:r>
                <a:rPr lang="en-US" sz="1400" dirty="0">
                  <a:solidFill>
                    <a:schemeClr val="tx1"/>
                  </a:solidFill>
                  <a:latin typeface="Arial" panose="020B0604020202020204" pitchFamily="34" charset="0"/>
                  <a:cs typeface="Arial" panose="020B0604020202020204" pitchFamily="34" charset="0"/>
                </a:rPr>
                <a:t>, Rap</a:t>
              </a:r>
            </a:p>
            <a:p>
              <a:r>
                <a:rPr lang="en-US" sz="1400" dirty="0" err="1">
                  <a:solidFill>
                    <a:schemeClr val="accent2">
                      <a:lumMod val="50000"/>
                    </a:schemeClr>
                  </a:solidFill>
                  <a:latin typeface="Arial" panose="020B0604020202020204" pitchFamily="34" charset="0"/>
                  <a:cs typeface="Arial" panose="020B0604020202020204" pitchFamily="34" charset="0"/>
                  <a:sym typeface="+mn-ea"/>
                </a:rPr>
                <a:t>Danh_sach_Ban_ve</a:t>
              </a:r>
              <a:r>
                <a:rPr lang="en-US" sz="1400" dirty="0">
                  <a:solidFill>
                    <a:schemeClr val="accent2">
                      <a:lumMod val="50000"/>
                    </a:schemeClr>
                  </a:solidFill>
                  <a:latin typeface="Arial" panose="020B0604020202020204" pitchFamily="34" charset="0"/>
                  <a:cs typeface="Arial" panose="020B0604020202020204" pitchFamily="34" charset="0"/>
                  <a:sym typeface="+mn-ea"/>
                </a:rPr>
                <a:t>, </a:t>
              </a:r>
              <a:r>
                <a:rPr lang="en-US" sz="1400" dirty="0" err="1">
                  <a:solidFill>
                    <a:schemeClr val="accent2">
                      <a:lumMod val="50000"/>
                    </a:schemeClr>
                  </a:solidFill>
                  <a:latin typeface="Arial" panose="020B0604020202020204" pitchFamily="34" charset="0"/>
                  <a:cs typeface="Arial" panose="020B0604020202020204" pitchFamily="34" charset="0"/>
                  <a:sym typeface="+mn-ea"/>
                </a:rPr>
                <a:t>Danh_sach_Dat_ve</a:t>
              </a:r>
              <a:endParaRPr lang="en-US" sz="1400" dirty="0">
                <a:solidFill>
                  <a:schemeClr val="accent2">
                    <a:lumMod val="50000"/>
                  </a:schemeClr>
                </a:solidFill>
                <a:latin typeface="Arial" panose="020B0604020202020204" pitchFamily="34" charset="0"/>
                <a:cs typeface="Arial" panose="020B0604020202020204" pitchFamily="34" charset="0"/>
                <a:sym typeface="+mn-ea"/>
              </a:endParaRPr>
            </a:p>
            <a:p>
              <a:r>
                <a:rPr lang="en-US" sz="1400" dirty="0" err="1">
                  <a:latin typeface="Arial" panose="020B0604020202020204" pitchFamily="34" charset="0"/>
                  <a:cs typeface="Arial" panose="020B0604020202020204" pitchFamily="34" charset="0"/>
                  <a:sym typeface="+mn-ea"/>
                </a:rPr>
                <a:t>Doanh_thu</a:t>
              </a:r>
              <a:endParaRPr lang="en-US" sz="1400" dirty="0">
                <a:latin typeface="Arial" panose="020B0604020202020204" pitchFamily="34" charset="0"/>
                <a:cs typeface="Arial" panose="020B0604020202020204" pitchFamily="34" charset="0"/>
                <a:sym typeface="+mn-ea"/>
              </a:endParaRPr>
            </a:p>
          </p:txBody>
        </p:sp>
      </p:grpSp>
      <p:grpSp>
        <p:nvGrpSpPr>
          <p:cNvPr id="28" name="Group 27">
            <a:extLst>
              <a:ext uri="{FF2B5EF4-FFF2-40B4-BE49-F238E27FC236}">
                <a16:creationId xmlns:a16="http://schemas.microsoft.com/office/drawing/2014/main" id="{D38367C0-A8C4-4C32-9FCF-2642B959C874}"/>
              </a:ext>
            </a:extLst>
          </p:cNvPr>
          <p:cNvGrpSpPr/>
          <p:nvPr/>
        </p:nvGrpSpPr>
        <p:grpSpPr>
          <a:xfrm>
            <a:off x="0" y="4429173"/>
            <a:ext cx="5173080" cy="861774"/>
            <a:chOff x="903567" y="2937671"/>
            <a:chExt cx="1767100" cy="861774"/>
          </a:xfrm>
        </p:grpSpPr>
        <p:sp>
          <p:nvSpPr>
            <p:cNvPr id="29" name="TextBox 28">
              <a:extLst>
                <a:ext uri="{FF2B5EF4-FFF2-40B4-BE49-F238E27FC236}">
                  <a16:creationId xmlns:a16="http://schemas.microsoft.com/office/drawing/2014/main" id="{BDA30C46-B7A0-4DF1-AF41-EE3E7F7B1684}"/>
                </a:ext>
              </a:extLst>
            </p:cNvPr>
            <p:cNvSpPr txBox="1"/>
            <p:nvPr/>
          </p:nvSpPr>
          <p:spPr>
            <a:xfrm>
              <a:off x="903567" y="2937671"/>
              <a:ext cx="1767100" cy="338554"/>
            </a:xfrm>
            <a:prstGeom prst="rect">
              <a:avLst/>
            </a:prstGeom>
            <a:noFill/>
            <a:ln>
              <a:solidFill>
                <a:schemeClr val="tx1"/>
              </a:solidFill>
            </a:ln>
          </p:spPr>
          <p:txBody>
            <a:bodyPr wrap="square" rtlCol="0">
              <a:spAutoFit/>
            </a:bodyPr>
            <a:lstStyle/>
            <a:p>
              <a:pPr algn="ctr"/>
              <a:r>
                <a:rPr lang="it-IT" sz="1600" b="1" dirty="0">
                  <a:solidFill>
                    <a:srgbClr val="002060"/>
                  </a:solidFill>
                  <a:latin typeface="Arial" panose="020B0604020202020204" pitchFamily="34" charset="0"/>
                  <a:cs typeface="Arial" panose="020B0604020202020204" pitchFamily="34" charset="0"/>
                </a:rPr>
                <a:t>XL_NGUOI_DUNG_NOI_BO</a:t>
              </a:r>
              <a:endParaRPr lang="en-US" sz="1600" b="1" dirty="0">
                <a:solidFill>
                  <a:srgbClr val="002060"/>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659729D2-CF72-4814-B800-E04138F38C8B}"/>
                </a:ext>
              </a:extLst>
            </p:cNvPr>
            <p:cNvSpPr txBox="1"/>
            <p:nvPr/>
          </p:nvSpPr>
          <p:spPr>
            <a:xfrm>
              <a:off x="903567" y="3276225"/>
              <a:ext cx="1767100" cy="523220"/>
            </a:xfrm>
            <a:prstGeom prst="rect">
              <a:avLst/>
            </a:prstGeom>
            <a:noFill/>
            <a:ln>
              <a:solidFill>
                <a:schemeClr val="tx1"/>
              </a:solidFill>
            </a:ln>
          </p:spPr>
          <p:txBody>
            <a:bodyPr wrap="square" rtlCol="0">
              <a:spAutoFit/>
            </a:bodyPr>
            <a:lstStyle/>
            <a:p>
              <a:r>
                <a:rPr lang="en-US" sz="1400" dirty="0" err="1">
                  <a:latin typeface="Arial" panose="020B0604020202020204" pitchFamily="34" charset="0"/>
                  <a:cs typeface="Arial" panose="020B0604020202020204" pitchFamily="34" charset="0"/>
                </a:rPr>
                <a:t>Ho_ten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Ma_so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Ten_Dang_nhap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Mat_khau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Nhom_nguoi_dung</a:t>
              </a:r>
              <a:r>
                <a:rPr lang="en-US" sz="1400" dirty="0">
                  <a:latin typeface="Arial" panose="020B0604020202020204" pitchFamily="34" charset="0"/>
                  <a:cs typeface="Arial" panose="020B0604020202020204" pitchFamily="34" charset="0"/>
                </a:rPr>
                <a:t>, Rap, </a:t>
              </a:r>
              <a:r>
                <a:rPr lang="en-US" sz="1400" dirty="0" err="1">
                  <a:latin typeface="Arial" panose="020B0604020202020204" pitchFamily="34" charset="0"/>
                  <a:cs typeface="Arial" panose="020B0604020202020204" pitchFamily="34" charset="0"/>
                </a:rPr>
                <a:t>Doanh_thu</a:t>
              </a:r>
              <a:endParaRPr lang="en-US"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8559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3"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prstClr val="white"/>
                </a:solidFill>
                <a:latin typeface="Arial" panose="020B0604020202020204" pitchFamily="34" charset="0"/>
                <a:cs typeface="Arial" panose="020B0604020202020204" pitchFamily="34" charset="0"/>
                <a:sym typeface="+mn-ea"/>
              </a:rPr>
              <a:t>Công</a:t>
            </a:r>
            <a:r>
              <a:rPr lang="en-US" sz="1600" b="1" dirty="0">
                <a:solidFill>
                  <a:prstClr val="white"/>
                </a:solidFill>
                <a:latin typeface="Arial" panose="020B0604020202020204" pitchFamily="34" charset="0"/>
                <a:cs typeface="Arial" panose="020B0604020202020204" pitchFamily="34" charset="0"/>
                <a:sym typeface="+mn-ea"/>
              </a:rPr>
              <a:t> ty Galaxy Cinema </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Mã</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số</a:t>
            </a:r>
            <a:r>
              <a:rPr lang="en-US" sz="1600" dirty="0">
                <a:solidFill>
                  <a:prstClr val="white"/>
                </a:solidFill>
                <a:latin typeface="Arial" panose="020B0604020202020204" pitchFamily="34" charset="0"/>
                <a:cs typeface="Arial" panose="020B0604020202020204" pitchFamily="34" charset="0"/>
                <a:sym typeface="+mn-ea"/>
              </a:rPr>
              <a:t> : </a:t>
            </a:r>
            <a:r>
              <a:rPr lang="en-US" sz="1600" dirty="0" err="1">
                <a:solidFill>
                  <a:schemeClr val="bg1"/>
                </a:solidFill>
                <a:latin typeface="Arial" panose="020B0604020202020204" pitchFamily="34" charset="0"/>
                <a:cs typeface="Arial" panose="020B0604020202020204" pitchFamily="34" charset="0"/>
                <a:sym typeface="+mn-ea"/>
              </a:rPr>
              <a:t>Galaxy_Cinema</a:t>
            </a:r>
            <a:r>
              <a:rPr lang="en-US" sz="1600" dirty="0">
                <a:solidFill>
                  <a:prstClr val="white"/>
                </a:solidFill>
                <a:latin typeface="Arial" panose="020B0604020202020204" pitchFamily="34" charset="0"/>
                <a:cs typeface="Arial" panose="020B0604020202020204" pitchFamily="34" charset="0"/>
                <a:sym typeface="+mn-ea"/>
              </a:rPr>
              <a:t>)</a:t>
            </a:r>
            <a:endParaRPr lang="en-US" sz="1600" dirty="0">
              <a:solidFill>
                <a:prstClr val="white"/>
              </a:solidFill>
              <a:latin typeface="Arial" panose="020B0604020202020204" pitchFamily="34" charset="0"/>
              <a:cs typeface="Arial" panose="020B0604020202020204" pitchFamily="34" charset="0"/>
            </a:endParaRPr>
          </a:p>
          <a:p>
            <a:pPr algn="ctr"/>
            <a:r>
              <a:rPr lang="en-US" sz="1600" b="1" dirty="0">
                <a:solidFill>
                  <a:srgbClr val="FFFF00"/>
                </a:solidFill>
                <a:latin typeface="Arial" panose="020B0604020202020204" pitchFamily="34" charset="0"/>
                <a:cs typeface="Arial" panose="020B0604020202020204" pitchFamily="34" charset="0"/>
                <a:sym typeface="+mn-ea"/>
              </a:rPr>
              <a:t>Mô hình Đối tượng xử lý của Phân hệ </a:t>
            </a:r>
            <a:r>
              <a:rPr lang="en-US" sz="1600" b="1" dirty="0" smtClean="0">
                <a:solidFill>
                  <a:srgbClr val="FFFF00"/>
                </a:solidFill>
                <a:latin typeface="Arial" panose="020B0604020202020204" pitchFamily="34" charset="0"/>
                <a:cs typeface="Arial" panose="020B0604020202020204" pitchFamily="34" charset="0"/>
                <a:sym typeface="+mn-ea"/>
              </a:rPr>
              <a:t>Quản lý Phim  </a:t>
            </a:r>
            <a:endParaRPr lang="vi-VN" sz="1600" dirty="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6049839" y="5712349"/>
            <a:ext cx="3273554" cy="365125"/>
          </a:xfrm>
        </p:spPr>
        <p:txBody>
          <a:bodyPr/>
          <a:lstStyle/>
          <a:p>
            <a:pPr>
              <a:defRPr/>
            </a:pPr>
            <a:r>
              <a:rPr lang="vi-VN" sz="1600" dirty="0">
                <a:solidFill>
                  <a:srgbClr val="002060"/>
                </a:solidFill>
                <a:latin typeface="Arial" panose="020B0604020202020204" pitchFamily="34" charset="0"/>
                <a:cs typeface="Arial" panose="020B0604020202020204" pitchFamily="34" charset="0"/>
              </a:rPr>
              <a:t>Nguyễn </a:t>
            </a:r>
            <a:r>
              <a:rPr lang="vi-VN" sz="1600" dirty="0" err="1">
                <a:solidFill>
                  <a:srgbClr val="002060"/>
                </a:solidFill>
                <a:latin typeface="Arial" panose="020B0604020202020204" pitchFamily="34" charset="0"/>
                <a:cs typeface="Arial" panose="020B0604020202020204" pitchFamily="34" charset="0"/>
              </a:rPr>
              <a:t>tiến</a:t>
            </a:r>
            <a:r>
              <a:rPr lang="vi-VN" sz="1600" dirty="0">
                <a:solidFill>
                  <a:srgbClr val="002060"/>
                </a:solidFill>
                <a:latin typeface="Arial" panose="020B0604020202020204" pitchFamily="34" charset="0"/>
                <a:cs typeface="Arial" panose="020B0604020202020204" pitchFamily="34" charset="0"/>
              </a:rPr>
              <a:t> Huy   </a:t>
            </a:r>
            <a:r>
              <a:rPr lang="vi-VN" sz="1600" dirty="0" err="1">
                <a:solidFill>
                  <a:srgbClr val="002060"/>
                </a:solidFill>
                <a:latin typeface="Arial" panose="020B0604020202020204" pitchFamily="34" charset="0"/>
                <a:cs typeface="Arial" panose="020B0604020202020204" pitchFamily="34" charset="0"/>
              </a:rPr>
              <a:t>Tháng</a:t>
            </a:r>
            <a:r>
              <a:rPr lang="vi-VN" sz="1600"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2</a:t>
            </a:r>
            <a:r>
              <a:rPr lang="vi-VN" sz="1600" dirty="0">
                <a:solidFill>
                  <a:srgbClr val="002060"/>
                </a:solidFill>
                <a:latin typeface="Arial" panose="020B0604020202020204" pitchFamily="34" charset="0"/>
                <a:cs typeface="Arial" panose="020B0604020202020204" pitchFamily="34" charset="0"/>
              </a:rPr>
              <a:t>/201</a:t>
            </a:r>
            <a:r>
              <a:rPr lang="en-US" sz="1600" dirty="0">
                <a:solidFill>
                  <a:srgbClr val="002060"/>
                </a:solidFill>
                <a:latin typeface="Arial" panose="020B0604020202020204" pitchFamily="34" charset="0"/>
                <a:cs typeface="Arial" panose="020B0604020202020204" pitchFamily="34" charset="0"/>
              </a:rPr>
              <a:t>8</a:t>
            </a:r>
            <a:endParaRPr lang="vi-VN" sz="1600" dirty="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0103" y="5645562"/>
            <a:ext cx="562698" cy="453082"/>
          </a:xfrm>
          <a:prstGeom prst="rect">
            <a:avLst/>
          </a:prstGeom>
        </p:spPr>
      </p:pic>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338554"/>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Màn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hình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diện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Dịch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vụ</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tiếp</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a:latin typeface="Arial" panose="020B0604020202020204" pitchFamily="34" charset="0"/>
                <a:cs typeface="Arial" panose="020B0604020202020204" pitchFamily="34" charset="0"/>
              </a:rPr>
              <a:t>Du_lieu</a:t>
            </a:r>
          </a:p>
        </p:txBody>
      </p:sp>
      <p:sp>
        <p:nvSpPr>
          <p:cNvPr id="33" name="TextBox 32">
            <a:hlinkClick r:id="" action="ppaction://noaction"/>
          </p:cNvPr>
          <p:cNvSpPr txBox="1"/>
          <p:nvPr/>
        </p:nvSpPr>
        <p:spPr>
          <a:xfrm>
            <a:off x="7314770" y="873216"/>
            <a:ext cx="4438510" cy="1015663"/>
          </a:xfrm>
          <a:prstGeom prst="rect">
            <a:avLst/>
          </a:prstGeom>
          <a:solidFill>
            <a:schemeClr val="bg1"/>
          </a:solidFill>
          <a:ln>
            <a:solidFill>
              <a:schemeClr val="accent1"/>
            </a:solidFill>
          </a:ln>
        </p:spPr>
        <p:txBody>
          <a:bodyPr wrap="square" rtlCol="0">
            <a:spAutoFit/>
          </a:bodyPr>
          <a:lstStyle/>
          <a:p>
            <a:pPr>
              <a:defRPr/>
            </a:pPr>
            <a:r>
              <a:rPr lang="en-US" sz="1200" dirty="0">
                <a:solidFill>
                  <a:srgbClr val="FF0000"/>
                </a:solidFill>
                <a:latin typeface="Arial" panose="020B0604020202020204" pitchFamily="34" charset="0"/>
                <a:cs typeface="Arial" panose="020B0604020202020204" pitchFamily="34" charset="0"/>
                <a:sym typeface="+mn-ea"/>
              </a:rPr>
              <a:t>Xem </a:t>
            </a:r>
            <a:r>
              <a:rPr lang="en-US" sz="1200" dirty="0">
                <a:solidFill>
                  <a:srgbClr val="002060"/>
                </a:solidFill>
                <a:latin typeface="Arial" panose="020B0604020202020204" pitchFamily="34" charset="0"/>
                <a:cs typeface="Arial" panose="020B0604020202020204" pitchFamily="34" charset="0"/>
                <a:sym typeface="+mn-ea"/>
              </a:rPr>
              <a:t>  </a:t>
            </a:r>
            <a:r>
              <a:rPr lang="en-US" sz="1200" b="1" dirty="0" smtClean="0">
                <a:solidFill>
                  <a:srgbClr val="002060"/>
                </a:solidFill>
                <a:latin typeface="Arial" panose="020B0604020202020204" pitchFamily="34" charset="0"/>
                <a:cs typeface="Arial" panose="020B0604020202020204" pitchFamily="34" charset="0"/>
                <a:sym typeface="+mn-ea"/>
              </a:rPr>
              <a:t>Phim(</a:t>
            </a:r>
            <a:r>
              <a:rPr lang="en-US" sz="1200" dirty="0">
                <a:solidFill>
                  <a:srgbClr val="002060"/>
                </a:solidFill>
                <a:latin typeface="Arial" panose="020B0604020202020204" pitchFamily="34" charset="0"/>
                <a:cs typeface="Arial" panose="020B0604020202020204" pitchFamily="34" charset="0"/>
                <a:sym typeface="+mn-ea"/>
              </a:rPr>
              <a:t>Tên, Đơn giá Bán, </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200" dirty="0">
                <a:solidFill>
                  <a:srgbClr val="002060"/>
                </a:solidFill>
                <a:latin typeface="Arial" panose="020B0604020202020204" pitchFamily="34" charset="0"/>
                <a:cs typeface="Arial" panose="020B0604020202020204" pitchFamily="34" charset="0"/>
              </a:rPr>
              <a:t> ,</a:t>
            </a:r>
            <a:r>
              <a:rPr lang="en-US" sz="1200" u="sng" dirty="0">
                <a:solidFill>
                  <a:srgbClr val="002060"/>
                </a:solidFill>
                <a:latin typeface="Arial" panose="020B0604020202020204" pitchFamily="34" charset="0"/>
                <a:cs typeface="Arial" panose="020B0604020202020204" pitchFamily="34" charset="0"/>
              </a:rPr>
              <a:t>Doanh thu</a:t>
            </a:r>
            <a:r>
              <a:rPr lang="en-US" sz="1200" dirty="0" smtClean="0">
                <a:solidFill>
                  <a:srgbClr val="002060"/>
                </a:solidFill>
                <a:latin typeface="Arial" panose="020B0604020202020204" pitchFamily="34" charset="0"/>
                <a:cs typeface="Arial" panose="020B0604020202020204" pitchFamily="34" charset="0"/>
                <a:sym typeface="+mn-ea"/>
              </a:rPr>
              <a:t>), </a:t>
            </a:r>
            <a:r>
              <a:rPr lang="en-US" sz="1200" dirty="0">
                <a:solidFill>
                  <a:srgbClr val="FF0000"/>
                </a:solidFill>
                <a:latin typeface="Arial" panose="020B0604020202020204" pitchFamily="34" charset="0"/>
                <a:cs typeface="Arial" panose="020B0604020202020204" pitchFamily="34" charset="0"/>
              </a:rPr>
              <a:t>Cập nhật </a:t>
            </a:r>
            <a:r>
              <a:rPr lang="en-US" sz="1200" dirty="0">
                <a:solidFill>
                  <a:srgbClr val="002060"/>
                </a:solidFill>
                <a:latin typeface="Arial" panose="020B0604020202020204" pitchFamily="34" charset="0"/>
                <a:cs typeface="Arial" panose="020B0604020202020204" pitchFamily="34" charset="0"/>
              </a:rPr>
              <a:t>Đơn giá Bán, thông tin </a:t>
            </a:r>
            <a:r>
              <a:rPr lang="en-US" sz="1200" b="1" dirty="0">
                <a:solidFill>
                  <a:srgbClr val="002060"/>
                </a:solidFill>
                <a:latin typeface="Arial" panose="020B0604020202020204" pitchFamily="34" charset="0"/>
                <a:cs typeface="Arial" panose="020B0604020202020204" pitchFamily="34" charset="0"/>
                <a:sym typeface="+mn-ea"/>
              </a:rPr>
              <a:t>Phim , Suất chiếu. </a:t>
            </a:r>
            <a:r>
              <a:rPr lang="en-US" sz="1200" dirty="0">
                <a:solidFill>
                  <a:srgbClr val="FF0000"/>
                </a:solidFill>
                <a:latin typeface="Arial" panose="020B0604020202020204" pitchFamily="34" charset="0"/>
                <a:cs typeface="Arial" panose="020B0604020202020204" pitchFamily="34" charset="0"/>
                <a:sym typeface="+mn-ea"/>
              </a:rPr>
              <a:t>Thêm, Xóa </a:t>
            </a:r>
            <a:r>
              <a:rPr lang="en-US" sz="1200" b="1" dirty="0">
                <a:solidFill>
                  <a:srgbClr val="002060"/>
                </a:solidFill>
                <a:latin typeface="Arial" panose="020B0604020202020204" pitchFamily="34" charset="0"/>
                <a:cs typeface="Arial" panose="020B0604020202020204" pitchFamily="34" charset="0"/>
                <a:sym typeface="+mn-ea"/>
              </a:rPr>
              <a:t>Phim , Suất chiếu</a:t>
            </a:r>
            <a:endParaRPr lang="en-US" sz="1200" b="1" dirty="0">
              <a:solidFill>
                <a:srgbClr val="ED7D31">
                  <a:lumMod val="50000"/>
                </a:srgbClr>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738664"/>
          </a:xfrm>
          <a:prstGeom prst="rect">
            <a:avLst/>
          </a:prstGeom>
          <a:solidFill>
            <a:schemeClr val="bg1"/>
          </a:solidFill>
          <a:ln w="41275">
            <a:solidFill>
              <a:srgbClr val="002060"/>
            </a:solidFill>
            <a:prstDash val="sysDash"/>
          </a:ln>
        </p:spPr>
        <p:txBody>
          <a:bodyPr wrap="square" rtlCol="0">
            <a:spAutoFit/>
          </a:bodyPr>
          <a:lstStyle/>
          <a:p>
            <a:r>
              <a:rPr lang="en-US" sz="1400" b="1" dirty="0" err="1">
                <a:solidFill>
                  <a:srgbClr val="002060"/>
                </a:solidFill>
                <a:latin typeface="Arial" panose="020B0604020202020204" pitchFamily="34" charset="0"/>
                <a:cs typeface="Arial" panose="020B0604020202020204" pitchFamily="34" charset="0"/>
              </a:rPr>
              <a:t>Du_lieu</a:t>
            </a:r>
            <a:r>
              <a:rPr lang="en-US" sz="1400" dirty="0">
                <a:solidFill>
                  <a:srgbClr val="002060"/>
                </a:solidFill>
                <a:latin typeface="Arial" panose="020B0604020202020204" pitchFamily="34" charset="0"/>
                <a:cs typeface="Arial" panose="020B0604020202020204" pitchFamily="34" charset="0"/>
              </a:rPr>
              <a:t/>
            </a:r>
            <a:br>
              <a:rPr lang="en-US" sz="1400"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Cong_ty</a:t>
            </a:r>
            <a:endParaRPr lang="en-US" sz="1400" dirty="0">
              <a:solidFill>
                <a:srgbClr val="002060"/>
              </a:solidFill>
              <a:latin typeface="Arial" panose="020B0604020202020204" pitchFamily="34" charset="0"/>
              <a:cs typeface="Arial" panose="020B0604020202020204" pitchFamily="34" charset="0"/>
            </a:endParaRPr>
          </a:p>
          <a:p>
            <a:r>
              <a:rPr lang="en-US" sz="1400" dirty="0" smtClean="0">
                <a:solidFill>
                  <a:srgbClr val="002060"/>
                </a:solidFill>
                <a:latin typeface="Arial" panose="020B0604020202020204" pitchFamily="34" charset="0"/>
                <a:cs typeface="Arial" panose="020B0604020202020204" pitchFamily="34" charset="0"/>
              </a:rPr>
              <a:t> </a:t>
            </a:r>
            <a:r>
              <a:rPr lang="en-US" sz="1400" dirty="0">
                <a:solidFill>
                  <a:srgbClr val="002060"/>
                </a:solidFill>
                <a:latin typeface="Arial" panose="020B0604020202020204" pitchFamily="34" charset="0"/>
                <a:cs typeface="Arial" panose="020B0604020202020204" pitchFamily="34" charset="0"/>
              </a:rPr>
              <a:t>Danh_sach_Phim</a:t>
            </a:r>
            <a:endParaRPr lang="en-US" sz="1400" b="1" dirty="0">
              <a:solidFill>
                <a:srgbClr val="002060"/>
              </a:solidFill>
              <a:latin typeface="Arial" panose="020B0604020202020204" pitchFamily="34" charset="0"/>
              <a:cs typeface="Arial" panose="020B0604020202020204" pitchFamily="34" charset="0"/>
            </a:endParaRPr>
          </a:p>
        </p:txBody>
      </p:sp>
      <p:grpSp>
        <p:nvGrpSpPr>
          <p:cNvPr id="4" name="Group 3"/>
          <p:cNvGrpSpPr/>
          <p:nvPr/>
        </p:nvGrpSpPr>
        <p:grpSpPr>
          <a:xfrm>
            <a:off x="338408" y="1010735"/>
            <a:ext cx="4107738" cy="1074519"/>
            <a:chOff x="903567" y="2937671"/>
            <a:chExt cx="1767100" cy="107451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737235"/>
            </a:xfrm>
            <a:prstGeom prst="rect">
              <a:avLst/>
            </a:prstGeom>
            <a:noFill/>
            <a:ln>
              <a:solidFill>
                <a:schemeClr val="tx1"/>
              </a:solidFill>
            </a:ln>
          </p:spPr>
          <p:txBody>
            <a:bodyPr wrap="square" rtlCol="0">
              <a:spAutoFit/>
            </a:bodyPr>
            <a:lstStyle/>
            <a:p>
              <a:r>
                <a:rPr lang="en-US" sz="1400" dirty="0" err="1">
                  <a:latin typeface="Arial" panose="020B0604020202020204" pitchFamily="34" charset="0"/>
                  <a:cs typeface="Arial" panose="020B0604020202020204" pitchFamily="34" charset="0"/>
                </a:rPr>
                <a:t>Ten,Ma_so,Dien_thoai,Dia_chi</a:t>
              </a:r>
              <a:endParaRPr lang="en-US" sz="1400" dirty="0">
                <a:latin typeface="Arial" panose="020B0604020202020204" pitchFamily="34" charset="0"/>
                <a:cs typeface="Arial" panose="020B0604020202020204" pitchFamily="34" charset="0"/>
              </a:endParaRPr>
            </a:p>
            <a:p>
              <a:r>
                <a:rPr lang="en-US" sz="1400" dirty="0" err="1">
                  <a:solidFill>
                    <a:schemeClr val="accent2">
                      <a:lumMod val="50000"/>
                    </a:schemeClr>
                  </a:solidFill>
                  <a:latin typeface="Arial" panose="020B0604020202020204" pitchFamily="34" charset="0"/>
                  <a:cs typeface="Arial" panose="020B0604020202020204" pitchFamily="34" charset="0"/>
                </a:rPr>
                <a:t>Danh_sach_Rap</a:t>
              </a:r>
              <a:r>
                <a:rPr lang="en-US" sz="1400" i="1"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Ten,Ma_so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Danh_sach_Phong_chieu</a:t>
              </a:r>
              <a:endParaRPr lang="en-US" sz="1400" dirty="0">
                <a:latin typeface="Arial" panose="020B0604020202020204" pitchFamily="34" charset="0"/>
                <a:cs typeface="Arial" panose="020B0604020202020204" pitchFamily="34" charset="0"/>
              </a:endParaRPr>
            </a:p>
          </p:txBody>
        </p:sp>
      </p:grpSp>
      <p:grpSp>
        <p:nvGrpSpPr>
          <p:cNvPr id="7" name="Group 6"/>
          <p:cNvGrpSpPr/>
          <p:nvPr/>
        </p:nvGrpSpPr>
        <p:grpSpPr>
          <a:xfrm>
            <a:off x="-11662" y="2205997"/>
            <a:ext cx="5173080" cy="1723549"/>
            <a:chOff x="903567" y="2937671"/>
            <a:chExt cx="1767100" cy="1723549"/>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dirty="0">
                  <a:solidFill>
                    <a:srgbClr val="002060"/>
                  </a:solidFill>
                  <a:latin typeface="Arial" panose="020B0604020202020204" pitchFamily="34" charset="0"/>
                  <a:cs typeface="Arial" panose="020B0604020202020204" pitchFamily="34" charset="0"/>
                </a:rPr>
                <a:t>XL_PHIM  </a:t>
              </a:r>
              <a:endParaRPr lang="en-US" sz="1600" b="1" dirty="0">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1384995"/>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p>
            <a:p>
              <a:r>
                <a:rPr lang="en-US" sz="1400" dirty="0">
                  <a:solidFill>
                    <a:schemeClr val="accent2">
                      <a:lumMod val="50000"/>
                    </a:schemeClr>
                  </a:solidFill>
                  <a:latin typeface="Arial" panose="020B0604020202020204" pitchFamily="34" charset="0"/>
                  <a:cs typeface="Arial" panose="020B0604020202020204" pitchFamily="34" charset="0"/>
                </a:rPr>
                <a:t>Danh_sach_Suat_chieu</a:t>
              </a:r>
              <a:r>
                <a:rPr lang="en-US" sz="1400" dirty="0">
                  <a:solidFill>
                    <a:srgbClr val="FF0000"/>
                  </a:solidFill>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Ma_so, Bat_dau, </a:t>
              </a:r>
              <a:r>
                <a:rPr lang="en-US" sz="1400" dirty="0" smtClean="0">
                  <a:solidFill>
                    <a:schemeClr val="tx1"/>
                  </a:solidFill>
                  <a:latin typeface="Arial" panose="020B0604020202020204" pitchFamily="34" charset="0"/>
                  <a:cs typeface="Arial" panose="020B0604020202020204" pitchFamily="34" charset="0"/>
                </a:rPr>
                <a:t>      Danh_sach_Ghe_trong</a:t>
              </a:r>
              <a:r>
                <a:rPr lang="en-US" sz="1400" dirty="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Rap</a:t>
              </a:r>
              <a:endParaRPr lang="en-US" sz="1400" dirty="0">
                <a:solidFill>
                  <a:schemeClr val="accent2">
                    <a:lumMod val="50000"/>
                  </a:schemeClr>
                </a:solidFill>
                <a:latin typeface="Arial" panose="020B0604020202020204" pitchFamily="34" charset="0"/>
                <a:cs typeface="Arial" panose="020B0604020202020204" pitchFamily="34" charset="0"/>
                <a:sym typeface="+mn-ea"/>
              </a:endParaRPr>
            </a:p>
            <a:p>
              <a:r>
                <a:rPr lang="en-US" sz="1400" dirty="0" err="1">
                  <a:latin typeface="Arial" panose="020B0604020202020204" pitchFamily="34" charset="0"/>
                  <a:cs typeface="Arial" panose="020B0604020202020204" pitchFamily="34" charset="0"/>
                  <a:sym typeface="+mn-ea"/>
                </a:rPr>
                <a:t>Doanh_thu</a:t>
              </a:r>
              <a:endParaRPr lang="en-US" sz="1400" dirty="0">
                <a:latin typeface="Arial" panose="020B0604020202020204" pitchFamily="34" charset="0"/>
                <a:cs typeface="Arial" panose="020B0604020202020204" pitchFamily="34" charset="0"/>
                <a:sym typeface="+mn-ea"/>
              </a:endParaRPr>
            </a:p>
          </p:txBody>
        </p:sp>
      </p:grpSp>
    </p:spTree>
    <p:extLst>
      <p:ext uri="{BB962C8B-B14F-4D97-AF65-F5344CB8AC3E}">
        <p14:creationId xmlns:p14="http://schemas.microsoft.com/office/powerpoint/2010/main" val="352141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713</Words>
  <Application>Microsoft Office PowerPoint</Application>
  <PresentationFormat>Widescreen</PresentationFormat>
  <Paragraphs>104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Giang day Huy</dc:creator>
  <cp:lastModifiedBy>Windows User</cp:lastModifiedBy>
  <cp:revision>197</cp:revision>
  <dcterms:created xsi:type="dcterms:W3CDTF">2017-09-30T02:21:00Z</dcterms:created>
  <dcterms:modified xsi:type="dcterms:W3CDTF">2018-03-13T11:47:06Z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