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8" r:id="rId4"/>
    <p:sldId id="259" r:id="rId5"/>
    <p:sldId id="260" r:id="rId6"/>
    <p:sldId id="257" r:id="rId7"/>
    <p:sldId id="261" r:id="rId9"/>
    <p:sldId id="262" r:id="rId1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1-Giao diện  </a:t>
            </a:r>
            <a:endParaRPr lang="vi-VN" sz="1600">
              <a:solidFill>
                <a:srgbClr val="FFFF00"/>
              </a:solidFill>
              <a:latin typeface="Arial" panose="020B0604020202020204" pitchFamily="34" charset="0"/>
              <a:cs typeface="Arial" panose="020B0604020202020204" pitchFamily="34" charset="0"/>
            </a:endParaRPr>
          </a:p>
        </p:txBody>
      </p:sp>
      <p:sp>
        <p:nvSpPr>
          <p:cNvPr id="4" name="Text Box 3"/>
          <p:cNvSpPr txBox="1"/>
          <p:nvPr/>
        </p:nvSpPr>
        <p:spPr>
          <a:xfrm>
            <a:off x="527685" y="1338580"/>
            <a:ext cx="3691255" cy="368300"/>
          </a:xfrm>
          <a:prstGeom prst="rect">
            <a:avLst/>
          </a:prstGeom>
          <a:noFill/>
        </p:spPr>
        <p:txBody>
          <a:bodyPr wrap="square" rtlCol="0">
            <a:spAutoFit/>
          </a:bodyPr>
          <a:p>
            <a:r>
              <a:rPr lang="en-US"/>
              <a:t>Màn hình chính</a:t>
            </a:r>
            <a:endParaRPr lang="en-US"/>
          </a:p>
        </p:txBody>
      </p:sp>
      <p:sp>
        <p:nvSpPr>
          <p:cNvPr id="50" name="Rectangle 49"/>
          <p:cNvSpPr/>
          <p:nvPr/>
        </p:nvSpPr>
        <p:spPr>
          <a:xfrm>
            <a:off x="279400" y="1900555"/>
            <a:ext cx="11633835" cy="477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2781300" y="1995170"/>
            <a:ext cx="5104130" cy="368300"/>
          </a:xfrm>
          <a:prstGeom prst="rect">
            <a:avLst/>
          </a:prstGeom>
          <a:noFill/>
          <a:ln>
            <a:solidFill>
              <a:schemeClr val="tx1"/>
            </a:solidFill>
          </a:ln>
        </p:spPr>
        <p:txBody>
          <a:bodyPr wrap="square" rtlCol="0">
            <a:spAutoFit/>
          </a:bodyPr>
          <a:p>
            <a:r>
              <a:rPr lang="en-US"/>
              <a:t>Khung tìm kiếm phim</a:t>
            </a:r>
            <a:endParaRPr lang="en-US"/>
          </a:p>
        </p:txBody>
      </p:sp>
      <p:sp>
        <p:nvSpPr>
          <p:cNvPr id="53" name="Text Box 52"/>
          <p:cNvSpPr txBox="1"/>
          <p:nvPr/>
        </p:nvSpPr>
        <p:spPr>
          <a:xfrm>
            <a:off x="677545" y="1995170"/>
            <a:ext cx="977265" cy="368300"/>
          </a:xfrm>
          <a:prstGeom prst="rect">
            <a:avLst/>
          </a:prstGeom>
          <a:noFill/>
          <a:ln>
            <a:solidFill>
              <a:schemeClr val="tx1"/>
            </a:solidFill>
          </a:ln>
        </p:spPr>
        <p:txBody>
          <a:bodyPr wrap="square" rtlCol="0">
            <a:spAutoFit/>
          </a:bodyPr>
          <a:p>
            <a:r>
              <a:rPr lang="en-US"/>
              <a:t>Logo</a:t>
            </a:r>
            <a:endParaRPr lang="en-US"/>
          </a:p>
        </p:txBody>
      </p:sp>
      <p:sp>
        <p:nvSpPr>
          <p:cNvPr id="54" name="Rectangle 53"/>
          <p:cNvSpPr/>
          <p:nvPr/>
        </p:nvSpPr>
        <p:spPr>
          <a:xfrm>
            <a:off x="7279640" y="5115560"/>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58" name="Rectangle 57"/>
          <p:cNvSpPr/>
          <p:nvPr/>
        </p:nvSpPr>
        <p:spPr>
          <a:xfrm>
            <a:off x="4569460" y="5115560"/>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59" name="Rectangle 58"/>
          <p:cNvSpPr/>
          <p:nvPr/>
        </p:nvSpPr>
        <p:spPr>
          <a:xfrm>
            <a:off x="7239635" y="3493135"/>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60" name="Rectangle 59"/>
          <p:cNvSpPr/>
          <p:nvPr/>
        </p:nvSpPr>
        <p:spPr>
          <a:xfrm>
            <a:off x="1769110" y="5115560"/>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61" name="Rectangle 60"/>
          <p:cNvSpPr/>
          <p:nvPr/>
        </p:nvSpPr>
        <p:spPr>
          <a:xfrm>
            <a:off x="4569460" y="3493135"/>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62" name="Rectangle 61"/>
          <p:cNvSpPr/>
          <p:nvPr/>
        </p:nvSpPr>
        <p:spPr>
          <a:xfrm>
            <a:off x="1769110" y="3493135"/>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Tên phim và poster</a:t>
            </a:r>
            <a:endParaRPr lang="en-US">
              <a:solidFill>
                <a:schemeClr val="tx1"/>
              </a:solidFill>
            </a:endParaRPr>
          </a:p>
        </p:txBody>
      </p:sp>
      <p:sp>
        <p:nvSpPr>
          <p:cNvPr id="97" name="Rectangle 96"/>
          <p:cNvSpPr/>
          <p:nvPr/>
        </p:nvSpPr>
        <p:spPr>
          <a:xfrm>
            <a:off x="279400" y="2503805"/>
            <a:ext cx="11633835" cy="548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8" name="Text Box 97"/>
          <p:cNvSpPr txBox="1"/>
          <p:nvPr/>
        </p:nvSpPr>
        <p:spPr>
          <a:xfrm>
            <a:off x="9812655" y="3848735"/>
            <a:ext cx="1714500" cy="1753235"/>
          </a:xfrm>
          <a:prstGeom prst="rect">
            <a:avLst/>
          </a:prstGeom>
          <a:noFill/>
        </p:spPr>
        <p:txBody>
          <a:bodyPr wrap="square" rtlCol="0">
            <a:spAutoFit/>
          </a:bodyPr>
          <a:p>
            <a:r>
              <a:rPr lang="en-US"/>
              <a:t>Click vào phim để chuyển sang trang chọn suất chiếu và xem thông tin chi tiết của phim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1-Giao diện  </a:t>
            </a:r>
            <a:endParaRPr lang="vi-VN" sz="1600">
              <a:solidFill>
                <a:srgbClr val="FFFF00"/>
              </a:solidFill>
              <a:latin typeface="Arial" panose="020B0604020202020204" pitchFamily="34" charset="0"/>
              <a:cs typeface="Arial" panose="020B0604020202020204" pitchFamily="34" charset="0"/>
            </a:endParaRPr>
          </a:p>
        </p:txBody>
      </p:sp>
      <p:sp>
        <p:nvSpPr>
          <p:cNvPr id="4" name="Text Box 3"/>
          <p:cNvSpPr txBox="1"/>
          <p:nvPr/>
        </p:nvSpPr>
        <p:spPr>
          <a:xfrm>
            <a:off x="527685" y="1338580"/>
            <a:ext cx="6848475" cy="368300"/>
          </a:xfrm>
          <a:prstGeom prst="rect">
            <a:avLst/>
          </a:prstGeom>
          <a:noFill/>
        </p:spPr>
        <p:txBody>
          <a:bodyPr wrap="square" rtlCol="0">
            <a:spAutoFit/>
          </a:bodyPr>
          <a:p>
            <a:r>
              <a:rPr lang="en-US"/>
              <a:t>Màn hình chọn suất chiếu và chi tiết phim</a:t>
            </a:r>
            <a:endParaRPr lang="en-US"/>
          </a:p>
        </p:txBody>
      </p:sp>
      <p:sp>
        <p:nvSpPr>
          <p:cNvPr id="50" name="Rectangle 49"/>
          <p:cNvSpPr/>
          <p:nvPr/>
        </p:nvSpPr>
        <p:spPr>
          <a:xfrm>
            <a:off x="279400" y="1882775"/>
            <a:ext cx="11633835" cy="477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2781300" y="1995170"/>
            <a:ext cx="5104130" cy="368300"/>
          </a:xfrm>
          <a:prstGeom prst="rect">
            <a:avLst/>
          </a:prstGeom>
          <a:noFill/>
          <a:ln>
            <a:solidFill>
              <a:schemeClr val="tx1"/>
            </a:solidFill>
          </a:ln>
        </p:spPr>
        <p:txBody>
          <a:bodyPr wrap="square" rtlCol="0">
            <a:spAutoFit/>
          </a:bodyPr>
          <a:p>
            <a:r>
              <a:rPr lang="en-US"/>
              <a:t>Khung tìm kiếm phim</a:t>
            </a:r>
            <a:endParaRPr lang="en-US"/>
          </a:p>
        </p:txBody>
      </p:sp>
      <p:sp>
        <p:nvSpPr>
          <p:cNvPr id="53" name="Text Box 52"/>
          <p:cNvSpPr txBox="1"/>
          <p:nvPr/>
        </p:nvSpPr>
        <p:spPr>
          <a:xfrm>
            <a:off x="677545" y="1995170"/>
            <a:ext cx="977265" cy="368300"/>
          </a:xfrm>
          <a:prstGeom prst="rect">
            <a:avLst/>
          </a:prstGeom>
          <a:noFill/>
          <a:ln>
            <a:solidFill>
              <a:schemeClr val="tx1"/>
            </a:solidFill>
          </a:ln>
        </p:spPr>
        <p:txBody>
          <a:bodyPr wrap="square" rtlCol="0">
            <a:spAutoFit/>
          </a:bodyPr>
          <a:p>
            <a:r>
              <a:rPr lang="en-US"/>
              <a:t>Logo</a:t>
            </a:r>
            <a:endParaRPr lang="en-US"/>
          </a:p>
        </p:txBody>
      </p:sp>
      <p:sp>
        <p:nvSpPr>
          <p:cNvPr id="97" name="Rectangle 96"/>
          <p:cNvSpPr/>
          <p:nvPr/>
        </p:nvSpPr>
        <p:spPr>
          <a:xfrm>
            <a:off x="279400" y="2503805"/>
            <a:ext cx="11633835" cy="548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7" name="Text Box 76"/>
          <p:cNvSpPr txBox="1"/>
          <p:nvPr/>
        </p:nvSpPr>
        <p:spPr>
          <a:xfrm>
            <a:off x="732790" y="3315335"/>
            <a:ext cx="3096895" cy="368300"/>
          </a:xfrm>
          <a:prstGeom prst="rect">
            <a:avLst/>
          </a:prstGeom>
          <a:noFill/>
          <a:ln>
            <a:solidFill>
              <a:schemeClr val="tx1"/>
            </a:solidFill>
          </a:ln>
        </p:spPr>
        <p:txBody>
          <a:bodyPr wrap="square" rtlCol="0">
            <a:spAutoFit/>
          </a:bodyPr>
          <a:p>
            <a:r>
              <a:rPr lang="en-US"/>
              <a:t>Chọn ngày</a:t>
            </a:r>
            <a:endParaRPr lang="en-US"/>
          </a:p>
        </p:txBody>
      </p:sp>
      <p:sp>
        <p:nvSpPr>
          <p:cNvPr id="78" name="Text Box 77"/>
          <p:cNvSpPr txBox="1"/>
          <p:nvPr/>
        </p:nvSpPr>
        <p:spPr>
          <a:xfrm>
            <a:off x="4240530" y="3341370"/>
            <a:ext cx="2440305" cy="368300"/>
          </a:xfrm>
          <a:prstGeom prst="rect">
            <a:avLst/>
          </a:prstGeom>
          <a:noFill/>
          <a:ln>
            <a:solidFill>
              <a:schemeClr val="tx1"/>
            </a:solidFill>
          </a:ln>
        </p:spPr>
        <p:txBody>
          <a:bodyPr wrap="square" rtlCol="0">
            <a:spAutoFit/>
          </a:bodyPr>
          <a:p>
            <a:r>
              <a:rPr lang="en-US"/>
              <a:t>Chọn số lượng vé</a:t>
            </a:r>
            <a:endParaRPr lang="en-US"/>
          </a:p>
        </p:txBody>
      </p:sp>
      <p:sp>
        <p:nvSpPr>
          <p:cNvPr id="79" name="Text Box 78"/>
          <p:cNvSpPr txBox="1"/>
          <p:nvPr/>
        </p:nvSpPr>
        <p:spPr>
          <a:xfrm>
            <a:off x="776605" y="3892550"/>
            <a:ext cx="1242060" cy="368300"/>
          </a:xfrm>
          <a:prstGeom prst="rect">
            <a:avLst/>
          </a:prstGeom>
          <a:noFill/>
        </p:spPr>
        <p:txBody>
          <a:bodyPr wrap="square" rtlCol="0">
            <a:spAutoFit/>
          </a:bodyPr>
          <a:p>
            <a:r>
              <a:rPr lang="en-US"/>
              <a:t>Rạp</a:t>
            </a:r>
            <a:endParaRPr lang="en-US"/>
          </a:p>
        </p:txBody>
      </p:sp>
      <p:sp>
        <p:nvSpPr>
          <p:cNvPr id="80" name="Text Box 79"/>
          <p:cNvSpPr txBox="1"/>
          <p:nvPr/>
        </p:nvSpPr>
        <p:spPr>
          <a:xfrm>
            <a:off x="951230" y="4364990"/>
            <a:ext cx="1195070" cy="368300"/>
          </a:xfrm>
          <a:prstGeom prst="rect">
            <a:avLst/>
          </a:prstGeom>
          <a:noFill/>
          <a:ln>
            <a:solidFill>
              <a:schemeClr val="tx1"/>
            </a:solidFill>
          </a:ln>
        </p:spPr>
        <p:txBody>
          <a:bodyPr wrap="square" rtlCol="0">
            <a:spAutoFit/>
          </a:bodyPr>
          <a:p>
            <a:r>
              <a:rPr lang="en-US"/>
              <a:t>Suất chiếu</a:t>
            </a:r>
            <a:endParaRPr lang="en-US"/>
          </a:p>
        </p:txBody>
      </p:sp>
      <p:sp>
        <p:nvSpPr>
          <p:cNvPr id="81" name="Text Box 80"/>
          <p:cNvSpPr txBox="1"/>
          <p:nvPr/>
        </p:nvSpPr>
        <p:spPr>
          <a:xfrm>
            <a:off x="2390775" y="4364990"/>
            <a:ext cx="1195070" cy="368300"/>
          </a:xfrm>
          <a:prstGeom prst="rect">
            <a:avLst/>
          </a:prstGeom>
          <a:noFill/>
          <a:ln>
            <a:solidFill>
              <a:schemeClr val="tx1"/>
            </a:solidFill>
          </a:ln>
        </p:spPr>
        <p:txBody>
          <a:bodyPr wrap="square" rtlCol="0">
            <a:spAutoFit/>
          </a:bodyPr>
          <a:p>
            <a:r>
              <a:rPr lang="en-US"/>
              <a:t>Suất chiếu</a:t>
            </a:r>
            <a:endParaRPr lang="en-US"/>
          </a:p>
        </p:txBody>
      </p:sp>
      <p:sp>
        <p:nvSpPr>
          <p:cNvPr id="82" name="Text Box 81"/>
          <p:cNvSpPr txBox="1"/>
          <p:nvPr/>
        </p:nvSpPr>
        <p:spPr>
          <a:xfrm>
            <a:off x="3829685" y="4364990"/>
            <a:ext cx="1195070" cy="368300"/>
          </a:xfrm>
          <a:prstGeom prst="rect">
            <a:avLst/>
          </a:prstGeom>
          <a:noFill/>
          <a:ln>
            <a:solidFill>
              <a:schemeClr val="tx1"/>
            </a:solidFill>
          </a:ln>
        </p:spPr>
        <p:txBody>
          <a:bodyPr wrap="square" rtlCol="0">
            <a:spAutoFit/>
          </a:bodyPr>
          <a:p>
            <a:r>
              <a:rPr lang="en-US"/>
              <a:t>Suất chiếu</a:t>
            </a:r>
            <a:endParaRPr lang="en-US"/>
          </a:p>
        </p:txBody>
      </p:sp>
      <p:sp>
        <p:nvSpPr>
          <p:cNvPr id="83" name="Rectangle 82"/>
          <p:cNvSpPr/>
          <p:nvPr/>
        </p:nvSpPr>
        <p:spPr>
          <a:xfrm>
            <a:off x="776605" y="4818380"/>
            <a:ext cx="2729230" cy="1697355"/>
          </a:xfrm>
          <a:prstGeom prst="rect">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Poster Phim</a:t>
            </a:r>
            <a:endParaRPr lang="en-US">
              <a:solidFill>
                <a:schemeClr val="tx1"/>
              </a:solidFill>
            </a:endParaRPr>
          </a:p>
        </p:txBody>
      </p:sp>
      <p:sp>
        <p:nvSpPr>
          <p:cNvPr id="84" name="Text Box 83"/>
          <p:cNvSpPr txBox="1"/>
          <p:nvPr/>
        </p:nvSpPr>
        <p:spPr>
          <a:xfrm>
            <a:off x="4555490" y="4863465"/>
            <a:ext cx="5511165" cy="1476375"/>
          </a:xfrm>
          <a:prstGeom prst="rect">
            <a:avLst/>
          </a:prstGeom>
          <a:noFill/>
        </p:spPr>
        <p:txBody>
          <a:bodyPr wrap="square" rtlCol="0">
            <a:spAutoFit/>
          </a:bodyPr>
          <a:p>
            <a:r>
              <a:rPr lang="en-US"/>
              <a:t>Thông tin chi tiết của phim</a:t>
            </a:r>
            <a:endParaRPr lang="en-US"/>
          </a:p>
          <a:p>
            <a:pPr marL="285750" indent="-285750">
              <a:buFont typeface="Arial" panose="020B0604020202020204" pitchFamily="34" charset="0"/>
              <a:buChar char="•"/>
            </a:pPr>
            <a:r>
              <a:rPr lang="en-US"/>
              <a:t>Tên phim</a:t>
            </a:r>
            <a:endParaRPr lang="en-US"/>
          </a:p>
          <a:p>
            <a:pPr marL="285750" indent="-285750">
              <a:buFont typeface="Arial" panose="020B0604020202020204" pitchFamily="34" charset="0"/>
              <a:buChar char="•"/>
            </a:pPr>
            <a:r>
              <a:rPr lang="en-US"/>
              <a:t>Giá vé</a:t>
            </a:r>
            <a:endParaRPr lang="en-US"/>
          </a:p>
          <a:p>
            <a:pPr marL="285750" indent="-285750">
              <a:buFont typeface="Arial" panose="020B0604020202020204" pitchFamily="34" charset="0"/>
              <a:buChar char="•"/>
            </a:pPr>
            <a:r>
              <a:rPr lang="en-US"/>
              <a:t>Tên diễn viên</a:t>
            </a:r>
            <a:endParaRPr lang="en-US"/>
          </a:p>
          <a:p>
            <a:pPr marL="285750" indent="-285750">
              <a:buFont typeface="Arial" panose="020B0604020202020204" pitchFamily="34" charset="0"/>
              <a:buChar char="•"/>
            </a:pPr>
            <a:r>
              <a:rPr lang="en-US"/>
              <a:t>...</a:t>
            </a:r>
            <a:endParaRPr lang="en-US"/>
          </a:p>
        </p:txBody>
      </p:sp>
      <p:sp>
        <p:nvSpPr>
          <p:cNvPr id="86" name="Text Box 85"/>
          <p:cNvSpPr txBox="1"/>
          <p:nvPr/>
        </p:nvSpPr>
        <p:spPr>
          <a:xfrm>
            <a:off x="7766050" y="3442335"/>
            <a:ext cx="2623820" cy="1198880"/>
          </a:xfrm>
          <a:prstGeom prst="rect">
            <a:avLst/>
          </a:prstGeom>
          <a:noFill/>
        </p:spPr>
        <p:txBody>
          <a:bodyPr wrap="square" rtlCol="0">
            <a:spAutoFit/>
          </a:bodyPr>
          <a:p>
            <a:r>
              <a:rPr lang="en-US"/>
              <a:t>Suất chiếu tự động hiện khi chọn ngày, click suất chiếu để chọn và chuyển sang trang chọn ghế</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1-Giao diện  </a:t>
            </a:r>
            <a:endParaRPr lang="vi-VN" sz="1600">
              <a:solidFill>
                <a:srgbClr val="FFFF00"/>
              </a:solidFill>
              <a:latin typeface="Arial" panose="020B0604020202020204" pitchFamily="34" charset="0"/>
              <a:cs typeface="Arial" panose="020B0604020202020204" pitchFamily="34" charset="0"/>
            </a:endParaRPr>
          </a:p>
        </p:txBody>
      </p:sp>
      <p:sp>
        <p:nvSpPr>
          <p:cNvPr id="4" name="Text Box 3"/>
          <p:cNvSpPr txBox="1"/>
          <p:nvPr/>
        </p:nvSpPr>
        <p:spPr>
          <a:xfrm>
            <a:off x="527685" y="1338580"/>
            <a:ext cx="6848475" cy="368300"/>
          </a:xfrm>
          <a:prstGeom prst="rect">
            <a:avLst/>
          </a:prstGeom>
          <a:noFill/>
        </p:spPr>
        <p:txBody>
          <a:bodyPr wrap="square" rtlCol="0">
            <a:spAutoFit/>
          </a:bodyPr>
          <a:p>
            <a:r>
              <a:rPr lang="en-US"/>
              <a:t>Màn hình chọn ghế</a:t>
            </a:r>
            <a:endParaRPr lang="en-US"/>
          </a:p>
        </p:txBody>
      </p:sp>
      <p:sp>
        <p:nvSpPr>
          <p:cNvPr id="50" name="Rectangle 49"/>
          <p:cNvSpPr/>
          <p:nvPr/>
        </p:nvSpPr>
        <p:spPr>
          <a:xfrm>
            <a:off x="279400" y="1822450"/>
            <a:ext cx="11633835" cy="46145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2781300" y="1995170"/>
            <a:ext cx="5104130" cy="368300"/>
          </a:xfrm>
          <a:prstGeom prst="rect">
            <a:avLst/>
          </a:prstGeom>
          <a:noFill/>
          <a:ln>
            <a:solidFill>
              <a:schemeClr val="tx1"/>
            </a:solidFill>
          </a:ln>
        </p:spPr>
        <p:txBody>
          <a:bodyPr wrap="square" rtlCol="0">
            <a:spAutoFit/>
          </a:bodyPr>
          <a:p>
            <a:r>
              <a:rPr lang="en-US"/>
              <a:t>Khung tìm kiếm phim</a:t>
            </a:r>
            <a:endParaRPr lang="en-US"/>
          </a:p>
        </p:txBody>
      </p:sp>
      <p:sp>
        <p:nvSpPr>
          <p:cNvPr id="53" name="Text Box 52"/>
          <p:cNvSpPr txBox="1"/>
          <p:nvPr/>
        </p:nvSpPr>
        <p:spPr>
          <a:xfrm>
            <a:off x="677545" y="1995170"/>
            <a:ext cx="977265" cy="368300"/>
          </a:xfrm>
          <a:prstGeom prst="rect">
            <a:avLst/>
          </a:prstGeom>
          <a:noFill/>
          <a:ln>
            <a:solidFill>
              <a:schemeClr val="tx1"/>
            </a:solidFill>
          </a:ln>
        </p:spPr>
        <p:txBody>
          <a:bodyPr wrap="square" rtlCol="0">
            <a:spAutoFit/>
          </a:bodyPr>
          <a:p>
            <a:r>
              <a:rPr lang="en-US"/>
              <a:t>Logo</a:t>
            </a:r>
            <a:endParaRPr lang="en-US"/>
          </a:p>
        </p:txBody>
      </p:sp>
      <p:sp>
        <p:nvSpPr>
          <p:cNvPr id="97" name="Rectangle 96"/>
          <p:cNvSpPr/>
          <p:nvPr/>
        </p:nvSpPr>
        <p:spPr>
          <a:xfrm>
            <a:off x="279400" y="2503805"/>
            <a:ext cx="11633835" cy="548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 2"/>
          <p:cNvSpPr/>
          <p:nvPr/>
        </p:nvSpPr>
        <p:spPr>
          <a:xfrm>
            <a:off x="2123440" y="3323590"/>
            <a:ext cx="3936365" cy="29825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 4"/>
          <p:cNvSpPr/>
          <p:nvPr/>
        </p:nvSpPr>
        <p:spPr>
          <a:xfrm>
            <a:off x="2324735" y="3445510"/>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1</a:t>
            </a:r>
            <a:endParaRPr lang="en-US" sz="1200">
              <a:solidFill>
                <a:schemeClr val="tx1"/>
              </a:solidFill>
            </a:endParaRPr>
          </a:p>
        </p:txBody>
      </p:sp>
      <p:sp>
        <p:nvSpPr>
          <p:cNvPr id="6" name="Rectangle 5"/>
          <p:cNvSpPr/>
          <p:nvPr/>
        </p:nvSpPr>
        <p:spPr>
          <a:xfrm>
            <a:off x="2844800" y="3445510"/>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2</a:t>
            </a:r>
            <a:endParaRPr lang="en-US" sz="1200">
              <a:solidFill>
                <a:schemeClr val="tx1"/>
              </a:solidFill>
            </a:endParaRPr>
          </a:p>
        </p:txBody>
      </p:sp>
      <p:sp>
        <p:nvSpPr>
          <p:cNvPr id="7" name="Rectangle 6"/>
          <p:cNvSpPr/>
          <p:nvPr/>
        </p:nvSpPr>
        <p:spPr>
          <a:xfrm>
            <a:off x="3404870" y="3445510"/>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3</a:t>
            </a:r>
            <a:endParaRPr lang="en-US" sz="1200">
              <a:solidFill>
                <a:schemeClr val="tx1"/>
              </a:solidFill>
            </a:endParaRPr>
          </a:p>
        </p:txBody>
      </p:sp>
      <p:sp>
        <p:nvSpPr>
          <p:cNvPr id="8" name="Rectangle 7"/>
          <p:cNvSpPr/>
          <p:nvPr/>
        </p:nvSpPr>
        <p:spPr>
          <a:xfrm>
            <a:off x="3885565" y="3445510"/>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4</a:t>
            </a:r>
            <a:endParaRPr lang="en-US" sz="1200">
              <a:solidFill>
                <a:schemeClr val="tx1"/>
              </a:solidFill>
            </a:endParaRPr>
          </a:p>
        </p:txBody>
      </p:sp>
      <p:sp>
        <p:nvSpPr>
          <p:cNvPr id="9" name="Rectangle 8"/>
          <p:cNvSpPr/>
          <p:nvPr/>
        </p:nvSpPr>
        <p:spPr>
          <a:xfrm>
            <a:off x="4454525" y="3445510"/>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5</a:t>
            </a:r>
            <a:endParaRPr lang="en-US" sz="1200">
              <a:solidFill>
                <a:schemeClr val="tx1"/>
              </a:solidFill>
            </a:endParaRPr>
          </a:p>
        </p:txBody>
      </p:sp>
      <p:sp>
        <p:nvSpPr>
          <p:cNvPr id="10" name="Rectangle 9"/>
          <p:cNvSpPr/>
          <p:nvPr/>
        </p:nvSpPr>
        <p:spPr>
          <a:xfrm>
            <a:off x="4987925" y="3445510"/>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6</a:t>
            </a:r>
            <a:endParaRPr lang="en-US" sz="1200">
              <a:solidFill>
                <a:schemeClr val="tx1"/>
              </a:solidFill>
            </a:endParaRPr>
          </a:p>
        </p:txBody>
      </p:sp>
      <p:sp>
        <p:nvSpPr>
          <p:cNvPr id="11" name="Rectangle 10"/>
          <p:cNvSpPr/>
          <p:nvPr/>
        </p:nvSpPr>
        <p:spPr>
          <a:xfrm>
            <a:off x="5368290" y="3445510"/>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7</a:t>
            </a:r>
            <a:endParaRPr lang="en-US" sz="1200">
              <a:solidFill>
                <a:schemeClr val="tx1"/>
              </a:solidFill>
            </a:endParaRPr>
          </a:p>
        </p:txBody>
      </p:sp>
      <p:sp>
        <p:nvSpPr>
          <p:cNvPr id="166" name="Rectangle 165"/>
          <p:cNvSpPr/>
          <p:nvPr/>
        </p:nvSpPr>
        <p:spPr>
          <a:xfrm>
            <a:off x="2324735" y="3852545"/>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1</a:t>
            </a:r>
            <a:endParaRPr lang="en-US" sz="1200">
              <a:solidFill>
                <a:schemeClr val="tx1"/>
              </a:solidFill>
            </a:endParaRPr>
          </a:p>
        </p:txBody>
      </p:sp>
      <p:sp>
        <p:nvSpPr>
          <p:cNvPr id="167" name="Rectangle 166"/>
          <p:cNvSpPr/>
          <p:nvPr/>
        </p:nvSpPr>
        <p:spPr>
          <a:xfrm>
            <a:off x="2844800" y="3852545"/>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2</a:t>
            </a:r>
            <a:endParaRPr lang="en-US" sz="1200">
              <a:solidFill>
                <a:schemeClr val="tx1"/>
              </a:solidFill>
            </a:endParaRPr>
          </a:p>
        </p:txBody>
      </p:sp>
      <p:sp>
        <p:nvSpPr>
          <p:cNvPr id="168" name="Rectangle 167"/>
          <p:cNvSpPr/>
          <p:nvPr/>
        </p:nvSpPr>
        <p:spPr>
          <a:xfrm>
            <a:off x="3404870" y="3852545"/>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3</a:t>
            </a:r>
            <a:endParaRPr lang="en-US" sz="1200">
              <a:solidFill>
                <a:schemeClr val="tx1"/>
              </a:solidFill>
            </a:endParaRPr>
          </a:p>
        </p:txBody>
      </p:sp>
      <p:sp>
        <p:nvSpPr>
          <p:cNvPr id="169" name="Rectangle 168"/>
          <p:cNvSpPr/>
          <p:nvPr/>
        </p:nvSpPr>
        <p:spPr>
          <a:xfrm>
            <a:off x="3885565" y="3852545"/>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4</a:t>
            </a:r>
            <a:endParaRPr lang="en-US" sz="1200">
              <a:solidFill>
                <a:schemeClr val="tx1"/>
              </a:solidFill>
            </a:endParaRPr>
          </a:p>
        </p:txBody>
      </p:sp>
      <p:sp>
        <p:nvSpPr>
          <p:cNvPr id="170" name="Rectangle 169"/>
          <p:cNvSpPr/>
          <p:nvPr/>
        </p:nvSpPr>
        <p:spPr>
          <a:xfrm>
            <a:off x="4454525" y="3852545"/>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5</a:t>
            </a:r>
            <a:endParaRPr lang="en-US" sz="1200">
              <a:solidFill>
                <a:schemeClr val="tx1"/>
              </a:solidFill>
            </a:endParaRPr>
          </a:p>
        </p:txBody>
      </p:sp>
      <p:sp>
        <p:nvSpPr>
          <p:cNvPr id="171" name="Rectangle 170"/>
          <p:cNvSpPr/>
          <p:nvPr/>
        </p:nvSpPr>
        <p:spPr>
          <a:xfrm>
            <a:off x="4987925" y="3852545"/>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6</a:t>
            </a:r>
            <a:endParaRPr lang="en-US" sz="1200">
              <a:solidFill>
                <a:schemeClr val="tx1"/>
              </a:solidFill>
            </a:endParaRPr>
          </a:p>
        </p:txBody>
      </p:sp>
      <p:sp>
        <p:nvSpPr>
          <p:cNvPr id="172" name="Rectangle 171"/>
          <p:cNvSpPr/>
          <p:nvPr/>
        </p:nvSpPr>
        <p:spPr>
          <a:xfrm>
            <a:off x="5368290" y="3852545"/>
            <a:ext cx="245110"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7</a:t>
            </a:r>
            <a:endParaRPr lang="en-US" sz="1200">
              <a:solidFill>
                <a:schemeClr val="tx1"/>
              </a:solidFill>
            </a:endParaRPr>
          </a:p>
        </p:txBody>
      </p:sp>
      <p:sp>
        <p:nvSpPr>
          <p:cNvPr id="173" name="Text Box 172"/>
          <p:cNvSpPr txBox="1"/>
          <p:nvPr/>
        </p:nvSpPr>
        <p:spPr>
          <a:xfrm>
            <a:off x="5718810" y="3444875"/>
            <a:ext cx="175260" cy="275590"/>
          </a:xfrm>
          <a:prstGeom prst="rect">
            <a:avLst/>
          </a:prstGeom>
          <a:noFill/>
        </p:spPr>
        <p:txBody>
          <a:bodyPr wrap="square" rtlCol="0">
            <a:spAutoFit/>
          </a:bodyPr>
          <a:p>
            <a:r>
              <a:rPr lang="en-US" sz="1200">
                <a:solidFill>
                  <a:schemeClr val="tx1"/>
                </a:solidFill>
              </a:rPr>
              <a:t>A</a:t>
            </a:r>
            <a:endParaRPr lang="en-US" sz="1200">
              <a:solidFill>
                <a:schemeClr val="tx1"/>
              </a:solidFill>
            </a:endParaRPr>
          </a:p>
        </p:txBody>
      </p:sp>
      <p:sp>
        <p:nvSpPr>
          <p:cNvPr id="174" name="Text Box 173"/>
          <p:cNvSpPr txBox="1"/>
          <p:nvPr/>
        </p:nvSpPr>
        <p:spPr>
          <a:xfrm>
            <a:off x="5718810" y="3814445"/>
            <a:ext cx="175260" cy="275590"/>
          </a:xfrm>
          <a:prstGeom prst="rect">
            <a:avLst/>
          </a:prstGeom>
          <a:noFill/>
        </p:spPr>
        <p:txBody>
          <a:bodyPr wrap="square" rtlCol="0">
            <a:spAutoFit/>
          </a:bodyPr>
          <a:p>
            <a:r>
              <a:rPr lang="en-US" sz="1200">
                <a:solidFill>
                  <a:schemeClr val="tx1"/>
                </a:solidFill>
              </a:rPr>
              <a:t>B</a:t>
            </a:r>
            <a:endParaRPr lang="en-US" sz="1200">
              <a:solidFill>
                <a:schemeClr val="tx1"/>
              </a:solidFill>
            </a:endParaRPr>
          </a:p>
        </p:txBody>
      </p:sp>
      <p:sp>
        <p:nvSpPr>
          <p:cNvPr id="175" name="Text Box 174"/>
          <p:cNvSpPr txBox="1"/>
          <p:nvPr/>
        </p:nvSpPr>
        <p:spPr>
          <a:xfrm>
            <a:off x="2560955" y="4408170"/>
            <a:ext cx="2903855" cy="922020"/>
          </a:xfrm>
          <a:prstGeom prst="rect">
            <a:avLst/>
          </a:prstGeom>
          <a:noFill/>
        </p:spPr>
        <p:txBody>
          <a:bodyPr wrap="square" rtlCol="0">
            <a:spAutoFit/>
          </a:bodyPr>
          <a:p>
            <a:pPr algn="ctr"/>
            <a:r>
              <a:rPr lang="en-US"/>
              <a:t>...</a:t>
            </a:r>
            <a:endParaRPr lang="en-US"/>
          </a:p>
          <a:p>
            <a:pPr algn="l"/>
            <a:r>
              <a:rPr lang="en-US"/>
              <a:t>Danh sách số ghế, click để chọn</a:t>
            </a:r>
            <a:endParaRPr lang="en-US"/>
          </a:p>
        </p:txBody>
      </p:sp>
      <p:sp>
        <p:nvSpPr>
          <p:cNvPr id="176" name="Rectangle 175"/>
          <p:cNvSpPr/>
          <p:nvPr/>
        </p:nvSpPr>
        <p:spPr>
          <a:xfrm>
            <a:off x="7713345" y="3402330"/>
            <a:ext cx="2151380" cy="215201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Thông tin của vé gồm:</a:t>
            </a:r>
            <a:endParaRPr lang="en-US">
              <a:solidFill>
                <a:schemeClr val="tx1"/>
              </a:solidFill>
            </a:endParaRPr>
          </a:p>
          <a:p>
            <a:pPr algn="ctr"/>
            <a:r>
              <a:rPr lang="en-US">
                <a:solidFill>
                  <a:schemeClr val="tx1"/>
                </a:solidFill>
              </a:rPr>
              <a:t>Tên phim</a:t>
            </a:r>
            <a:endParaRPr lang="en-US">
              <a:solidFill>
                <a:schemeClr val="tx1"/>
              </a:solidFill>
            </a:endParaRPr>
          </a:p>
          <a:p>
            <a:pPr algn="ctr"/>
            <a:r>
              <a:rPr lang="en-US">
                <a:solidFill>
                  <a:schemeClr val="tx1"/>
                </a:solidFill>
              </a:rPr>
              <a:t>Suất chiếu</a:t>
            </a:r>
            <a:endParaRPr lang="en-US">
              <a:solidFill>
                <a:schemeClr val="tx1"/>
              </a:solidFill>
            </a:endParaRPr>
          </a:p>
          <a:p>
            <a:pPr algn="ctr"/>
            <a:r>
              <a:rPr lang="en-US">
                <a:solidFill>
                  <a:schemeClr val="tx1"/>
                </a:solidFill>
              </a:rPr>
              <a:t>Các ghế chọn</a:t>
            </a:r>
            <a:endParaRPr lang="en-US">
              <a:solidFill>
                <a:schemeClr val="tx1"/>
              </a:solidFill>
            </a:endParaRPr>
          </a:p>
          <a:p>
            <a:pPr algn="ctr"/>
            <a:r>
              <a:rPr lang="en-US">
                <a:solidFill>
                  <a:schemeClr val="tx1"/>
                </a:solidFill>
              </a:rPr>
              <a:t>Tổng tiền</a:t>
            </a:r>
            <a:endParaRPr lang="en-US">
              <a:solidFill>
                <a:schemeClr val="tx1"/>
              </a:solidFill>
            </a:endParaRPr>
          </a:p>
        </p:txBody>
      </p:sp>
      <p:sp>
        <p:nvSpPr>
          <p:cNvPr id="177" name="Rectangle 176"/>
          <p:cNvSpPr/>
          <p:nvPr/>
        </p:nvSpPr>
        <p:spPr>
          <a:xfrm>
            <a:off x="7774305" y="5816600"/>
            <a:ext cx="953770" cy="4197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Quay lại</a:t>
            </a:r>
            <a:endParaRPr lang="en-US">
              <a:solidFill>
                <a:schemeClr val="tx1"/>
              </a:solidFill>
            </a:endParaRPr>
          </a:p>
        </p:txBody>
      </p:sp>
      <p:sp>
        <p:nvSpPr>
          <p:cNvPr id="178" name="Rectangle 177"/>
          <p:cNvSpPr/>
          <p:nvPr/>
        </p:nvSpPr>
        <p:spPr>
          <a:xfrm>
            <a:off x="8810625" y="5816600"/>
            <a:ext cx="953770" cy="4197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Tiếp tục</a:t>
            </a:r>
            <a:endParaRPr lang="en-US">
              <a:solidFill>
                <a:schemeClr val="tx1"/>
              </a:solidFill>
            </a:endParaRPr>
          </a:p>
        </p:txBody>
      </p:sp>
      <p:sp>
        <p:nvSpPr>
          <p:cNvPr id="179" name="Text Box 178"/>
          <p:cNvSpPr txBox="1"/>
          <p:nvPr/>
        </p:nvSpPr>
        <p:spPr>
          <a:xfrm>
            <a:off x="10223500" y="4090035"/>
            <a:ext cx="1337945" cy="2245360"/>
          </a:xfrm>
          <a:prstGeom prst="rect">
            <a:avLst/>
          </a:prstGeom>
          <a:noFill/>
        </p:spPr>
        <p:txBody>
          <a:bodyPr wrap="square" rtlCol="0">
            <a:spAutoFit/>
          </a:bodyPr>
          <a:p>
            <a:r>
              <a:rPr lang="en-US" sz="1400"/>
              <a:t>Nhấn tiếp tục sau khi chọn ghế để đến trang nhập thông tin cá nhân, hoặc nhấn quay lại để quay lại trang chọn suất chiếu</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1-Giao diện  </a:t>
            </a:r>
            <a:endParaRPr lang="vi-VN" sz="1600">
              <a:solidFill>
                <a:srgbClr val="FFFF00"/>
              </a:solidFill>
              <a:latin typeface="Arial" panose="020B0604020202020204" pitchFamily="34" charset="0"/>
              <a:cs typeface="Arial" panose="020B0604020202020204" pitchFamily="34" charset="0"/>
            </a:endParaRPr>
          </a:p>
        </p:txBody>
      </p:sp>
      <p:sp>
        <p:nvSpPr>
          <p:cNvPr id="4" name="Text Box 3"/>
          <p:cNvSpPr txBox="1"/>
          <p:nvPr/>
        </p:nvSpPr>
        <p:spPr>
          <a:xfrm>
            <a:off x="527685" y="1338580"/>
            <a:ext cx="3691255" cy="368300"/>
          </a:xfrm>
          <a:prstGeom prst="rect">
            <a:avLst/>
          </a:prstGeom>
          <a:noFill/>
        </p:spPr>
        <p:txBody>
          <a:bodyPr wrap="square" rtlCol="0">
            <a:spAutoFit/>
          </a:bodyPr>
          <a:p>
            <a:r>
              <a:rPr lang="en-US"/>
              <a:t>Màn hình nhập thông tin cá nhân</a:t>
            </a:r>
            <a:endParaRPr lang="en-US"/>
          </a:p>
        </p:txBody>
      </p:sp>
      <p:sp>
        <p:nvSpPr>
          <p:cNvPr id="50" name="Rectangle 49"/>
          <p:cNvSpPr/>
          <p:nvPr/>
        </p:nvSpPr>
        <p:spPr>
          <a:xfrm>
            <a:off x="279400" y="1900555"/>
            <a:ext cx="11633835" cy="477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2781300" y="1995170"/>
            <a:ext cx="5104130" cy="368300"/>
          </a:xfrm>
          <a:prstGeom prst="rect">
            <a:avLst/>
          </a:prstGeom>
          <a:noFill/>
          <a:ln>
            <a:solidFill>
              <a:schemeClr val="tx1"/>
            </a:solidFill>
          </a:ln>
        </p:spPr>
        <p:txBody>
          <a:bodyPr wrap="square" rtlCol="0">
            <a:spAutoFit/>
          </a:bodyPr>
          <a:p>
            <a:r>
              <a:rPr lang="en-US"/>
              <a:t>Khung tìm kiếm phim</a:t>
            </a:r>
            <a:endParaRPr lang="en-US"/>
          </a:p>
        </p:txBody>
      </p:sp>
      <p:sp>
        <p:nvSpPr>
          <p:cNvPr id="53" name="Text Box 52"/>
          <p:cNvSpPr txBox="1"/>
          <p:nvPr/>
        </p:nvSpPr>
        <p:spPr>
          <a:xfrm>
            <a:off x="677545" y="1995170"/>
            <a:ext cx="977265" cy="368300"/>
          </a:xfrm>
          <a:prstGeom prst="rect">
            <a:avLst/>
          </a:prstGeom>
          <a:noFill/>
          <a:ln>
            <a:solidFill>
              <a:schemeClr val="tx1"/>
            </a:solidFill>
          </a:ln>
        </p:spPr>
        <p:txBody>
          <a:bodyPr wrap="square" rtlCol="0">
            <a:spAutoFit/>
          </a:bodyPr>
          <a:p>
            <a:r>
              <a:rPr lang="en-US"/>
              <a:t>Logo</a:t>
            </a:r>
            <a:endParaRPr lang="en-US"/>
          </a:p>
        </p:txBody>
      </p:sp>
      <p:sp>
        <p:nvSpPr>
          <p:cNvPr id="97" name="Rectangle 96"/>
          <p:cNvSpPr/>
          <p:nvPr/>
        </p:nvSpPr>
        <p:spPr>
          <a:xfrm>
            <a:off x="279400" y="2503805"/>
            <a:ext cx="11633835" cy="548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ext Box 1"/>
          <p:cNvSpPr txBox="1"/>
          <p:nvPr/>
        </p:nvSpPr>
        <p:spPr>
          <a:xfrm>
            <a:off x="3273425" y="3348990"/>
            <a:ext cx="4767580" cy="368300"/>
          </a:xfrm>
          <a:prstGeom prst="rect">
            <a:avLst/>
          </a:prstGeom>
          <a:noFill/>
          <a:ln>
            <a:solidFill>
              <a:schemeClr val="tx1"/>
            </a:solidFill>
          </a:ln>
        </p:spPr>
        <p:txBody>
          <a:bodyPr wrap="square" rtlCol="0">
            <a:spAutoFit/>
          </a:bodyPr>
          <a:p>
            <a:r>
              <a:rPr lang="en-US"/>
              <a:t>Nhập họ tên</a:t>
            </a:r>
            <a:endParaRPr lang="en-US"/>
          </a:p>
        </p:txBody>
      </p:sp>
      <p:sp>
        <p:nvSpPr>
          <p:cNvPr id="3" name="Text Box 2"/>
          <p:cNvSpPr txBox="1"/>
          <p:nvPr/>
        </p:nvSpPr>
        <p:spPr>
          <a:xfrm>
            <a:off x="3255645" y="3987800"/>
            <a:ext cx="4767580" cy="368300"/>
          </a:xfrm>
          <a:prstGeom prst="rect">
            <a:avLst/>
          </a:prstGeom>
          <a:noFill/>
          <a:ln>
            <a:solidFill>
              <a:schemeClr val="tx1"/>
            </a:solidFill>
          </a:ln>
        </p:spPr>
        <p:txBody>
          <a:bodyPr wrap="square" rtlCol="0">
            <a:spAutoFit/>
          </a:bodyPr>
          <a:p>
            <a:r>
              <a:rPr lang="en-US"/>
              <a:t>Nhập email</a:t>
            </a:r>
            <a:endParaRPr lang="en-US"/>
          </a:p>
        </p:txBody>
      </p:sp>
      <p:sp>
        <p:nvSpPr>
          <p:cNvPr id="5" name="Text Box 4"/>
          <p:cNvSpPr txBox="1"/>
          <p:nvPr/>
        </p:nvSpPr>
        <p:spPr>
          <a:xfrm>
            <a:off x="3273425" y="4573905"/>
            <a:ext cx="4767580" cy="368300"/>
          </a:xfrm>
          <a:prstGeom prst="rect">
            <a:avLst/>
          </a:prstGeom>
          <a:noFill/>
          <a:ln>
            <a:solidFill>
              <a:schemeClr val="tx1"/>
            </a:solidFill>
          </a:ln>
        </p:spPr>
        <p:txBody>
          <a:bodyPr wrap="square" rtlCol="0">
            <a:spAutoFit/>
          </a:bodyPr>
          <a:p>
            <a:r>
              <a:rPr lang="en-US"/>
              <a:t>Nhập điện thoại</a:t>
            </a:r>
            <a:endParaRPr lang="en-US"/>
          </a:p>
        </p:txBody>
      </p:sp>
      <p:sp>
        <p:nvSpPr>
          <p:cNvPr id="6" name="Text Box 5"/>
          <p:cNvSpPr txBox="1"/>
          <p:nvPr/>
        </p:nvSpPr>
        <p:spPr>
          <a:xfrm>
            <a:off x="3255645" y="5212080"/>
            <a:ext cx="4767580" cy="368300"/>
          </a:xfrm>
          <a:prstGeom prst="rect">
            <a:avLst/>
          </a:prstGeom>
          <a:noFill/>
          <a:ln>
            <a:solidFill>
              <a:schemeClr val="tx1"/>
            </a:solidFill>
          </a:ln>
        </p:spPr>
        <p:txBody>
          <a:bodyPr wrap="square" rtlCol="0">
            <a:spAutoFit/>
          </a:bodyPr>
          <a:p>
            <a:r>
              <a:rPr lang="en-US"/>
              <a:t>Nhập mã nhận vé</a:t>
            </a:r>
            <a:endParaRPr lang="en-US"/>
          </a:p>
        </p:txBody>
      </p:sp>
      <p:sp>
        <p:nvSpPr>
          <p:cNvPr id="177" name="Rectangle 176"/>
          <p:cNvSpPr/>
          <p:nvPr/>
        </p:nvSpPr>
        <p:spPr>
          <a:xfrm>
            <a:off x="4319270" y="5930265"/>
            <a:ext cx="953770" cy="4197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Quay lại</a:t>
            </a:r>
            <a:endParaRPr lang="en-US">
              <a:solidFill>
                <a:schemeClr val="tx1"/>
              </a:solidFill>
            </a:endParaRPr>
          </a:p>
        </p:txBody>
      </p:sp>
      <p:sp>
        <p:nvSpPr>
          <p:cNvPr id="178" name="Rectangle 177"/>
          <p:cNvSpPr/>
          <p:nvPr/>
        </p:nvSpPr>
        <p:spPr>
          <a:xfrm>
            <a:off x="5355590" y="5930265"/>
            <a:ext cx="953770" cy="4197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Đặt vé</a:t>
            </a:r>
            <a:endParaRPr lang="en-US">
              <a:solidFill>
                <a:schemeClr val="tx1"/>
              </a:solidFill>
            </a:endParaRPr>
          </a:p>
        </p:txBody>
      </p:sp>
      <p:sp>
        <p:nvSpPr>
          <p:cNvPr id="179" name="Text Box 178"/>
          <p:cNvSpPr txBox="1"/>
          <p:nvPr/>
        </p:nvSpPr>
        <p:spPr>
          <a:xfrm>
            <a:off x="8823960" y="3987800"/>
            <a:ext cx="1337945" cy="1814830"/>
          </a:xfrm>
          <a:prstGeom prst="rect">
            <a:avLst/>
          </a:prstGeom>
          <a:noFill/>
        </p:spPr>
        <p:txBody>
          <a:bodyPr wrap="square" rtlCol="0">
            <a:spAutoFit/>
          </a:bodyPr>
          <a:p>
            <a:r>
              <a:rPr lang="en-US" sz="1400"/>
              <a:t>Nhấn đặt vé sau khi nhập thông tin cá nhân để hoàn thành đặt vé, hoặc nhấn quay lại để quay lại trang chọn ghế</a:t>
            </a:r>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3A-Mô hình Đối tượng   </a:t>
            </a:r>
            <a:endParaRPr lang="vi-VN" sz="1600">
              <a:solidFill>
                <a:srgbClr val="FFFF00"/>
              </a:solidFill>
              <a:latin typeface="Arial" panose="020B0604020202020204" pitchFamily="34" charset="0"/>
              <a:cs typeface="Arial" panose="020B0604020202020204" pitchFamily="34" charset="0"/>
            </a:endParaRPr>
          </a:p>
        </p:txBody>
      </p:sp>
      <p:grpSp>
        <p:nvGrpSpPr>
          <p:cNvPr id="4" name="Group 3"/>
          <p:cNvGrpSpPr/>
          <p:nvPr/>
        </p:nvGrpSpPr>
        <p:grpSpPr>
          <a:xfrm>
            <a:off x="330153" y="106280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Ten,Ma_so,Dien_thoai,Dia_chi</a:t>
              </a:r>
              <a:endParaRPr lang="en-US" sz="1400">
                <a:latin typeface="Arial" panose="020B0604020202020204" pitchFamily="34" charset="0"/>
                <a:cs typeface="Arial" panose="020B0604020202020204" pitchFamily="34" charset="0"/>
              </a:endParaRPr>
            </a:p>
            <a:p>
              <a:r>
                <a:rPr lang="en-US" sz="1400">
                  <a:solidFill>
                    <a:schemeClr val="accent2">
                      <a:lumMod val="50000"/>
                    </a:schemeClr>
                  </a:solidFill>
                  <a:latin typeface="Arial" panose="020B0604020202020204" pitchFamily="34" charset="0"/>
                  <a:cs typeface="Arial" panose="020B0604020202020204" pitchFamily="34" charset="0"/>
                </a:rPr>
                <a:t>Danh_sach_Rap</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Ten,Ma_so, Danh_sach_Phong_chieu</a:t>
              </a:r>
              <a:endParaRPr lang="en-US" sz="1400">
                <a:latin typeface="Arial" panose="020B0604020202020204" pitchFamily="34" charset="0"/>
                <a:cs typeface="Arial" panose="020B0604020202020204" pitchFamily="34" charset="0"/>
              </a:endParaRPr>
            </a:p>
          </p:txBody>
        </p:sp>
      </p:grpSp>
      <p:grpSp>
        <p:nvGrpSpPr>
          <p:cNvPr id="7" name="Group 6"/>
          <p:cNvGrpSpPr/>
          <p:nvPr/>
        </p:nvGrpSpPr>
        <p:grpSpPr>
          <a:xfrm>
            <a:off x="119783" y="2240922"/>
            <a:ext cx="5173080" cy="1506954"/>
            <a:chOff x="903567" y="2937671"/>
            <a:chExt cx="1767100" cy="1506954"/>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16840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endParaRPr lang="en-US" sz="1400">
                <a:latin typeface="Arial" panose="020B0604020202020204" pitchFamily="34" charset="0"/>
                <a:cs typeface="Arial" panose="020B0604020202020204" pitchFamily="34" charset="0"/>
              </a:endParaRPr>
            </a:p>
            <a:p>
              <a:r>
                <a:rPr lang="en-US" sz="1400">
                  <a:solidFill>
                    <a:schemeClr val="accent2"/>
                  </a:solidFill>
                  <a:latin typeface="Arial" panose="020B0604020202020204" pitchFamily="34" charset="0"/>
                  <a:cs typeface="Arial" panose="020B0604020202020204" pitchFamily="34" charset="0"/>
                </a:rPr>
                <a:t>Danh_sach_Suat_chieu</a:t>
              </a:r>
              <a:r>
                <a:rPr lang="en-US" sz="1400">
                  <a:solidFill>
                    <a:srgbClr val="FF0000"/>
                  </a:solidFill>
                  <a:latin typeface="Arial" panose="020B0604020202020204" pitchFamily="34" charset="0"/>
                  <a:cs typeface="Arial" panose="020B0604020202020204" pitchFamily="34" charset="0"/>
                </a:rPr>
                <a:t>: </a:t>
              </a:r>
              <a:r>
                <a:rPr lang="en-US" sz="1400">
                  <a:solidFill>
                    <a:schemeClr val="tx1"/>
                  </a:solidFill>
                  <a:latin typeface="Arial" panose="020B0604020202020204" pitchFamily="34" charset="0"/>
                  <a:cs typeface="Arial" panose="020B0604020202020204" pitchFamily="34" charset="0"/>
                </a:rPr>
                <a:t>Ma_so, Bat_dau, </a:t>
              </a:r>
              <a:r>
                <a:rPr lang="en-US" sz="1400">
                  <a:solidFill>
                    <a:schemeClr val="accent2"/>
                  </a:solidFill>
                  <a:latin typeface="Arial" panose="020B0604020202020204" pitchFamily="34" charset="0"/>
                  <a:cs typeface="Arial" panose="020B0604020202020204" pitchFamily="34" charset="0"/>
                </a:rPr>
                <a:t>Danh_sach_Ghe_trong</a:t>
              </a:r>
              <a:r>
                <a:rPr lang="en-US" sz="1400">
                  <a:solidFill>
                    <a:schemeClr val="tx1"/>
                  </a:solidFill>
                  <a:latin typeface="Arial" panose="020B0604020202020204" pitchFamily="34" charset="0"/>
                  <a:cs typeface="Arial" panose="020B0604020202020204" pitchFamily="34" charset="0"/>
                </a:rPr>
                <a:t>, Rap, Phong_chieu</a:t>
              </a:r>
              <a:endParaRPr lang="en-US" sz="1400">
                <a:latin typeface="Arial" panose="020B0604020202020204" pitchFamily="34" charset="0"/>
                <a:cs typeface="Arial" panose="020B0604020202020204" pitchFamily="34" charset="0"/>
                <a:sym typeface="+mn-ea"/>
              </a:endParaRPr>
            </a:p>
          </p:txBody>
        </p:sp>
      </p:grpSp>
      <p:sp>
        <p:nvSpPr>
          <p:cNvPr id="41" name="TextBox 25"/>
          <p:cNvSpPr txBox="1"/>
          <p:nvPr/>
        </p:nvSpPr>
        <p:spPr>
          <a:xfrm>
            <a:off x="6165850" y="1249680"/>
            <a:ext cx="5204460" cy="337185"/>
          </a:xfrm>
          <a:prstGeom prst="rect">
            <a:avLst/>
          </a:prstGeom>
          <a:noFill/>
          <a:ln>
            <a:solidFill>
              <a:schemeClr val="tx1"/>
            </a:solidFill>
          </a:ln>
        </p:spPr>
        <p:txBody>
          <a:bodyPr wrap="square" rtlCol="0">
            <a:spAutoFit/>
          </a:bodyPr>
          <a:p>
            <a:pPr algn="ctr"/>
            <a:r>
              <a:rPr lang="en-US" sz="1600" b="1" smtClean="0">
                <a:solidFill>
                  <a:srgbClr val="002060"/>
                </a:solidFill>
                <a:latin typeface="Arial" panose="020B0604020202020204" pitchFamily="34" charset="0"/>
                <a:cs typeface="Arial" panose="020B0604020202020204" pitchFamily="34" charset="0"/>
              </a:rPr>
              <a:t>XL_NGUOI_DUNG_NOI_BO</a:t>
            </a:r>
            <a:endParaRPr lang="en-US" sz="1600" b="1" smtClean="0">
              <a:solidFill>
                <a:srgbClr val="002060"/>
              </a:solidFill>
              <a:latin typeface="Arial" panose="020B0604020202020204" pitchFamily="34" charset="0"/>
              <a:cs typeface="Arial" panose="020B0604020202020204" pitchFamily="34" charset="0"/>
            </a:endParaRPr>
          </a:p>
        </p:txBody>
      </p:sp>
      <p:sp>
        <p:nvSpPr>
          <p:cNvPr id="42" name="TextBox 26"/>
          <p:cNvSpPr txBox="1"/>
          <p:nvPr/>
        </p:nvSpPr>
        <p:spPr>
          <a:xfrm>
            <a:off x="6165850" y="1586865"/>
            <a:ext cx="5204460" cy="737235"/>
          </a:xfrm>
          <a:prstGeom prst="rect">
            <a:avLst/>
          </a:prstGeom>
          <a:noFill/>
          <a:ln>
            <a:solidFill>
              <a:schemeClr val="tx1"/>
            </a:solidFill>
          </a:ln>
        </p:spPr>
        <p:txBody>
          <a:bodyPr wrap="square" rtlCol="0">
            <a:spAutoFit/>
          </a:bodyPr>
          <a:p>
            <a:r>
              <a:rPr lang="en-US" sz="1400" smtClean="0">
                <a:latin typeface="Arial" panose="020B0604020202020204" pitchFamily="34" charset="0"/>
                <a:cs typeface="Arial" panose="020B0604020202020204" pitchFamily="34" charset="0"/>
                <a:sym typeface="+mn-ea"/>
              </a:rPr>
              <a:t>Ho_ten,Ma_so, Ten_Dang_nhap,Mat_khau, </a:t>
            </a:r>
            <a:r>
              <a:rPr lang="en-US" sz="1400" smtClean="0">
                <a:solidFill>
                  <a:schemeClr val="accent2"/>
                </a:solidFill>
                <a:latin typeface="Arial" panose="020B0604020202020204" pitchFamily="34" charset="0"/>
                <a:cs typeface="Arial" panose="020B0604020202020204" pitchFamily="34" charset="0"/>
                <a:sym typeface="+mn-ea"/>
              </a:rPr>
              <a:t>Nhom_Nguoi_dung: </a:t>
            </a:r>
            <a:r>
              <a:rPr lang="en-US" sz="1400" smtClean="0">
                <a:solidFill>
                  <a:schemeClr val="tx1"/>
                </a:solidFill>
                <a:latin typeface="Arial" panose="020B0604020202020204" pitchFamily="34" charset="0"/>
                <a:cs typeface="Arial" panose="020B0604020202020204" pitchFamily="34" charset="0"/>
                <a:sym typeface="+mn-ea"/>
              </a:rPr>
              <a:t>Ten, Ma_so, Dia_chi_Dang_nhap</a:t>
            </a:r>
            <a:endParaRPr lang="en-US" sz="1400" smtClean="0">
              <a:solidFill>
                <a:schemeClr val="tx1"/>
              </a:solidFill>
              <a:latin typeface="Arial" panose="020B0604020202020204" pitchFamily="34" charset="0"/>
              <a:cs typeface="Arial" panose="020B0604020202020204" pitchFamily="34" charset="0"/>
              <a:sym typeface="+mn-ea"/>
            </a:endParaRPr>
          </a:p>
          <a:p>
            <a:r>
              <a:rPr lang="en-US" sz="1400" smtClean="0">
                <a:solidFill>
                  <a:schemeClr val="accent2"/>
                </a:solidFill>
                <a:latin typeface="Arial" panose="020B0604020202020204" pitchFamily="34" charset="0"/>
                <a:cs typeface="Arial" panose="020B0604020202020204" pitchFamily="34" charset="0"/>
                <a:sym typeface="+mn-ea"/>
              </a:rPr>
              <a:t>Rap: </a:t>
            </a:r>
            <a:r>
              <a:rPr lang="en-US" sz="1400" smtClean="0">
                <a:solidFill>
                  <a:schemeClr val="tx1"/>
                </a:solidFill>
                <a:latin typeface="Arial" panose="020B0604020202020204" pitchFamily="34" charset="0"/>
                <a:cs typeface="Arial" panose="020B0604020202020204" pitchFamily="34" charset="0"/>
                <a:sym typeface="+mn-ea"/>
              </a:rPr>
              <a:t>Ma_so, Ten, So_ghe, Danh_sach_Phong_chieu</a:t>
            </a:r>
            <a:endParaRPr lang="en-US" sz="1400" smtClean="0">
              <a:solidFill>
                <a:schemeClr val="tx1"/>
              </a:solidFill>
              <a:latin typeface="Arial" panose="020B0604020202020204" pitchFamily="34" charset="0"/>
              <a:cs typeface="Arial" panose="020B0604020202020204" pitchFamily="34" charset="0"/>
              <a:sym typeface="+mn-ea"/>
            </a:endParaRPr>
          </a:p>
        </p:txBody>
      </p:sp>
      <p:sp>
        <p:nvSpPr>
          <p:cNvPr id="43" name="TextBox 25"/>
          <p:cNvSpPr txBox="1"/>
          <p:nvPr/>
        </p:nvSpPr>
        <p:spPr>
          <a:xfrm>
            <a:off x="6134735" y="2432050"/>
            <a:ext cx="5204460" cy="337185"/>
          </a:xfrm>
          <a:prstGeom prst="rect">
            <a:avLst/>
          </a:prstGeom>
          <a:noFill/>
          <a:ln>
            <a:solidFill>
              <a:schemeClr val="tx1"/>
            </a:solidFill>
          </a:ln>
        </p:spPr>
        <p:txBody>
          <a:bodyPr wrap="square" rtlCol="0">
            <a:spAutoFit/>
          </a:bodyPr>
          <a:p>
            <a:pPr algn="ctr"/>
            <a:r>
              <a:rPr lang="en-US" sz="1600" b="1" smtClean="0">
                <a:solidFill>
                  <a:srgbClr val="002060"/>
                </a:solidFill>
                <a:latin typeface="Arial" panose="020B0604020202020204" pitchFamily="34" charset="0"/>
                <a:cs typeface="Arial" panose="020B0604020202020204" pitchFamily="34" charset="0"/>
              </a:rPr>
              <a:t>XL_NGUOI_DUNG_KHACH_THAM_QUAN</a:t>
            </a:r>
            <a:endParaRPr lang="en-US" sz="1600" b="1" smtClean="0">
              <a:solidFill>
                <a:srgbClr val="002060"/>
              </a:solidFill>
              <a:latin typeface="Arial" panose="020B0604020202020204" pitchFamily="34" charset="0"/>
              <a:cs typeface="Arial" panose="020B0604020202020204" pitchFamily="34" charset="0"/>
            </a:endParaRPr>
          </a:p>
        </p:txBody>
      </p:sp>
      <p:sp>
        <p:nvSpPr>
          <p:cNvPr id="44" name="TextBox 26"/>
          <p:cNvSpPr txBox="1"/>
          <p:nvPr/>
        </p:nvSpPr>
        <p:spPr>
          <a:xfrm>
            <a:off x="6134735" y="2770505"/>
            <a:ext cx="5204460" cy="306705"/>
          </a:xfrm>
          <a:prstGeom prst="rect">
            <a:avLst/>
          </a:prstGeom>
          <a:noFill/>
          <a:ln>
            <a:solidFill>
              <a:schemeClr val="tx1"/>
            </a:solidFill>
          </a:ln>
        </p:spPr>
        <p:txBody>
          <a:bodyPr wrap="square" rtlCol="0">
            <a:spAutoFit/>
          </a:bodyPr>
          <a:p>
            <a:r>
              <a:rPr lang="en-US" sz="1400" smtClean="0">
                <a:latin typeface="Arial" panose="020B0604020202020204" pitchFamily="34" charset="0"/>
                <a:cs typeface="Arial" panose="020B0604020202020204" pitchFamily="34" charset="0"/>
                <a:sym typeface="+mn-ea"/>
              </a:rPr>
              <a:t>Ho_ten,Ma_so, Số điện thoại ,email</a:t>
            </a:r>
            <a:endParaRPr lang="en-US" sz="1400">
              <a:latin typeface="Arial" panose="020B0604020202020204" pitchFamily="34" charset="0"/>
              <a:cs typeface="Arial" panose="020B0604020202020204" pitchFamily="34" charset="0"/>
            </a:endParaRPr>
          </a:p>
        </p:txBody>
      </p:sp>
      <p:grpSp>
        <p:nvGrpSpPr>
          <p:cNvPr id="48" name="Group 47"/>
          <p:cNvGrpSpPr/>
          <p:nvPr/>
        </p:nvGrpSpPr>
        <p:grpSpPr>
          <a:xfrm>
            <a:off x="330153" y="3938720"/>
            <a:ext cx="4107738" cy="1074519"/>
            <a:chOff x="903567" y="2937671"/>
            <a:chExt cx="1767100" cy="1074519"/>
          </a:xfrm>
        </p:grpSpPr>
        <p:sp>
          <p:nvSpPr>
            <p:cNvPr id="49" name="TextBox 25"/>
            <p:cNvSpPr txBox="1"/>
            <p:nvPr/>
          </p:nvSpPr>
          <p:spPr>
            <a:xfrm>
              <a:off x="903567" y="2937671"/>
              <a:ext cx="1767100" cy="337185"/>
            </a:xfrm>
            <a:prstGeom prst="rect">
              <a:avLst/>
            </a:prstGeom>
            <a:noFill/>
            <a:ln>
              <a:solidFill>
                <a:schemeClr val="tx1"/>
              </a:solidFill>
            </a:ln>
          </p:spPr>
          <p:txBody>
            <a:bodyPr wrap="square" rtlCol="0">
              <a:spAutoFit/>
            </a:bodyPr>
            <a:p>
              <a:pPr algn="ctr"/>
              <a:r>
                <a:rPr lang="en-US" sz="1600" b="1">
                  <a:solidFill>
                    <a:srgbClr val="002060"/>
                  </a:solidFill>
                  <a:latin typeface="Arial" panose="020B0604020202020204" pitchFamily="34" charset="0"/>
                  <a:cs typeface="Arial" panose="020B0604020202020204" pitchFamily="34" charset="0"/>
                </a:rPr>
                <a:t>XL_DAT_VE</a:t>
              </a:r>
              <a:endParaRPr lang="en-US" sz="1600" b="1">
                <a:latin typeface="Arial" panose="020B0604020202020204" pitchFamily="34" charset="0"/>
                <a:cs typeface="Arial" panose="020B0604020202020204" pitchFamily="34" charset="0"/>
              </a:endParaRPr>
            </a:p>
          </p:txBody>
        </p:sp>
        <p:sp>
          <p:nvSpPr>
            <p:cNvPr id="50" name="TextBox 26"/>
            <p:cNvSpPr txBox="1"/>
            <p:nvPr/>
          </p:nvSpPr>
          <p:spPr>
            <a:xfrm>
              <a:off x="903567" y="3274955"/>
              <a:ext cx="1767100" cy="737235"/>
            </a:xfrm>
            <a:prstGeom prst="rect">
              <a:avLst/>
            </a:prstGeom>
            <a:noFill/>
            <a:ln>
              <a:solidFill>
                <a:schemeClr val="tx1"/>
              </a:solidFill>
            </a:ln>
          </p:spPr>
          <p:txBody>
            <a:bodyPr wrap="square" rtlCol="0">
              <a:spAutoFit/>
            </a:bodyPr>
            <a:p>
              <a:r>
                <a:rPr lang="en-US" sz="1400">
                  <a:latin typeface="Arial" panose="020B0604020202020204" pitchFamily="34" charset="0"/>
                  <a:cs typeface="Arial" panose="020B0604020202020204" pitchFamily="34" charset="0"/>
                </a:rPr>
                <a:t>Ten,Ma_so,Dien_thoai,Dia_chi</a:t>
              </a:r>
              <a:endParaRPr lang="en-US" sz="1400">
                <a:latin typeface="Arial" panose="020B0604020202020204" pitchFamily="34" charset="0"/>
                <a:cs typeface="Arial" panose="020B0604020202020204" pitchFamily="34" charset="0"/>
              </a:endParaRPr>
            </a:p>
            <a:p>
              <a:r>
                <a:rPr lang="en-US" sz="1400">
                  <a:solidFill>
                    <a:schemeClr val="accent2"/>
                  </a:solidFill>
                  <a:latin typeface="Arial" panose="020B0604020202020204" pitchFamily="34" charset="0"/>
                  <a:cs typeface="Arial" panose="020B0604020202020204" pitchFamily="34" charset="0"/>
                </a:rPr>
                <a:t>Danh_sach_Rap</a:t>
              </a:r>
              <a:endParaRPr lang="en-US" sz="1400">
                <a:solidFill>
                  <a:schemeClr val="accent2"/>
                </a:solidFill>
                <a:latin typeface="Arial" panose="020B0604020202020204" pitchFamily="34" charset="0"/>
                <a:cs typeface="Arial" panose="020B0604020202020204" pitchFamily="34" charset="0"/>
              </a:endParaRPr>
            </a:p>
            <a:p>
              <a:r>
                <a:rPr lang="en-US" sz="1400">
                  <a:solidFill>
                    <a:schemeClr val="accent2"/>
                  </a:solidFill>
                  <a:latin typeface="Arial" panose="020B0604020202020204" pitchFamily="34" charset="0"/>
                  <a:cs typeface="Arial" panose="020B0604020202020204" pitchFamily="34" charset="0"/>
                </a:rPr>
                <a:t>Danh_sach_Phong_chieu</a:t>
              </a:r>
              <a:endParaRPr lang="en-US" sz="1400">
                <a:solidFill>
                  <a:schemeClr val="accent2"/>
                </a:solidFill>
                <a:latin typeface="Arial" panose="020B0604020202020204" pitchFamily="34" charset="0"/>
                <a:cs typeface="Arial" panose="020B0604020202020204" pitchFamily="34" charset="0"/>
              </a:endParaRPr>
            </a:p>
          </p:txBody>
        </p:sp>
      </p:grpSp>
      <p:sp>
        <p:nvSpPr>
          <p:cNvPr id="51" name="TextBox 25"/>
          <p:cNvSpPr txBox="1"/>
          <p:nvPr/>
        </p:nvSpPr>
        <p:spPr>
          <a:xfrm>
            <a:off x="6134735" y="3260090"/>
            <a:ext cx="5170170" cy="337185"/>
          </a:xfrm>
          <a:prstGeom prst="rect">
            <a:avLst/>
          </a:prstGeom>
          <a:noFill/>
          <a:ln>
            <a:solidFill>
              <a:schemeClr val="tx1"/>
            </a:solidFill>
          </a:ln>
        </p:spPr>
        <p:txBody>
          <a:bodyPr wrap="square" rtlCol="0">
            <a:spAutoFit/>
          </a:bodyPr>
          <a:p>
            <a:pPr algn="ctr"/>
            <a:r>
              <a:rPr lang="en-US" sz="1600" b="1" smtClean="0">
                <a:solidFill>
                  <a:srgbClr val="002060"/>
                </a:solidFill>
                <a:latin typeface="Arial" panose="020B0604020202020204" pitchFamily="34" charset="0"/>
                <a:cs typeface="Arial" panose="020B0604020202020204" pitchFamily="34" charset="0"/>
              </a:rPr>
              <a:t>XL_NGUOI_DUNG</a:t>
            </a:r>
            <a:endParaRPr lang="en-US" sz="1600" b="1" smtClean="0">
              <a:solidFill>
                <a:srgbClr val="002060"/>
              </a:solidFill>
              <a:latin typeface="Arial" panose="020B0604020202020204" pitchFamily="34" charset="0"/>
              <a:cs typeface="Arial" panose="020B0604020202020204" pitchFamily="34" charset="0"/>
            </a:endParaRPr>
          </a:p>
        </p:txBody>
      </p:sp>
      <p:sp>
        <p:nvSpPr>
          <p:cNvPr id="52" name="TextBox 26"/>
          <p:cNvSpPr txBox="1"/>
          <p:nvPr/>
        </p:nvSpPr>
        <p:spPr>
          <a:xfrm>
            <a:off x="6134735" y="3598545"/>
            <a:ext cx="5170170" cy="1168400"/>
          </a:xfrm>
          <a:prstGeom prst="rect">
            <a:avLst/>
          </a:prstGeom>
          <a:noFill/>
          <a:ln>
            <a:solidFill>
              <a:schemeClr val="tx1"/>
            </a:solidFill>
          </a:ln>
        </p:spPr>
        <p:txBody>
          <a:bodyPr wrap="square" rtlCol="0">
            <a:spAutoFit/>
          </a:bodyPr>
          <a:p>
            <a:r>
              <a:rPr lang="en-US" sz="1400" smtClean="0">
                <a:latin typeface="Arial" panose="020B0604020202020204" pitchFamily="34" charset="0"/>
                <a:cs typeface="Arial" panose="020B0604020202020204" pitchFamily="34" charset="0"/>
                <a:sym typeface="+mn-ea"/>
              </a:rPr>
              <a:t>Ho_ten,Ma_so, Số điện thoại ,email</a:t>
            </a:r>
            <a:endParaRPr lang="en-US" sz="1400" smtClean="0">
              <a:latin typeface="Arial" panose="020B0604020202020204" pitchFamily="34" charset="0"/>
              <a:cs typeface="Arial" panose="020B0604020202020204" pitchFamily="34" charset="0"/>
              <a:sym typeface="+mn-ea"/>
            </a:endParaRPr>
          </a:p>
          <a:p>
            <a:r>
              <a:rPr lang="en-US" sz="1400">
                <a:solidFill>
                  <a:schemeClr val="accent2"/>
                </a:solidFill>
                <a:latin typeface="Arial" panose="020B0604020202020204" pitchFamily="34" charset="0"/>
                <a:cs typeface="Arial" panose="020B0604020202020204" pitchFamily="34" charset="0"/>
              </a:rPr>
              <a:t>Danh_sach_Phim_xem</a:t>
            </a:r>
            <a:endParaRPr lang="en-US" sz="1400">
              <a:solidFill>
                <a:schemeClr val="accent2"/>
              </a:solidFill>
              <a:latin typeface="Arial" panose="020B0604020202020204" pitchFamily="34" charset="0"/>
              <a:cs typeface="Arial" panose="020B0604020202020204" pitchFamily="34" charset="0"/>
            </a:endParaRPr>
          </a:p>
          <a:p>
            <a:r>
              <a:rPr lang="en-US" sz="1400">
                <a:solidFill>
                  <a:schemeClr val="accent2"/>
                </a:solidFill>
                <a:latin typeface="Arial" panose="020B0604020202020204" pitchFamily="34" charset="0"/>
                <a:cs typeface="Arial" panose="020B0604020202020204" pitchFamily="34" charset="0"/>
              </a:rPr>
              <a:t>Danh_sach_Rap</a:t>
            </a:r>
            <a:endParaRPr lang="en-US" sz="1400">
              <a:solidFill>
                <a:schemeClr val="accent2"/>
              </a:solidFill>
              <a:latin typeface="Arial" panose="020B0604020202020204" pitchFamily="34" charset="0"/>
              <a:cs typeface="Arial" panose="020B0604020202020204" pitchFamily="34" charset="0"/>
            </a:endParaRPr>
          </a:p>
          <a:p>
            <a:r>
              <a:rPr lang="en-US" sz="1400">
                <a:solidFill>
                  <a:schemeClr val="accent2"/>
                </a:solidFill>
                <a:latin typeface="Arial" panose="020B0604020202020204" pitchFamily="34" charset="0"/>
                <a:cs typeface="Arial" panose="020B0604020202020204" pitchFamily="34" charset="0"/>
              </a:rPr>
              <a:t>Phim_chon: </a:t>
            </a:r>
            <a:r>
              <a:rPr lang="en-US" sz="1400">
                <a:solidFill>
                  <a:schemeClr val="tx1"/>
                </a:solidFill>
                <a:latin typeface="Arial" panose="020B0604020202020204" pitchFamily="34" charset="0"/>
                <a:cs typeface="Arial" panose="020B0604020202020204" pitchFamily="34" charset="0"/>
              </a:rPr>
              <a:t>XL_PHIM</a:t>
            </a:r>
            <a:endParaRPr lang="en-US" sz="1400">
              <a:solidFill>
                <a:schemeClr val="tx1"/>
              </a:solidFill>
              <a:latin typeface="Arial" panose="020B0604020202020204" pitchFamily="34" charset="0"/>
              <a:cs typeface="Arial" panose="020B0604020202020204" pitchFamily="34" charset="0"/>
            </a:endParaRPr>
          </a:p>
          <a:p>
            <a:r>
              <a:rPr lang="en-US" sz="1400">
                <a:solidFill>
                  <a:schemeClr val="accent2"/>
                </a:solidFill>
                <a:latin typeface="Arial" panose="020B0604020202020204" pitchFamily="34" charset="0"/>
                <a:cs typeface="Arial" panose="020B0604020202020204" pitchFamily="34" charset="0"/>
              </a:rPr>
              <a:t>Dat_ve</a:t>
            </a:r>
            <a:r>
              <a:rPr lang="en-US" sz="1400">
                <a:latin typeface="Arial" panose="020B0604020202020204" pitchFamily="34" charset="0"/>
                <a:cs typeface="Arial" panose="020B0604020202020204" pitchFamily="34" charset="0"/>
              </a:rPr>
              <a:t>: XL_DAT_VE</a:t>
            </a:r>
            <a:endParaRPr lang="en-US" sz="1400">
              <a:latin typeface="Arial" panose="020B0604020202020204" pitchFamily="34" charset="0"/>
              <a:cs typeface="Arial" panose="020B0604020202020204" pitchFamily="34" charset="0"/>
            </a:endParaRPr>
          </a:p>
        </p:txBody>
      </p:sp>
      <p:grpSp>
        <p:nvGrpSpPr>
          <p:cNvPr id="53" name="Group 52"/>
          <p:cNvGrpSpPr/>
          <p:nvPr/>
        </p:nvGrpSpPr>
        <p:grpSpPr>
          <a:xfrm>
            <a:off x="330153" y="5072195"/>
            <a:ext cx="9943388" cy="1851759"/>
            <a:chOff x="903567" y="2806861"/>
            <a:chExt cx="4277527" cy="1851759"/>
          </a:xfrm>
        </p:grpSpPr>
        <p:sp>
          <p:nvSpPr>
            <p:cNvPr id="54" name="TextBox 25"/>
            <p:cNvSpPr txBox="1"/>
            <p:nvPr/>
          </p:nvSpPr>
          <p:spPr>
            <a:xfrm>
              <a:off x="903567" y="2937671"/>
              <a:ext cx="1767100" cy="337185"/>
            </a:xfrm>
            <a:prstGeom prst="rect">
              <a:avLst/>
            </a:prstGeom>
            <a:noFill/>
            <a:ln>
              <a:solidFill>
                <a:schemeClr val="tx1"/>
              </a:solidFill>
            </a:ln>
          </p:spPr>
          <p:txBody>
            <a:bodyPr wrap="square" rtlCol="0">
              <a:spAutoFit/>
            </a:bodyPr>
            <a:p>
              <a:pPr algn="ctr"/>
              <a:r>
                <a:rPr lang="en-US" sz="1600" b="1">
                  <a:solidFill>
                    <a:srgbClr val="002060"/>
                  </a:solidFill>
                  <a:latin typeface="Arial" panose="020B0604020202020204" pitchFamily="34" charset="0"/>
                  <a:cs typeface="Arial" panose="020B0604020202020204" pitchFamily="34" charset="0"/>
                </a:rPr>
                <a:t>XL_SUAT_CHIEU</a:t>
              </a:r>
              <a:endParaRPr lang="en-US" sz="1600" b="1">
                <a:latin typeface="Arial" panose="020B0604020202020204" pitchFamily="34" charset="0"/>
                <a:cs typeface="Arial" panose="020B0604020202020204" pitchFamily="34" charset="0"/>
              </a:endParaRPr>
            </a:p>
          </p:txBody>
        </p:sp>
        <p:sp>
          <p:nvSpPr>
            <p:cNvPr id="55" name="TextBox 26"/>
            <p:cNvSpPr txBox="1"/>
            <p:nvPr/>
          </p:nvSpPr>
          <p:spPr>
            <a:xfrm>
              <a:off x="903567" y="3274955"/>
              <a:ext cx="1767100" cy="1383665"/>
            </a:xfrm>
            <a:prstGeom prst="rect">
              <a:avLst/>
            </a:prstGeom>
            <a:noFill/>
            <a:ln>
              <a:solidFill>
                <a:schemeClr val="tx1"/>
              </a:solidFill>
            </a:ln>
          </p:spPr>
          <p:txBody>
            <a:bodyPr wrap="square" rtlCol="0">
              <a:spAutoFit/>
            </a:bodyPr>
            <a:p>
              <a:r>
                <a:rPr lang="en-US" sz="1400">
                  <a:latin typeface="Arial" panose="020B0604020202020204" pitchFamily="34" charset="0"/>
                  <a:cs typeface="Arial" panose="020B0604020202020204" pitchFamily="34" charset="0"/>
                  <a:sym typeface="+mn-ea"/>
                </a:rPr>
                <a:t>Ma_so, Bat_dau, </a:t>
              </a:r>
              <a:endParaRPr lang="en-US" sz="1400">
                <a:latin typeface="Arial" panose="020B0604020202020204" pitchFamily="34" charset="0"/>
                <a:cs typeface="Arial" panose="020B0604020202020204" pitchFamily="34" charset="0"/>
                <a:sym typeface="+mn-ea"/>
              </a:endParaRPr>
            </a:p>
            <a:p>
              <a:r>
                <a:rPr lang="en-US" sz="1400">
                  <a:solidFill>
                    <a:schemeClr val="accent2"/>
                  </a:solidFill>
                  <a:latin typeface="Arial" panose="020B0604020202020204" pitchFamily="34" charset="0"/>
                  <a:cs typeface="Arial" panose="020B0604020202020204" pitchFamily="34" charset="0"/>
                  <a:sym typeface="+mn-ea"/>
                </a:rPr>
                <a:t>Danh_sach_Ghe_trong</a:t>
              </a:r>
              <a:r>
                <a:rPr lang="en-US" sz="1400">
                  <a:latin typeface="Arial" panose="020B0604020202020204" pitchFamily="34" charset="0"/>
                  <a:cs typeface="Arial" panose="020B0604020202020204" pitchFamily="34" charset="0"/>
                  <a:sym typeface="+mn-ea"/>
                </a:rPr>
                <a:t>, </a:t>
              </a:r>
              <a:endParaRPr lang="en-US" sz="1400">
                <a:latin typeface="Arial" panose="020B0604020202020204" pitchFamily="34" charset="0"/>
                <a:cs typeface="Arial" panose="020B0604020202020204" pitchFamily="34" charset="0"/>
                <a:sym typeface="+mn-ea"/>
              </a:endParaRPr>
            </a:p>
            <a:p>
              <a:r>
                <a:rPr lang="en-US" sz="1400" smtClean="0">
                  <a:solidFill>
                    <a:schemeClr val="accent2"/>
                  </a:solidFill>
                  <a:latin typeface="Arial" panose="020B0604020202020204" pitchFamily="34" charset="0"/>
                  <a:cs typeface="Arial" panose="020B0604020202020204" pitchFamily="34" charset="0"/>
                  <a:sym typeface="+mn-ea"/>
                </a:rPr>
                <a:t>Rap: </a:t>
              </a:r>
              <a:r>
                <a:rPr lang="en-US" sz="1400" smtClean="0">
                  <a:latin typeface="Arial" panose="020B0604020202020204" pitchFamily="34" charset="0"/>
                  <a:cs typeface="Arial" panose="020B0604020202020204" pitchFamily="34" charset="0"/>
                  <a:sym typeface="+mn-ea"/>
                </a:rPr>
                <a:t>Ma_so, Ten, So_ghe, Danh_sach_Phong_chieu</a:t>
              </a:r>
              <a:r>
                <a:rPr lang="en-US" sz="1400">
                  <a:latin typeface="Arial" panose="020B0604020202020204" pitchFamily="34" charset="0"/>
                  <a:cs typeface="Arial" panose="020B0604020202020204" pitchFamily="34" charset="0"/>
                  <a:sym typeface="+mn-ea"/>
                </a:rPr>
                <a:t> </a:t>
              </a:r>
              <a:endParaRPr lang="en-US" sz="1400">
                <a:latin typeface="Arial" panose="020B0604020202020204" pitchFamily="34" charset="0"/>
                <a:cs typeface="Arial" panose="020B0604020202020204" pitchFamily="34" charset="0"/>
                <a:sym typeface="+mn-ea"/>
              </a:endParaRPr>
            </a:p>
            <a:p>
              <a:r>
                <a:rPr lang="en-US" sz="1400">
                  <a:solidFill>
                    <a:schemeClr val="accent2"/>
                  </a:solidFill>
                  <a:latin typeface="Arial" panose="020B0604020202020204" pitchFamily="34" charset="0"/>
                  <a:cs typeface="Arial" panose="020B0604020202020204" pitchFamily="34" charset="0"/>
                  <a:sym typeface="+mn-ea"/>
                </a:rPr>
                <a:t>Phong_chieu: </a:t>
              </a:r>
              <a:r>
                <a:rPr lang="en-US" sz="1400">
                  <a:solidFill>
                    <a:schemeClr val="tx1"/>
                  </a:solidFill>
                  <a:latin typeface="Arial" panose="020B0604020202020204" pitchFamily="34" charset="0"/>
                  <a:cs typeface="Arial" panose="020B0604020202020204" pitchFamily="34" charset="0"/>
                  <a:sym typeface="+mn-ea"/>
                </a:rPr>
                <a:t>Ma_so, Ten, So_ghe, Danh_sach_Ghe</a:t>
              </a:r>
              <a:endParaRPr lang="en-US" sz="1400">
                <a:solidFill>
                  <a:schemeClr val="tx1"/>
                </a:solidFill>
                <a:latin typeface="Arial" panose="020B0604020202020204" pitchFamily="34" charset="0"/>
                <a:cs typeface="Arial" panose="020B0604020202020204" pitchFamily="34" charset="0"/>
                <a:sym typeface="+mn-ea"/>
              </a:endParaRPr>
            </a:p>
          </p:txBody>
        </p:sp>
        <p:sp>
          <p:nvSpPr>
            <p:cNvPr id="56" name="TextBox 25"/>
            <p:cNvSpPr txBox="1"/>
            <p:nvPr/>
          </p:nvSpPr>
          <p:spPr>
            <a:xfrm>
              <a:off x="3413994" y="2806861"/>
              <a:ext cx="1767100" cy="337185"/>
            </a:xfrm>
            <a:prstGeom prst="rect">
              <a:avLst/>
            </a:prstGeom>
            <a:noFill/>
            <a:ln>
              <a:solidFill>
                <a:schemeClr val="tx1"/>
              </a:solidFill>
            </a:ln>
          </p:spPr>
          <p:txBody>
            <a:bodyPr wrap="square" rtlCol="0">
              <a:spAutoFit/>
            </a:bodyPr>
            <a:p>
              <a:pPr algn="ctr"/>
              <a:r>
                <a:rPr lang="en-US" sz="1600" b="1">
                  <a:solidFill>
                    <a:srgbClr val="002060"/>
                  </a:solidFill>
                  <a:latin typeface="Arial" panose="020B0604020202020204" pitchFamily="34" charset="0"/>
                  <a:cs typeface="Arial" panose="020B0604020202020204" pitchFamily="34" charset="0"/>
                </a:rPr>
                <a:t>XL_GHE</a:t>
              </a:r>
              <a:endParaRPr lang="en-US" sz="1600" b="1">
                <a:latin typeface="Arial" panose="020B0604020202020204" pitchFamily="34" charset="0"/>
                <a:cs typeface="Arial" panose="020B0604020202020204" pitchFamily="34" charset="0"/>
              </a:endParaRPr>
            </a:p>
          </p:txBody>
        </p:sp>
        <p:sp>
          <p:nvSpPr>
            <p:cNvPr id="57" name="TextBox 26"/>
            <p:cNvSpPr txBox="1"/>
            <p:nvPr/>
          </p:nvSpPr>
          <p:spPr>
            <a:xfrm>
              <a:off x="3413994" y="3144145"/>
              <a:ext cx="1767100" cy="306705"/>
            </a:xfrm>
            <a:prstGeom prst="rect">
              <a:avLst/>
            </a:prstGeom>
            <a:noFill/>
            <a:ln>
              <a:solidFill>
                <a:schemeClr val="tx1"/>
              </a:solidFill>
            </a:ln>
          </p:spPr>
          <p:txBody>
            <a:bodyPr wrap="square" rtlCol="0">
              <a:spAutoFit/>
            </a:bodyPr>
            <a:p>
              <a:r>
                <a:rPr lang="en-US" sz="1400">
                  <a:latin typeface="Arial" panose="020B0604020202020204" pitchFamily="34" charset="0"/>
                  <a:cs typeface="Arial" panose="020B0604020202020204" pitchFamily="34" charset="0"/>
                  <a:sym typeface="+mn-ea"/>
                </a:rPr>
                <a:t>Ma_so</a:t>
              </a:r>
              <a:endParaRPr lang="en-US" sz="1400">
                <a:solidFill>
                  <a:schemeClr val="tx1"/>
                </a:solidFill>
                <a:latin typeface="Arial" panose="020B0604020202020204" pitchFamily="34" charset="0"/>
                <a:cs typeface="Arial" panose="020B0604020202020204" pitchFamily="34" charset="0"/>
                <a:sym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2-Dữ liệu  </a:t>
            </a:r>
            <a:endParaRPr lang="vi-VN" sz="1600">
              <a:solidFill>
                <a:srgbClr val="FFFF00"/>
              </a:solidFill>
              <a:latin typeface="Arial" panose="020B0604020202020204" pitchFamily="34" charset="0"/>
              <a:cs typeface="Arial" panose="020B0604020202020204" pitchFamily="34" charset="0"/>
            </a:endParaRPr>
          </a:p>
        </p:txBody>
      </p:sp>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429261"/>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Màn hình Giao diện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Dịch vụ Giao tiếp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endParaRPr lang="en-US" sz="1400">
              <a:latin typeface="Arial" panose="020B0604020202020204" pitchFamily="34" charset="0"/>
              <a:cs typeface="Arial" panose="020B0604020202020204" pitchFamily="34" charset="0"/>
            </a:endParaRPr>
          </a:p>
        </p:txBody>
      </p:sp>
      <p:sp>
        <p:nvSpPr>
          <p:cNvPr id="33" name="TextBox 32">
            <a:hlinkClick r:id="" action="ppaction://noaction"/>
          </p:cNvPr>
          <p:cNvSpPr txBox="1"/>
          <p:nvPr/>
        </p:nvSpPr>
        <p:spPr>
          <a:xfrm>
            <a:off x="7314770" y="873216"/>
            <a:ext cx="4438510" cy="82994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200">
                <a:solidFill>
                  <a:srgbClr val="FF0000"/>
                </a:solidFill>
                <a:latin typeface="Arial" panose="020B0604020202020204" pitchFamily="34" charset="0"/>
                <a:cs typeface="Arial" panose="020B0604020202020204" pitchFamily="34" charset="0"/>
                <a:sym typeface="+mn-ea"/>
              </a:rPr>
              <a:t>Xem </a:t>
            </a:r>
            <a:r>
              <a:rPr lang="en-US" sz="1200">
                <a:solidFill>
                  <a:srgbClr val="002060"/>
                </a:solidFill>
                <a:latin typeface="Arial" panose="020B0604020202020204" pitchFamily="34" charset="0"/>
                <a:cs typeface="Arial" panose="020B0604020202020204" pitchFamily="34" charset="0"/>
                <a:sym typeface="+mn-ea"/>
              </a:rPr>
              <a:t>  </a:t>
            </a:r>
            <a:r>
              <a:rPr lang="en-US" sz="1200" b="1">
                <a:solidFill>
                  <a:srgbClr val="002060"/>
                </a:solidFill>
                <a:latin typeface="Arial" panose="020B0604020202020204" pitchFamily="34" charset="0"/>
                <a:cs typeface="Arial" panose="020B0604020202020204" pitchFamily="34" charset="0"/>
                <a:sym typeface="+mn-ea"/>
              </a:rPr>
              <a:t>Phim(</a:t>
            </a:r>
            <a:r>
              <a:rPr lang="en-US" sz="1200">
                <a:solidFill>
                  <a:srgbClr val="002060"/>
                </a:solidFill>
                <a:latin typeface="Arial" panose="020B0604020202020204" pitchFamily="34" charset="0"/>
                <a:cs typeface="Arial" panose="020B0604020202020204" pitchFamily="34" charset="0"/>
                <a:sym typeface="+mn-ea"/>
              </a:rPr>
              <a:t>Tên, Đơn giá Bán, </a:t>
            </a:r>
            <a:r>
              <a:rPr lang="en-US" sz="120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200">
                <a:solidFill>
                  <a:srgbClr val="002060"/>
                </a:solidFill>
                <a:latin typeface="Arial" panose="020B0604020202020204" pitchFamily="34" charset="0"/>
                <a:cs typeface="Arial" panose="020B0604020202020204" pitchFamily="34" charset="0"/>
                <a:sym typeface="+mn-ea"/>
              </a:rPr>
              <a:t>), </a:t>
            </a:r>
            <a:r>
              <a:rPr lang="en-US" sz="1200">
                <a:solidFill>
                  <a:srgbClr val="FF0000"/>
                </a:solidFill>
                <a:latin typeface="Arial" panose="020B0604020202020204" pitchFamily="34" charset="0"/>
                <a:cs typeface="Arial" panose="020B0604020202020204" pitchFamily="34" charset="0"/>
                <a:sym typeface="+mn-ea"/>
              </a:rPr>
              <a:t>Đặt vé</a:t>
            </a:r>
            <a:r>
              <a:rPr lang="en-US" sz="1200">
                <a:solidFill>
                  <a:srgbClr val="002060"/>
                </a:solidFill>
                <a:latin typeface="Arial" panose="020B0604020202020204" pitchFamily="34" charset="0"/>
                <a:cs typeface="Arial" panose="020B0604020202020204" pitchFamily="34" charset="0"/>
                <a:sym typeface="+mn-ea"/>
              </a:rPr>
              <a:t> theo Phiếu đặt</a:t>
            </a:r>
            <a:endParaRPr lang="en-US" sz="1200">
              <a:solidFill>
                <a:prstClr val="black"/>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1168400"/>
          </a:xfrm>
          <a:prstGeom prst="rect">
            <a:avLst/>
          </a:prstGeom>
          <a:solidFill>
            <a:schemeClr val="bg1"/>
          </a:solidFill>
          <a:ln w="41275">
            <a:solidFill>
              <a:srgbClr val="002060"/>
            </a:solidFill>
            <a:prstDash val="sysDash"/>
          </a:ln>
        </p:spPr>
        <p:txBody>
          <a:bodyPr wrap="square" rtlCol="0">
            <a:spAutoFit/>
          </a:bodyPr>
          <a:lstStyle/>
          <a:p>
            <a:r>
              <a:rPr lang="en-US" sz="1400" b="1">
                <a:solidFill>
                  <a:srgbClr val="002060"/>
                </a:solidFill>
                <a:latin typeface="Arial" panose="020B0604020202020204" pitchFamily="34" charset="0"/>
                <a:cs typeface="Arial" panose="020B0604020202020204" pitchFamily="34" charset="0"/>
              </a:rPr>
              <a:t>Du_lieu</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Cong_ty</a:t>
            </a:r>
            <a:br>
              <a:rPr lang="en-US" sz="1400" b="1">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Danh_sach_Phim</a:t>
            </a:r>
            <a:endParaRPr lang="en-US" sz="1400">
              <a:solidFill>
                <a:srgbClr val="002060"/>
              </a:solidFill>
              <a:latin typeface="Arial" panose="020B0604020202020204" pitchFamily="34" charset="0"/>
              <a:cs typeface="Arial" panose="020B0604020202020204" pitchFamily="34" charset="0"/>
            </a:endParaRPr>
          </a:p>
          <a:p>
            <a:r>
              <a:rPr lang="en-US" sz="1400">
                <a:solidFill>
                  <a:srgbClr val="002060"/>
                </a:solidFill>
                <a:latin typeface="Arial" panose="020B0604020202020204" pitchFamily="34" charset="0"/>
                <a:cs typeface="Arial" panose="020B0604020202020204" pitchFamily="34" charset="0"/>
              </a:rPr>
              <a:t>Danh_sach_Nguoi_dung_Noi_bo</a:t>
            </a:r>
            <a:endParaRPr lang="en-US" sz="1400">
              <a:solidFill>
                <a:srgbClr val="002060"/>
              </a:solidFill>
              <a:latin typeface="Arial" panose="020B0604020202020204" pitchFamily="34" charset="0"/>
              <a:cs typeface="Arial" panose="020B0604020202020204" pitchFamily="34" charset="0"/>
            </a:endParaRPr>
          </a:p>
        </p:txBody>
      </p:sp>
      <p:sp>
        <p:nvSpPr>
          <p:cNvPr id="12" name="Text Box 11"/>
          <p:cNvSpPr txBox="1"/>
          <p:nvPr/>
        </p:nvSpPr>
        <p:spPr>
          <a:xfrm>
            <a:off x="533400" y="1442720"/>
            <a:ext cx="3455670" cy="2306955"/>
          </a:xfrm>
          <a:prstGeom prst="rect">
            <a:avLst/>
          </a:prstGeom>
          <a:noFill/>
        </p:spPr>
        <p:txBody>
          <a:bodyPr wrap="square" rtlCol="0">
            <a:spAutoFit/>
          </a:bodyPr>
          <a:p>
            <a:r>
              <a:rPr lang="en-US">
                <a:sym typeface="+mn-ea"/>
              </a:rPr>
              <a:t>Dữ liệu được truyền từ dịch vụ dữ liệu và lưu trữ bao gồm:</a:t>
            </a:r>
            <a:endParaRPr lang="en-US"/>
          </a:p>
          <a:p>
            <a:r>
              <a:rPr lang="en-US">
                <a:sym typeface="+mn-ea"/>
              </a:rPr>
              <a:t>Cong_ty</a:t>
            </a:r>
            <a:endParaRPr lang="en-US"/>
          </a:p>
          <a:p>
            <a:r>
              <a:rPr lang="en-US">
                <a:sym typeface="+mn-ea"/>
              </a:rPr>
              <a:t>Danh_sach_Phim (không truyền Danh_sach_Dat_ve, Danh_sach_Ban_ve)</a:t>
            </a:r>
            <a:endParaRPr lang="en-US"/>
          </a:p>
          <a:p>
            <a:r>
              <a:rPr lang="en-US">
                <a:sym typeface="+mn-ea"/>
              </a:rPr>
              <a:t>Danh_sach_Nguoi_dung_Noi_bo</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3-B Xử lý  </a:t>
            </a:r>
            <a:endParaRPr lang="vi-VN" sz="1600">
              <a:solidFill>
                <a:srgbClr val="FFFF00"/>
              </a:solidFill>
              <a:latin typeface="Arial" panose="020B0604020202020204" pitchFamily="34" charset="0"/>
              <a:cs typeface="Arial" panose="020B0604020202020204" pitchFamily="34" charset="0"/>
            </a:endParaRPr>
          </a:p>
        </p:txBody>
      </p:sp>
      <p:sp>
        <p:nvSpPr>
          <p:cNvPr id="4" name="Text Box 3"/>
          <p:cNvSpPr txBox="1"/>
          <p:nvPr/>
        </p:nvSpPr>
        <p:spPr>
          <a:xfrm>
            <a:off x="7007225" y="1216025"/>
            <a:ext cx="5014595" cy="675640"/>
          </a:xfrm>
          <a:prstGeom prst="rect">
            <a:avLst/>
          </a:prstGeom>
          <a:noFill/>
        </p:spPr>
        <p:txBody>
          <a:bodyPr wrap="square" rtlCol="0">
            <a:spAutoFit/>
          </a:bodyPr>
          <a:p>
            <a:r>
              <a:rPr lang="en-US" sz="1400" b="1"/>
              <a:t>XL_DU_LIEU</a:t>
            </a:r>
            <a:endParaRPr lang="en-US" sz="1400" b="1"/>
          </a:p>
          <a:p>
            <a:r>
              <a:rPr lang="en-US" sz="1200"/>
              <a:t>Doc_du_lieu: hàm đọc dữ liệu từ dịch vụ dữ liệu và media</a:t>
            </a:r>
            <a:endParaRPr lang="en-US" sz="1200"/>
          </a:p>
          <a:p>
            <a:r>
              <a:rPr lang="en-US" sz="1200"/>
              <a:t>Ghi_Dat_Ve_moi: Hàm ghi phiếu đặt vé mới lên dịch vụ dữ liệu và media</a:t>
            </a:r>
            <a:endParaRPr lang="en-US" sz="1200"/>
          </a:p>
        </p:txBody>
      </p:sp>
      <p:sp>
        <p:nvSpPr>
          <p:cNvPr id="5" name="Text Box 4"/>
          <p:cNvSpPr txBox="1"/>
          <p:nvPr/>
        </p:nvSpPr>
        <p:spPr>
          <a:xfrm>
            <a:off x="198120" y="1114425"/>
            <a:ext cx="7699375" cy="5477510"/>
          </a:xfrm>
          <a:prstGeom prst="rect">
            <a:avLst/>
          </a:prstGeom>
          <a:noFill/>
        </p:spPr>
        <p:txBody>
          <a:bodyPr wrap="square" rtlCol="0">
            <a:spAutoFit/>
          </a:bodyPr>
          <a:p>
            <a:r>
              <a:rPr lang="en-US" sz="1400" b="1"/>
              <a:t>XL_UNG_DUNG</a:t>
            </a:r>
            <a:endParaRPr lang="en-US" sz="1400" b="1"/>
          </a:p>
          <a:p>
            <a:r>
              <a:rPr lang="en-US" sz="1200" i="1"/>
              <a:t>// M+ (Model for All )</a:t>
            </a:r>
            <a:r>
              <a:rPr lang="en-US" sz="1200"/>
              <a:t> </a:t>
            </a:r>
            <a:endParaRPr lang="en-US" sz="1200"/>
          </a:p>
          <a:p>
            <a:r>
              <a:rPr lang="en-US" sz="1200"/>
              <a:t>Khoi_dong_Ung_dung: khởi động dữ liệu cho ứng dụng</a:t>
            </a:r>
            <a:endParaRPr lang="en-US" sz="1200"/>
          </a:p>
          <a:p>
            <a:r>
              <a:rPr lang="en-US" sz="1200"/>
              <a:t>//Xử lý Chức năng của Khách Tham quan :</a:t>
            </a:r>
            <a:endParaRPr lang="en-US" sz="1200"/>
          </a:p>
          <a:p>
            <a:r>
              <a:rPr lang="en-US" sz="1200"/>
              <a:t>Khoi_dong_MH_chinh: Gọi các hàm xử lý và tạo giao diện bàn đầu cho MH_chinh ( hàm </a:t>
            </a:r>
            <a:r>
              <a:rPr lang="en-US" sz="1200">
                <a:sym typeface="+mn-ea"/>
              </a:rPr>
              <a:t>Tao_Chuoi_HTML_Xem_Man_hinh_Chinh)</a:t>
            </a:r>
            <a:endParaRPr lang="en-US" sz="1200"/>
          </a:p>
          <a:p>
            <a:r>
              <a:rPr lang="en-US" sz="1200"/>
              <a:t>Dang_nhap: Hàm đăng nhập các phân hệ khác từ phân hệ khách tham quan</a:t>
            </a:r>
            <a:endParaRPr lang="en-US" sz="1200"/>
          </a:p>
          <a:p>
            <a:r>
              <a:rPr lang="en-US" sz="1200"/>
              <a:t>Xem_Danh_sach_Phim_dang_chieu: Gọi hàm tạo chuỗi html danh sách phim đang chiếu</a:t>
            </a:r>
            <a:endParaRPr lang="en-US" sz="1200"/>
          </a:p>
          <a:p>
            <a:r>
              <a:rPr lang="en-US" sz="1200"/>
              <a:t>Tra_cuu: xử lý chức năng tra cứu từ khung tra cứu, trả về chuỗi html tạo từ hàm </a:t>
            </a:r>
            <a:r>
              <a:rPr lang="en-US" sz="1200">
                <a:sym typeface="+mn-ea"/>
              </a:rPr>
              <a:t>Tao_chuoi_HTML_Xem</a:t>
            </a:r>
            <a:endParaRPr lang="en-US" sz="1200"/>
          </a:p>
          <a:p>
            <a:r>
              <a:rPr lang="en-US" sz="1200"/>
              <a:t>Chon_Phim: </a:t>
            </a:r>
            <a:r>
              <a:rPr lang="en-US" sz="1200">
                <a:sym typeface="+mn-ea"/>
              </a:rPr>
              <a:t>xử lý chức năng chọn phim, chuyển sang trang chi tiết phim</a:t>
            </a:r>
            <a:endParaRPr lang="en-US" sz="1200"/>
          </a:p>
          <a:p>
            <a:r>
              <a:rPr lang="en-US" sz="1200"/>
              <a:t>Tao_Chuoi_HTML_Xem_Man_hinh_Chinh: gọi các hàm tạo chuỗi xem cho giao diện màn hình chính</a:t>
            </a:r>
            <a:endParaRPr lang="en-US" sz="1200"/>
          </a:p>
          <a:p>
            <a:r>
              <a:rPr lang="en-US" sz="1200"/>
              <a:t>Khoi_dong_Man_hinh_Chi_tiet_Phim: </a:t>
            </a:r>
            <a:r>
              <a:rPr lang="en-US" sz="1200">
                <a:sym typeface="+mn-ea"/>
              </a:rPr>
              <a:t>Gọi các hàm xử lý và tạo giao diện ban đầu cho MH_chi_tiet_Phim</a:t>
            </a:r>
            <a:endParaRPr lang="en-US" sz="1200">
              <a:sym typeface="+mn-ea"/>
            </a:endParaRPr>
          </a:p>
          <a:p>
            <a:r>
              <a:rPr lang="en-US" sz="1200">
                <a:sym typeface="+mn-ea"/>
              </a:rPr>
              <a:t>Tao_Chuoi_HTML_Chi_tiet_Phim: gọi các hàm tạo chuỗi xem cho giao diện màn hình chi tiết phim</a:t>
            </a:r>
            <a:endParaRPr lang="en-US" sz="1200">
              <a:sym typeface="+mn-ea"/>
            </a:endParaRPr>
          </a:p>
          <a:p>
            <a:r>
              <a:rPr lang="en-US" sz="1200">
                <a:sym typeface="+mn-ea"/>
              </a:rPr>
              <a:t>Khoi_dong_Man_hinh_Chon_Ghe: </a:t>
            </a:r>
            <a:r>
              <a:rPr lang="en-US" sz="1200">
                <a:sym typeface="+mn-ea"/>
              </a:rPr>
              <a:t>Gọi các hàm xử lý và tạo giao diện ban đầu cho MH_</a:t>
            </a:r>
            <a:r>
              <a:rPr lang="en-US" sz="1200">
                <a:sym typeface="+mn-ea"/>
              </a:rPr>
              <a:t>Chon_Ghe</a:t>
            </a:r>
            <a:endParaRPr lang="en-US" sz="1200">
              <a:sym typeface="+mn-ea"/>
            </a:endParaRPr>
          </a:p>
          <a:p>
            <a:r>
              <a:rPr lang="en-US" sz="1200">
                <a:sym typeface="+mn-ea"/>
              </a:rPr>
              <a:t>Tao_Chuoi_Danh_sach_Ghe: Hàm xử lý trạng thái ghế sau đó gọi hàm  </a:t>
            </a:r>
            <a:r>
              <a:rPr lang="en-US" sz="1200">
                <a:sym typeface="+mn-ea"/>
              </a:rPr>
              <a:t>Tao_chuoi_HTML_Ghe</a:t>
            </a:r>
            <a:endParaRPr lang="en-US" sz="1200">
              <a:sym typeface="+mn-ea"/>
            </a:endParaRPr>
          </a:p>
          <a:p>
            <a:r>
              <a:rPr lang="en-US" sz="1200">
                <a:sym typeface="+mn-ea"/>
              </a:rPr>
              <a:t>Tao_chuoi_HTML_Man_hinh_Chon_Ghe: </a:t>
            </a:r>
            <a:r>
              <a:rPr lang="en-US" sz="1200">
                <a:sym typeface="+mn-ea"/>
              </a:rPr>
              <a:t>gọi các hàm tạo chuỗi xem cho giao diện màn hình chọn ghế</a:t>
            </a:r>
            <a:endParaRPr lang="en-US" sz="1200">
              <a:sym typeface="+mn-ea"/>
            </a:endParaRPr>
          </a:p>
          <a:p>
            <a:r>
              <a:rPr lang="en-US" sz="1200">
                <a:sym typeface="+mn-ea"/>
              </a:rPr>
              <a:t>Tao_chuoi_HTML_Man_hinh_Thong_tin_Ca_nhan</a:t>
            </a:r>
            <a:r>
              <a:rPr lang="en-US" sz="1200">
                <a:sym typeface="+mn-ea"/>
              </a:rPr>
              <a:t>: gọi các hàm tạo chuỗi xem cho giao diện màn hình thông tin cá nhân</a:t>
            </a:r>
            <a:endParaRPr lang="en-US" sz="1200">
              <a:sym typeface="+mn-ea"/>
            </a:endParaRPr>
          </a:p>
          <a:p>
            <a:r>
              <a:rPr lang="en-US" sz="1200">
                <a:sym typeface="+mn-ea"/>
              </a:rPr>
              <a:t>Dat_ve: xử lý chức năng đặt chỗ</a:t>
            </a:r>
            <a:r>
              <a:rPr lang="en-US" sz="1200"/>
              <a:t> </a:t>
            </a:r>
            <a:endParaRPr lang="en-US" sz="1200"/>
          </a:p>
          <a:p>
            <a:r>
              <a:rPr lang="en-US" sz="1200" i="1"/>
              <a:t>//View-Layers/Prsenetaition VL/PL</a:t>
            </a:r>
            <a:endParaRPr lang="en-US" sz="1200" i="1"/>
          </a:p>
          <a:p>
            <a:r>
              <a:rPr lang="en-US" sz="1200"/>
              <a:t>Tao_Chuoi_HTML_Danh_sach_Phim_Xem: Hàm tạo chuỗi html từ Danh_sach_Mon_an_Xem của khách tham quan.</a:t>
            </a:r>
            <a:endParaRPr lang="en-US" sz="1200"/>
          </a:p>
          <a:p>
            <a:r>
              <a:rPr lang="en-US" sz="1200">
                <a:sym typeface="+mn-ea"/>
              </a:rPr>
              <a:t>Tao_Chuoi_Chi_tiet_Phim: tạo chuỗi html thông tin chi tiết phim</a:t>
            </a:r>
            <a:endParaRPr lang="en-US" sz="1200">
              <a:sym typeface="+mn-ea"/>
            </a:endParaRPr>
          </a:p>
          <a:p>
            <a:r>
              <a:rPr lang="en-US" sz="1200">
                <a:sym typeface="+mn-ea"/>
              </a:rPr>
              <a:t>Tao_Chuoi_Suat_chieu: tạo chuỗi thể hiện các suất chiến để người dùng chọn</a:t>
            </a:r>
            <a:endParaRPr lang="en-US" sz="1200">
              <a:sym typeface="+mn-ea"/>
            </a:endParaRPr>
          </a:p>
          <a:p>
            <a:r>
              <a:rPr lang="en-US" sz="1200">
                <a:sym typeface="+mn-ea"/>
              </a:rPr>
              <a:t>Tao_chuoi_HTML_Ghe: tạo chuỗi html cho 1 ghế tùy theo tình trạng</a:t>
            </a:r>
            <a:endParaRPr lang="en-US" sz="1200">
              <a:sym typeface="+mn-ea"/>
            </a:endParaRPr>
          </a:p>
          <a:p>
            <a:r>
              <a:rPr lang="en-US" sz="1200">
                <a:sym typeface="+mn-ea"/>
              </a:rPr>
              <a:t>Tao_Bang_Thong_tin_Ve: tạo chuỗi html thể hiện bảng thông tin vé trong MH_Chon_Ghe và MH_Thong_tin_Ca_nhan</a:t>
            </a:r>
            <a:endParaRPr lang="en-US" sz="1200">
              <a:sym typeface="+mn-ea"/>
            </a:endParaRPr>
          </a:p>
          <a:p>
            <a:r>
              <a:rPr lang="en-US" sz="1200">
                <a:sym typeface="+mn-ea"/>
              </a:rPr>
              <a:t>Tao_chuoi_Nhap_Thong_tin_Ca_nhan: tạo chuỗi html để nhập thông tin cá nhân</a:t>
            </a:r>
            <a:endParaRPr lang="en-US" sz="1200">
              <a:sym typeface="+mn-ea"/>
            </a:endParaRPr>
          </a:p>
          <a:p>
            <a:r>
              <a:rPr lang="en-US" sz="1200" i="1">
                <a:sym typeface="+mn-ea"/>
              </a:rPr>
              <a:t>//Business-Layers BL</a:t>
            </a:r>
            <a:endParaRPr lang="en-US" sz="1200" i="1">
              <a:sym typeface="+mn-ea"/>
            </a:endParaRPr>
          </a:p>
          <a:p>
            <a:r>
              <a:rPr lang="en-US" sz="1200">
                <a:sym typeface="+mn-ea"/>
              </a:rPr>
              <a:t>Tra_cuu_Phim : Hàm tra cứu phim theo Tên</a:t>
            </a:r>
            <a:endParaRPr lang="en-US" sz="1200">
              <a:sym typeface="+mn-ea"/>
            </a:endParaRPr>
          </a:p>
          <a:p>
            <a:r>
              <a:rPr lang="en-US" sz="1200">
                <a:sym typeface="+mn-ea"/>
              </a:rPr>
              <a:t>Tim_Phim: Hàm tìm phim theo mã số</a:t>
            </a:r>
            <a:endParaRPr lang="en-US" sz="1200">
              <a:sym typeface="+mn-ea"/>
            </a:endParaRPr>
          </a:p>
          <a:p>
            <a:r>
              <a:rPr lang="en-US" sz="1200"/>
              <a:t>Tim_Suat_chieu: Hàm tìm suất chiếu theo mã số</a:t>
            </a:r>
            <a:endParaRPr lang="en-US" sz="1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4844</Words>
  <Application>WPS Presentation</Application>
  <PresentationFormat>Widescreen</PresentationFormat>
  <Paragraphs>238</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HP</dc:creator>
  <cp:lastModifiedBy>HP</cp:lastModifiedBy>
  <cp:revision>14</cp:revision>
  <dcterms:created xsi:type="dcterms:W3CDTF">2018-04-03T02:10:41Z</dcterms:created>
  <dcterms:modified xsi:type="dcterms:W3CDTF">2018-04-03T06:06:20Z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