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305" r:id="rId5"/>
    <p:sldId id="308" r:id="rId6"/>
    <p:sldId id="309" r:id="rId7"/>
    <p:sldId id="310" r:id="rId8"/>
    <p:sldId id="31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17F"/>
    <a:srgbClr val="06068A"/>
    <a:srgbClr val="513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94660"/>
  </p:normalViewPr>
  <p:slideViewPr>
    <p:cSldViewPr snapToGrid="0">
      <p:cViewPr varScale="1">
        <p:scale>
          <a:sx n="73" d="100"/>
          <a:sy n="73"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6B815-3999-499D-80CF-2EC02897F6E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23E14-C304-42FB-937A-51A7CC2C63E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F55E1-8FA1-4431-8CCD-46EFB1EBE07A}" type="slidenum">
              <a:rPr lang="vi-VN" smtClean="0">
                <a:solidFill>
                  <a:prstClr val="black"/>
                </a:solidFill>
              </a:rPr>
            </a:fld>
            <a:endParaRPr lang="vi-V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7843E3B-2D41-45B5-8308-A22CC26B131A}" type="datetime1">
              <a:rPr lang="en-US" smtClean="0"/>
            </a:fld>
            <a:endParaRPr lang="en-US"/>
          </a:p>
        </p:txBody>
      </p:sp>
      <p:sp>
        <p:nvSpPr>
          <p:cNvPr id="5" name="Footer Placeholder 4"/>
          <p:cNvSpPr>
            <a:spLocks noGrp="1"/>
          </p:cNvSpPr>
          <p:nvPr>
            <p:ph type="ftr" sz="quarter" idx="11"/>
          </p:nvPr>
        </p:nvSpPr>
        <p:spPr/>
        <p:txBody>
          <a:bodyPr/>
          <a:lstStyle/>
          <a:p>
            <a:r>
              <a:rPr lang="en-US"/>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644E8E-E1C9-425A-8622-E178101C66C3}" type="datetime1">
              <a:rPr lang="en-US" smtClean="0"/>
            </a:fld>
            <a:endParaRPr lang="en-US"/>
          </a:p>
        </p:txBody>
      </p:sp>
      <p:sp>
        <p:nvSpPr>
          <p:cNvPr id="5" name="Footer Placeholder 4"/>
          <p:cNvSpPr>
            <a:spLocks noGrp="1"/>
          </p:cNvSpPr>
          <p:nvPr>
            <p:ph type="ftr" sz="quarter" idx="11"/>
          </p:nvPr>
        </p:nvSpPr>
        <p:spPr/>
        <p:txBody>
          <a:bodyPr/>
          <a:lstStyle/>
          <a:p>
            <a:r>
              <a:rPr lang="en-US"/>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33FD58-BFC4-4D8C-8B65-98128402B886}" type="datetime1">
              <a:rPr lang="en-US" smtClean="0"/>
            </a:fld>
            <a:endParaRPr lang="en-US"/>
          </a:p>
        </p:txBody>
      </p:sp>
      <p:sp>
        <p:nvSpPr>
          <p:cNvPr id="5" name="Footer Placeholder 4"/>
          <p:cNvSpPr>
            <a:spLocks noGrp="1"/>
          </p:cNvSpPr>
          <p:nvPr>
            <p:ph type="ftr" sz="quarter" idx="11"/>
          </p:nvPr>
        </p:nvSpPr>
        <p:spPr/>
        <p:txBody>
          <a:bodyPr/>
          <a:lstStyle/>
          <a:p>
            <a:r>
              <a:rPr lang="en-US"/>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9D577A-C555-4047-8599-27F8672B5A9B}" type="datetime1">
              <a:rPr lang="en-US" smtClean="0"/>
            </a:fld>
            <a:endParaRPr lang="en-US"/>
          </a:p>
        </p:txBody>
      </p:sp>
      <p:sp>
        <p:nvSpPr>
          <p:cNvPr id="5" name="Footer Placeholder 4"/>
          <p:cNvSpPr>
            <a:spLocks noGrp="1"/>
          </p:cNvSpPr>
          <p:nvPr>
            <p:ph type="ftr" sz="quarter" idx="11"/>
          </p:nvPr>
        </p:nvSpPr>
        <p:spPr/>
        <p:txBody>
          <a:bodyPr/>
          <a:lstStyle/>
          <a:p>
            <a:r>
              <a:rPr lang="en-US"/>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8612BB8-5967-4A73-A6F4-4383ECD464AA}" type="datetime1">
              <a:rPr lang="en-US" smtClean="0"/>
            </a:fld>
            <a:endParaRPr lang="en-US"/>
          </a:p>
        </p:txBody>
      </p:sp>
      <p:sp>
        <p:nvSpPr>
          <p:cNvPr id="5" name="Footer Placeholder 4"/>
          <p:cNvSpPr>
            <a:spLocks noGrp="1"/>
          </p:cNvSpPr>
          <p:nvPr>
            <p:ph type="ftr" sz="quarter" idx="11"/>
          </p:nvPr>
        </p:nvSpPr>
        <p:spPr/>
        <p:txBody>
          <a:bodyPr/>
          <a:lstStyle/>
          <a:p>
            <a:r>
              <a:rPr lang="en-US"/>
              <a:t>Nguyễn tiến Huy   Tháng 10/2017</a:t>
            </a:r>
            <a:endParaRPr lang="en-US"/>
          </a:p>
        </p:txBody>
      </p:sp>
      <p:sp>
        <p:nvSpPr>
          <p:cNvPr id="6" name="Slide Number Placeholder 5"/>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8B2B2ED-5E4D-4394-AE56-A0A91AFA2E75}" type="datetime1">
              <a:rPr lang="en-US" smtClean="0"/>
            </a:fld>
            <a:endParaRPr lang="en-US"/>
          </a:p>
        </p:txBody>
      </p:sp>
      <p:sp>
        <p:nvSpPr>
          <p:cNvPr id="6" name="Footer Placeholder 5"/>
          <p:cNvSpPr>
            <a:spLocks noGrp="1"/>
          </p:cNvSpPr>
          <p:nvPr>
            <p:ph type="ftr" sz="quarter" idx="11"/>
          </p:nvPr>
        </p:nvSpPr>
        <p:spPr/>
        <p:txBody>
          <a:bodyPr/>
          <a:lstStyle/>
          <a:p>
            <a:r>
              <a:rPr lang="en-US"/>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6A732D0-6C61-4355-803A-D77B2B2155DD}" type="datetime1">
              <a:rPr lang="en-US" smtClean="0"/>
            </a:fld>
            <a:endParaRPr lang="en-US"/>
          </a:p>
        </p:txBody>
      </p:sp>
      <p:sp>
        <p:nvSpPr>
          <p:cNvPr id="8" name="Footer Placeholder 7"/>
          <p:cNvSpPr>
            <a:spLocks noGrp="1"/>
          </p:cNvSpPr>
          <p:nvPr>
            <p:ph type="ftr" sz="quarter" idx="11"/>
          </p:nvPr>
        </p:nvSpPr>
        <p:spPr/>
        <p:txBody>
          <a:bodyPr/>
          <a:lstStyle/>
          <a:p>
            <a:r>
              <a:rPr lang="en-US"/>
              <a:t>Nguyễn tiến Huy   Tháng 10/2017</a:t>
            </a:r>
            <a:endParaRPr lang="en-US"/>
          </a:p>
        </p:txBody>
      </p:sp>
      <p:sp>
        <p:nvSpPr>
          <p:cNvPr id="9" name="Slide Number Placeholder 8"/>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887CDC5-5117-42E9-82C7-95D82324F93E}" type="datetime1">
              <a:rPr lang="en-US" smtClean="0"/>
            </a:fld>
            <a:endParaRPr lang="en-US"/>
          </a:p>
        </p:txBody>
      </p:sp>
      <p:sp>
        <p:nvSpPr>
          <p:cNvPr id="4" name="Footer Placeholder 3"/>
          <p:cNvSpPr>
            <a:spLocks noGrp="1"/>
          </p:cNvSpPr>
          <p:nvPr>
            <p:ph type="ftr" sz="quarter" idx="11"/>
          </p:nvPr>
        </p:nvSpPr>
        <p:spPr/>
        <p:txBody>
          <a:bodyPr/>
          <a:lstStyle/>
          <a:p>
            <a:r>
              <a:rPr lang="en-US"/>
              <a:t>Nguyễn tiến Huy   Tháng 10/2017</a:t>
            </a:r>
            <a:endParaRPr lang="en-US"/>
          </a:p>
        </p:txBody>
      </p:sp>
      <p:sp>
        <p:nvSpPr>
          <p:cNvPr id="5" name="Slide Number Placeholder 4"/>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332C-0CAA-40C4-A1E0-D91EB938B5D9}" type="datetime1">
              <a:rPr lang="en-US" smtClean="0"/>
            </a:fld>
            <a:endParaRPr lang="en-US"/>
          </a:p>
        </p:txBody>
      </p:sp>
      <p:sp>
        <p:nvSpPr>
          <p:cNvPr id="3" name="Footer Placeholder 2"/>
          <p:cNvSpPr>
            <a:spLocks noGrp="1"/>
          </p:cNvSpPr>
          <p:nvPr>
            <p:ph type="ftr" sz="quarter" idx="11"/>
          </p:nvPr>
        </p:nvSpPr>
        <p:spPr/>
        <p:txBody>
          <a:bodyPr/>
          <a:lstStyle/>
          <a:p>
            <a:r>
              <a:rPr lang="en-US"/>
              <a:t>Nguyễn tiến Huy   Tháng 10/2017</a:t>
            </a:r>
            <a:endParaRPr lang="en-US"/>
          </a:p>
        </p:txBody>
      </p:sp>
      <p:sp>
        <p:nvSpPr>
          <p:cNvPr id="4" name="Slide Number Placeholder 3"/>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0E76B4D-C069-48F1-B2DD-8A8F89BDA716}" type="datetime1">
              <a:rPr lang="en-US" smtClean="0"/>
            </a:fld>
            <a:endParaRPr lang="en-US"/>
          </a:p>
        </p:txBody>
      </p:sp>
      <p:sp>
        <p:nvSpPr>
          <p:cNvPr id="6" name="Footer Placeholder 5"/>
          <p:cNvSpPr>
            <a:spLocks noGrp="1"/>
          </p:cNvSpPr>
          <p:nvPr>
            <p:ph type="ftr" sz="quarter" idx="11"/>
          </p:nvPr>
        </p:nvSpPr>
        <p:spPr/>
        <p:txBody>
          <a:bodyPr/>
          <a:lstStyle/>
          <a:p>
            <a:r>
              <a:rPr lang="en-US"/>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A9A29D8-8095-4B56-B282-8FDA4C5DCFFC}" type="datetime1">
              <a:rPr lang="en-US" smtClean="0"/>
            </a:fld>
            <a:endParaRPr lang="en-US"/>
          </a:p>
        </p:txBody>
      </p:sp>
      <p:sp>
        <p:nvSpPr>
          <p:cNvPr id="6" name="Footer Placeholder 5"/>
          <p:cNvSpPr>
            <a:spLocks noGrp="1"/>
          </p:cNvSpPr>
          <p:nvPr>
            <p:ph type="ftr" sz="quarter" idx="11"/>
          </p:nvPr>
        </p:nvSpPr>
        <p:spPr/>
        <p:txBody>
          <a:bodyPr/>
          <a:lstStyle/>
          <a:p>
            <a:r>
              <a:rPr lang="en-US"/>
              <a:t>Nguyễn tiến Huy   Tháng 10/2017</a:t>
            </a:r>
            <a:endParaRPr lang="en-US"/>
          </a:p>
        </p:txBody>
      </p:sp>
      <p:sp>
        <p:nvSpPr>
          <p:cNvPr id="7" name="Slide Number Placeholder 6"/>
          <p:cNvSpPr>
            <a:spLocks noGrp="1"/>
          </p:cNvSpPr>
          <p:nvPr>
            <p:ph type="sldNum" sz="quarter" idx="12"/>
          </p:nvPr>
        </p:nvSpPr>
        <p:spPr/>
        <p:txBody>
          <a:bodyPr/>
          <a:lstStyle/>
          <a:p>
            <a:fld id="{441BF3E4-0CA8-4285-94DC-B5457A2A1DF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B18C2-D0C8-4837-89F4-FB5823145B08}"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Nguyễn tiến Huy   Tháng 10/2017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BF3E4-0CA8-4285-94DC-B5457A2A1D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hlinkClick r:id="" action="ppaction://noaction"/>
          </p:cNvPr>
          <p:cNvSpPr txBox="1"/>
          <p:nvPr/>
        </p:nvSpPr>
        <p:spPr>
          <a:xfrm>
            <a:off x="4075289" y="98606"/>
            <a:ext cx="7213600" cy="159956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a:solidFill>
                  <a:srgbClr val="0000FF"/>
                </a:solidFill>
                <a:latin typeface="Arial" panose="020B0604020202020204" pitchFamily="34" charset="0"/>
                <a:cs typeface="Arial" panose="020B0604020202020204" pitchFamily="34" charset="0"/>
              </a:rPr>
              <a:t>Ngữ cảnh </a:t>
            </a:r>
            <a:br>
              <a:rPr lang="en-US" sz="1400">
                <a:solidFill>
                  <a:prstClr val="black"/>
                </a:solidFill>
                <a:latin typeface="Arial" panose="020B0604020202020204" pitchFamily="34" charset="0"/>
                <a:cs typeface="Arial" panose="020B0604020202020204" pitchFamily="34" charset="0"/>
              </a:rPr>
            </a:br>
            <a:r>
              <a:rPr lang="en-US" sz="1400">
                <a:solidFill>
                  <a:prstClr val="black"/>
                </a:solidFill>
                <a:latin typeface="Arial" panose="020B0604020202020204" pitchFamily="34" charset="0"/>
                <a:cs typeface="Arial" panose="020B0604020202020204" pitchFamily="34" charset="0"/>
              </a:rPr>
              <a:t> </a:t>
            </a:r>
            <a:r>
              <a:rPr lang="en-US" sz="1400">
                <a:solidFill>
                  <a:srgbClr val="5138E4"/>
                </a:solidFill>
                <a:latin typeface="Arial" panose="020B0604020202020204" pitchFamily="34" charset="0"/>
                <a:cs typeface="Arial" panose="020B0604020202020204" pitchFamily="34" charset="0"/>
              </a:rPr>
              <a:t>Công ty Galaxy Cinema </a:t>
            </a:r>
            <a:r>
              <a:rPr lang="en-US" sz="1400">
                <a:solidFill>
                  <a:prstClr val="black"/>
                </a:solidFill>
                <a:latin typeface="Arial" panose="020B0604020202020204" pitchFamily="34" charset="0"/>
                <a:cs typeface="Arial" panose="020B0604020202020204" pitchFamily="34" charset="0"/>
              </a:rPr>
              <a:t>đang kinh doanh rạp chiếu phim với 2 rạp mỗi rạp 2 phòng chiếu, các thông tin cần quản lý bao gồm : </a:t>
            </a:r>
            <a:r>
              <a:rPr lang="en-US" sz="140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a:t>
            </a:r>
            <a:r>
              <a:rPr lang="en-US" sz="1400">
                <a:solidFill>
                  <a:prstClr val="black"/>
                </a:solidFill>
                <a:latin typeface="Arial" panose="020B0604020202020204" pitchFamily="34" charset="0"/>
                <a:cs typeface="Arial" panose="020B0604020202020204" pitchFamily="34" charset="0"/>
              </a:rPr>
              <a:t>, Hình. </a:t>
            </a:r>
            <a:endParaRPr lang="en-US" sz="1400">
              <a:solidFill>
                <a:prstClr val="black"/>
              </a:solidFill>
              <a:latin typeface="Arial" panose="020B0604020202020204" pitchFamily="34" charset="0"/>
              <a:cs typeface="Arial" panose="020B0604020202020204" pitchFamily="34" charset="0"/>
            </a:endParaRPr>
          </a:p>
          <a:p>
            <a:pPr fontAlgn="auto">
              <a:spcBef>
                <a:spcPts val="0"/>
              </a:spcBef>
              <a:spcAft>
                <a:spcPts val="0"/>
              </a:spcAft>
              <a:defRPr/>
            </a:pPr>
            <a:r>
              <a:rPr lang="en-US" sz="1400">
                <a:solidFill>
                  <a:srgbClr val="5138E4"/>
                </a:solidFill>
                <a:latin typeface="Arial" panose="020B0604020202020204" pitchFamily="34" charset="0"/>
                <a:cs typeface="Arial" panose="020B0604020202020204" pitchFamily="34" charset="0"/>
              </a:rPr>
              <a:t>Công ty </a:t>
            </a:r>
            <a:r>
              <a:rPr lang="en-US" sz="1400">
                <a:solidFill>
                  <a:prstClr val="black"/>
                </a:solidFill>
                <a:latin typeface="Arial" panose="020B0604020202020204" pitchFamily="34" charset="0"/>
                <a:cs typeface="Arial" panose="020B0604020202020204" pitchFamily="34" charset="0"/>
              </a:rPr>
              <a:t>có</a:t>
            </a:r>
            <a:r>
              <a:rPr lang="en-US" sz="1400" b="1">
                <a:solidFill>
                  <a:schemeClr val="accent2">
                    <a:lumMod val="50000"/>
                  </a:schemeClr>
                </a:solidFill>
                <a:latin typeface="Arial" panose="020B0604020202020204" pitchFamily="34" charset="0"/>
                <a:cs typeface="Arial" panose="020B0604020202020204" pitchFamily="34" charset="0"/>
              </a:rPr>
              <a:t> 2</a:t>
            </a:r>
            <a:r>
              <a:rPr lang="en-US" sz="1400">
                <a:solidFill>
                  <a:schemeClr val="accent2">
                    <a:lumMod val="50000"/>
                  </a:schemeClr>
                </a:solidFill>
                <a:latin typeface="Arial" panose="020B0604020202020204" pitchFamily="34" charset="0"/>
                <a:cs typeface="Arial" panose="020B0604020202020204" pitchFamily="34" charset="0"/>
              </a:rPr>
              <a:t> Nhân viên Bán vé </a:t>
            </a:r>
            <a:r>
              <a:rPr lang="en-US" sz="1400">
                <a:solidFill>
                  <a:prstClr val="black"/>
                </a:solidFill>
                <a:latin typeface="Arial" panose="020B0604020202020204" pitchFamily="34" charset="0"/>
                <a:cs typeface="Arial" panose="020B0604020202020204" pitchFamily="34" charset="0"/>
              </a:rPr>
              <a:t>: </a:t>
            </a:r>
            <a:r>
              <a:rPr lang="en-US" sz="1400">
                <a:solidFill>
                  <a:schemeClr val="accent2">
                    <a:lumMod val="50000"/>
                  </a:schemeClr>
                </a:solidFill>
                <a:latin typeface="Arial" panose="020B0604020202020204" pitchFamily="34" charset="0"/>
                <a:cs typeface="Arial" panose="020B0604020202020204" pitchFamily="34" charset="0"/>
              </a:rPr>
              <a:t> 4 Nhân viên bán vé mỗi rạp 2 nhân viên</a:t>
            </a:r>
            <a:r>
              <a:rPr lang="en-US" sz="1400" b="1">
                <a:solidFill>
                  <a:schemeClr val="accent2">
                    <a:lumMod val="50000"/>
                  </a:schemeClr>
                </a:solidFill>
                <a:latin typeface="Arial" panose="020B0604020202020204" pitchFamily="34" charset="0"/>
                <a:cs typeface="Arial" panose="020B0604020202020204" pitchFamily="34" charset="0"/>
              </a:rPr>
              <a:t>, 2 </a:t>
            </a:r>
            <a:r>
              <a:rPr lang="en-US" sz="1400">
                <a:solidFill>
                  <a:schemeClr val="accent2">
                    <a:lumMod val="50000"/>
                  </a:schemeClr>
                </a:solidFill>
                <a:latin typeface="Arial" panose="020B0604020202020204" pitchFamily="34" charset="0"/>
                <a:cs typeface="Arial" panose="020B0604020202020204" pitchFamily="34" charset="0"/>
              </a:rPr>
              <a:t>Quản lý nhân viên </a:t>
            </a:r>
            <a:r>
              <a:rPr lang="en-US" sz="1400">
                <a:solidFill>
                  <a:schemeClr val="accent2">
                    <a:lumMod val="50000"/>
                  </a:schemeClr>
                </a:solidFill>
                <a:latin typeface="Arial" panose="020B0604020202020204" pitchFamily="34" charset="0"/>
                <a:cs typeface="Arial" panose="020B0604020202020204" pitchFamily="34" charset="0"/>
                <a:sym typeface="+mn-ea"/>
              </a:rPr>
              <a:t>mỗi rạp 1 quản lý</a:t>
            </a:r>
            <a:r>
              <a:rPr lang="en-US" sz="1400">
                <a:solidFill>
                  <a:schemeClr val="accent2">
                    <a:lumMod val="50000"/>
                  </a:schemeClr>
                </a:solidFill>
                <a:latin typeface="Arial" panose="020B0604020202020204" pitchFamily="34" charset="0"/>
                <a:cs typeface="Arial" panose="020B0604020202020204" pitchFamily="34" charset="0"/>
              </a:rPr>
              <a:t>, </a:t>
            </a:r>
            <a:r>
              <a:rPr lang="en-US" sz="1400" b="1">
                <a:solidFill>
                  <a:schemeClr val="accent2">
                    <a:lumMod val="50000"/>
                  </a:schemeClr>
                </a:solidFill>
                <a:latin typeface="Arial" panose="020B0604020202020204" pitchFamily="34" charset="0"/>
                <a:cs typeface="Arial" panose="020B0604020202020204" pitchFamily="34" charset="0"/>
              </a:rPr>
              <a:t>1 </a:t>
            </a:r>
            <a:r>
              <a:rPr lang="en-US" sz="1400">
                <a:solidFill>
                  <a:schemeClr val="accent2">
                    <a:lumMod val="50000"/>
                  </a:schemeClr>
                </a:solidFill>
                <a:latin typeface="Arial" panose="020B0604020202020204" pitchFamily="34" charset="0"/>
                <a:cs typeface="Arial" panose="020B0604020202020204" pitchFamily="34" charset="0"/>
              </a:rPr>
              <a:t>Quản lý Phim  </a:t>
            </a:r>
            <a:endParaRPr lang="en-US" sz="1400">
              <a:solidFill>
                <a:schemeClr val="accent2">
                  <a:lumMod val="50000"/>
                </a:schemeClr>
              </a:solidFill>
              <a:latin typeface="Arial" panose="020B0604020202020204" pitchFamily="34" charset="0"/>
              <a:cs typeface="Arial" panose="020B0604020202020204" pitchFamily="34" charset="0"/>
            </a:endParaRPr>
          </a:p>
        </p:txBody>
      </p:sp>
      <p:sp>
        <p:nvSpPr>
          <p:cNvPr id="57" name="TextBox 56">
            <a:hlinkClick r:id="" action="ppaction://noaction"/>
          </p:cNvPr>
          <p:cNvSpPr txBox="1"/>
          <p:nvPr/>
        </p:nvSpPr>
        <p:spPr>
          <a:xfrm>
            <a:off x="246379" y="1767270"/>
            <a:ext cx="7892909" cy="3538220"/>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400" dirty="0">
                <a:solidFill>
                  <a:srgbClr val="0000FF"/>
                </a:solidFill>
                <a:latin typeface="Arial" panose="020B0604020202020204" pitchFamily="34" charset="0"/>
                <a:cs typeface="Arial" panose="020B0604020202020204" pitchFamily="34" charset="0"/>
              </a:rPr>
              <a:t>Yêu cầu Chức năng </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dirty="0">
                <a:solidFill>
                  <a:prstClr val="black"/>
                </a:solidFill>
                <a:latin typeface="Arial" panose="020B0604020202020204" pitchFamily="34" charset="0"/>
                <a:cs typeface="Arial" panose="020B0604020202020204" pitchFamily="34" charset="0"/>
              </a:rPr>
              <a:t> </a:t>
            </a:r>
            <a:r>
              <a:rPr lang="en-US" sz="1400" dirty="0">
                <a:solidFill>
                  <a:schemeClr val="accent2">
                    <a:lumMod val="50000"/>
                  </a:schemeClr>
                </a:solidFill>
                <a:latin typeface="Arial" panose="020B0604020202020204" pitchFamily="34" charset="0"/>
                <a:cs typeface="Arial" panose="020B0604020202020204" pitchFamily="34" charset="0"/>
              </a:rPr>
              <a:t>Khách tham quan </a:t>
            </a:r>
            <a:r>
              <a:rPr lang="en-US" sz="1400" b="1" dirty="0">
                <a:solidFill>
                  <a:schemeClr val="accent2">
                    <a:lumMod val="50000"/>
                  </a:scheme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Phim(</a:t>
            </a:r>
            <a:r>
              <a:rPr lang="en-US" sz="1400" dirty="0">
                <a:solidFill>
                  <a:srgbClr val="002060"/>
                </a:solidFill>
                <a:latin typeface="Arial" panose="020B0604020202020204" pitchFamily="34" charset="0"/>
                <a:cs typeface="Arial" panose="020B0604020202020204" pitchFamily="34" charset="0"/>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Đặt vé</a:t>
            </a:r>
            <a:r>
              <a:rPr lang="en-US" sz="1400" dirty="0">
                <a:solidFill>
                  <a:srgbClr val="002060"/>
                </a:solidFill>
                <a:latin typeface="Arial" panose="020B0604020202020204" pitchFamily="34" charset="0"/>
                <a:cs typeface="Arial" panose="020B0604020202020204" pitchFamily="34" charset="0"/>
              </a:rPr>
              <a:t> theo Phiếu đặt</a:t>
            </a:r>
            <a:endParaRPr lang="en-US" sz="1400" dirty="0">
              <a:solidFill>
                <a:prstClr val="black"/>
              </a:solidFill>
              <a:latin typeface="Arial" panose="020B0604020202020204" pitchFamily="34" charset="0"/>
              <a:cs typeface="Arial" panose="020B0604020202020204" pitchFamily="34" charset="0"/>
            </a:endParaRPr>
          </a:p>
          <a:p>
            <a:pPr>
              <a:defRPr/>
            </a:pPr>
            <a:r>
              <a:rPr lang="en-US" sz="1400" b="1" dirty="0">
                <a:solidFill>
                  <a:prstClr val="black"/>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Nhân viên Bán vé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Phim (</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Bán </a:t>
            </a:r>
            <a:r>
              <a:rPr lang="en-US" sz="1400" b="1" dirty="0">
                <a:solidFill>
                  <a:srgbClr val="002060"/>
                </a:solidFill>
                <a:latin typeface="Arial" panose="020B0604020202020204" pitchFamily="34" charset="0"/>
                <a:cs typeface="Arial" panose="020B0604020202020204" pitchFamily="34" charset="0"/>
              </a:rPr>
              <a:t>Vé  </a:t>
            </a:r>
            <a:r>
              <a:rPr lang="en-US" sz="1400" dirty="0">
                <a:latin typeface="Arial" panose="020B0604020202020204" pitchFamily="34" charset="0"/>
                <a:cs typeface="Arial" panose="020B0604020202020204" pitchFamily="34" charset="0"/>
              </a:rPr>
              <a:t>theo Phiếu Bán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nhân viên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rPr>
              <a:t>Thông tin nhân viên</a:t>
            </a:r>
            <a:r>
              <a:rPr lang="en-US" sz="1400" dirty="0">
                <a:solidFill>
                  <a:srgbClr val="002060"/>
                </a:solidFill>
                <a:latin typeface="Arial" panose="020B0604020202020204" pitchFamily="34" charset="0"/>
                <a:cs typeface="Arial" panose="020B0604020202020204" pitchFamily="34" charset="0"/>
              </a:rPr>
              <a:t> (Tên,  Mã số, Tên đăng nhập, Mật khẩu)</a:t>
            </a:r>
            <a:r>
              <a:rPr lang="en-US" sz="1400" dirty="0">
                <a:latin typeface="Arial" panose="020B0604020202020204" pitchFamily="34" charset="0"/>
                <a:cs typeface="Arial" panose="020B0604020202020204" pitchFamily="34" charset="0"/>
              </a:rPr>
              <a:t>  </a:t>
            </a:r>
            <a:br>
              <a:rPr lang="en-US" sz="1400" b="1" dirty="0">
                <a:solidFill>
                  <a:srgbClr val="002060"/>
                </a:solidFill>
                <a:latin typeface="Arial" panose="020B0604020202020204" pitchFamily="34" charset="0"/>
                <a:cs typeface="Arial" panose="020B0604020202020204" pitchFamily="34" charset="0"/>
              </a:rPr>
            </a:br>
            <a:r>
              <a:rPr lang="en-US" sz="1400" b="1"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Thông tin nhân viên.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nhân viên</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FF0000"/>
                </a:solidFill>
                <a:latin typeface="Arial" panose="020B0604020202020204" pitchFamily="34" charset="0"/>
                <a:cs typeface="Arial" panose="020B0604020202020204" pitchFamily="34" charset="0"/>
              </a:rPr>
              <a:t> </a:t>
            </a:r>
            <a:r>
              <a:rPr lang="en-US" sz="1400" dirty="0">
                <a:solidFill>
                  <a:srgbClr val="ED7D31">
                    <a:lumMod val="50000"/>
                  </a:srgbClr>
                </a:solidFill>
                <a:latin typeface="Arial" panose="020B0604020202020204" pitchFamily="34" charset="0"/>
                <a:cs typeface="Arial" panose="020B0604020202020204" pitchFamily="34" charset="0"/>
              </a:rPr>
              <a:t>Quản lý Phim </a:t>
            </a:r>
            <a:r>
              <a:rPr lang="en-US" sz="1400" b="1" dirty="0">
                <a:solidFill>
                  <a:srgbClr val="ED7D31">
                    <a:lumMod val="50000"/>
                  </a:srgbClr>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Xem </a:t>
            </a:r>
            <a:r>
              <a:rPr lang="en-US" sz="1400" dirty="0">
                <a:solidFill>
                  <a:srgbClr val="002060"/>
                </a:solidFill>
                <a:latin typeface="Arial" panose="020B0604020202020204" pitchFamily="34" charset="0"/>
                <a:cs typeface="Arial" panose="020B0604020202020204" pitchFamily="34" charset="0"/>
              </a:rPr>
              <a:t> </a:t>
            </a:r>
            <a:r>
              <a:rPr lang="en-US" sz="1400" b="1" dirty="0">
                <a:solidFill>
                  <a:srgbClr val="002060"/>
                </a:solidFill>
                <a:latin typeface="Arial" panose="020B0604020202020204" pitchFamily="34" charset="0"/>
                <a:cs typeface="Arial" panose="020B0604020202020204" pitchFamily="34" charset="0"/>
                <a:sym typeface="+mn-ea"/>
              </a:rPr>
              <a:t>Phim </a:t>
            </a:r>
            <a:r>
              <a:rPr lang="en-US" sz="1400" dirty="0">
                <a:solidFill>
                  <a:srgbClr val="002060"/>
                </a:solidFill>
                <a:latin typeface="Arial" panose="020B0604020202020204" pitchFamily="34" charset="0"/>
                <a:cs typeface="Arial" panose="020B0604020202020204" pitchFamily="34" charset="0"/>
              </a:rPr>
              <a:t>(</a:t>
            </a:r>
            <a:r>
              <a:rPr lang="en-US" sz="1400" dirty="0">
                <a:solidFill>
                  <a:srgbClr val="002060"/>
                </a:solidFill>
                <a:latin typeface="Arial" panose="020B0604020202020204" pitchFamily="34" charset="0"/>
                <a:cs typeface="Arial" panose="020B0604020202020204" pitchFamily="34" charset="0"/>
                <a:sym typeface="+mn-ea"/>
              </a:rPr>
              <a:t>Tên, Đơn giá Bán, </a:t>
            </a:r>
            <a:r>
              <a:rPr lang="en-US" sz="14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400" dirty="0">
                <a:solidFill>
                  <a:srgbClr val="002060"/>
                </a:solidFill>
                <a:latin typeface="Arial" panose="020B0604020202020204" pitchFamily="34" charset="0"/>
                <a:cs typeface="Arial" panose="020B0604020202020204" pitchFamily="34" charset="0"/>
              </a:rPr>
              <a:t> ,</a:t>
            </a:r>
            <a:r>
              <a:rPr lang="en-US" sz="1400" u="sng" dirty="0">
                <a:solidFill>
                  <a:srgbClr val="002060"/>
                </a:solidFill>
                <a:latin typeface="Arial" panose="020B0604020202020204" pitchFamily="34" charset="0"/>
                <a:cs typeface="Arial" panose="020B0604020202020204" pitchFamily="34" charset="0"/>
              </a:rPr>
              <a:t>Doanh thu</a:t>
            </a:r>
            <a:r>
              <a:rPr lang="en-US" sz="1400" dirty="0">
                <a:solidFill>
                  <a:srgbClr val="002060"/>
                </a:solidFill>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 </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a:solidFill>
                  <a:srgbClr val="FF0000"/>
                </a:solidFill>
                <a:latin typeface="Arial" panose="020B0604020202020204" pitchFamily="34" charset="0"/>
                <a:cs typeface="Arial" panose="020B0604020202020204" pitchFamily="34" charset="0"/>
              </a:rPr>
              <a:t>Cập nhật </a:t>
            </a:r>
            <a:r>
              <a:rPr lang="en-US" sz="1400" dirty="0">
                <a:solidFill>
                  <a:srgbClr val="002060"/>
                </a:solidFill>
                <a:latin typeface="Arial" panose="020B0604020202020204" pitchFamily="34" charset="0"/>
                <a:cs typeface="Arial" panose="020B0604020202020204" pitchFamily="34" charset="0"/>
              </a:rPr>
              <a:t>Đơn giá Bán, thông tin </a:t>
            </a:r>
            <a:r>
              <a:rPr lang="en-US" sz="1400" b="1" dirty="0">
                <a:solidFill>
                  <a:srgbClr val="002060"/>
                </a:solidFill>
                <a:latin typeface="Arial" panose="020B0604020202020204" pitchFamily="34" charset="0"/>
                <a:cs typeface="Arial" panose="020B0604020202020204" pitchFamily="34" charset="0"/>
                <a:sym typeface="+mn-ea"/>
              </a:rPr>
              <a:t>Phim , Suất chiếu. </a:t>
            </a:r>
            <a:r>
              <a:rPr lang="en-US" sz="1400" dirty="0">
                <a:solidFill>
                  <a:srgbClr val="FF0000"/>
                </a:solidFill>
                <a:latin typeface="Arial" panose="020B0604020202020204" pitchFamily="34" charset="0"/>
                <a:cs typeface="Arial" panose="020B0604020202020204" pitchFamily="34" charset="0"/>
                <a:sym typeface="+mn-ea"/>
              </a:rPr>
              <a:t>Thêm, Xóa </a:t>
            </a:r>
            <a:r>
              <a:rPr lang="en-US" sz="1400" b="1" dirty="0">
                <a:solidFill>
                  <a:srgbClr val="002060"/>
                </a:solidFill>
                <a:latin typeface="Arial" panose="020B0604020202020204" pitchFamily="34" charset="0"/>
                <a:cs typeface="Arial" panose="020B0604020202020204" pitchFamily="34" charset="0"/>
                <a:sym typeface="+mn-ea"/>
              </a:rPr>
              <a:t>Phim , Suất chiếu</a:t>
            </a:r>
            <a:endParaRPr lang="en-US" sz="1400" b="1" dirty="0">
              <a:solidFill>
                <a:srgbClr val="ED7D31">
                  <a:lumMod val="50000"/>
                </a:srgbClr>
              </a:solidFill>
              <a:latin typeface="Arial" panose="020B0604020202020204" pitchFamily="34" charset="0"/>
              <a:cs typeface="Arial" panose="020B0604020202020204" pitchFamily="34" charset="0"/>
            </a:endParaRPr>
          </a:p>
        </p:txBody>
      </p:sp>
      <p:sp>
        <p:nvSpPr>
          <p:cNvPr id="69" name="Rounded Rectangle 68">
            <a:hlinkClick r:id="rId1" action="ppaction://hlinksldjump"/>
          </p:cNvPr>
          <p:cNvSpPr/>
          <p:nvPr/>
        </p:nvSpPr>
        <p:spPr>
          <a:xfrm>
            <a:off x="246379" y="330214"/>
            <a:ext cx="3727310"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rPr>
              <a:t>Công ty Galaxy Cinema </a:t>
            </a:r>
            <a:r>
              <a:rPr lang="en-US" sz="1600">
                <a:solidFill>
                  <a:prstClr val="white"/>
                </a:solidFill>
                <a:latin typeface="Arial" panose="020B0604020202020204" pitchFamily="34" charset="0"/>
                <a:cs typeface="Arial" panose="020B0604020202020204" pitchFamily="34" charset="0"/>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rPr>
              <a:t>Ngữ cảnh và  Tóm tắt Yêu cầu</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5" name="Text Box 4"/>
          <p:cNvSpPr txBox="1"/>
          <p:nvPr/>
        </p:nvSpPr>
        <p:spPr>
          <a:xfrm>
            <a:off x="8139430" y="3728085"/>
            <a:ext cx="3209925" cy="2584450"/>
          </a:xfrm>
          <a:prstGeom prst="rect">
            <a:avLst/>
          </a:prstGeom>
          <a:noFill/>
          <a:ln w="12700" cmpd="sng">
            <a:solidFill>
              <a:schemeClr val="accent1">
                <a:shade val="50000"/>
              </a:schemeClr>
            </a:solidFill>
            <a:prstDash val="solid"/>
          </a:ln>
        </p:spPr>
        <p:txBody>
          <a:bodyPr wrap="square" rtlCol="0">
            <a:spAutoFit/>
          </a:bodyPr>
          <a:lstStyle/>
          <a:p>
            <a:pPr algn="ctr"/>
            <a:r>
              <a:rPr lang="en-US"/>
              <a:t>Phiếu bán</a:t>
            </a:r>
            <a:endParaRPr lang="en-US"/>
          </a:p>
          <a:p>
            <a:r>
              <a:rPr lang="en-US"/>
              <a:t>Họ tên: ...  Điện thoại:....</a:t>
            </a:r>
            <a:endParaRPr lang="en-US"/>
          </a:p>
          <a:p>
            <a:r>
              <a:rPr lang="en-US"/>
              <a:t>Email:....</a:t>
            </a:r>
            <a:endParaRPr lang="en-US"/>
          </a:p>
          <a:p>
            <a:r>
              <a:rPr lang="en-US"/>
              <a:t>Phòng chiếu:... Số ghế:....</a:t>
            </a:r>
            <a:endParaRPr lang="en-US"/>
          </a:p>
          <a:p>
            <a:r>
              <a:rPr lang="en-US"/>
              <a:t>Phim Sốlượng Đơn giá Tiền</a:t>
            </a:r>
            <a:endParaRPr lang="en-US"/>
          </a:p>
          <a:p>
            <a:r>
              <a:rPr lang="en-US"/>
              <a:t>....</a:t>
            </a:r>
            <a:endParaRPr lang="en-US"/>
          </a:p>
          <a:p>
            <a:pPr algn="r"/>
            <a:r>
              <a:rPr lang="en-US"/>
              <a:t>Tổng tiền:....</a:t>
            </a:r>
            <a:endParaRPr lang="en-US"/>
          </a:p>
          <a:p>
            <a:pPr algn="r"/>
            <a:r>
              <a:rPr lang="en-US"/>
              <a:t>Ngày:...</a:t>
            </a:r>
            <a:endParaRPr lang="en-US"/>
          </a:p>
          <a:p>
            <a:pPr algn="r"/>
            <a:r>
              <a:rPr lang="en-US"/>
              <a:t>Họ tên NV bán vé:...</a:t>
            </a:r>
            <a:endParaRPr lang="en-US"/>
          </a:p>
        </p:txBody>
      </p:sp>
      <p:sp>
        <p:nvSpPr>
          <p:cNvPr id="6" name="Text Box 5"/>
          <p:cNvSpPr txBox="1"/>
          <p:nvPr/>
        </p:nvSpPr>
        <p:spPr>
          <a:xfrm>
            <a:off x="8139430" y="1697990"/>
            <a:ext cx="3209925" cy="2030095"/>
          </a:xfrm>
          <a:prstGeom prst="rect">
            <a:avLst/>
          </a:prstGeom>
          <a:noFill/>
          <a:ln w="12700" cmpd="sng">
            <a:solidFill>
              <a:schemeClr val="accent1">
                <a:shade val="50000"/>
              </a:schemeClr>
            </a:solidFill>
            <a:prstDash val="solid"/>
          </a:ln>
        </p:spPr>
        <p:txBody>
          <a:bodyPr wrap="square" rtlCol="0">
            <a:spAutoFit/>
          </a:bodyPr>
          <a:lstStyle/>
          <a:p>
            <a:r>
              <a:rPr lang="en-US"/>
              <a:t>Phiếu đặt vé</a:t>
            </a:r>
            <a:endParaRPr lang="en-US"/>
          </a:p>
          <a:p>
            <a:r>
              <a:rPr lang="en-US"/>
              <a:t>Họ tên: ...  Điện thoại:....</a:t>
            </a:r>
            <a:endParaRPr lang="en-US"/>
          </a:p>
          <a:p>
            <a:r>
              <a:rPr lang="en-US"/>
              <a:t>Email:....  Mã nhận vé:...</a:t>
            </a:r>
            <a:endParaRPr lang="en-US"/>
          </a:p>
          <a:p>
            <a:r>
              <a:rPr lang="en-US"/>
              <a:t>Ngày đặt.... </a:t>
            </a:r>
            <a:r>
              <a:rPr lang="en-US">
                <a:sym typeface="+mn-ea"/>
              </a:rPr>
              <a:t>Số ghế:....</a:t>
            </a:r>
            <a:endParaRPr lang="en-US"/>
          </a:p>
          <a:p>
            <a:r>
              <a:rPr lang="en-US">
                <a:sym typeface="+mn-ea"/>
              </a:rPr>
              <a:t>Phim Sốlượng Đơn giá Tiền</a:t>
            </a:r>
            <a:endParaRPr lang="en-US"/>
          </a:p>
          <a:p>
            <a:r>
              <a:rPr lang="en-US">
                <a:sym typeface="+mn-ea"/>
              </a:rPr>
              <a:t>....</a:t>
            </a:r>
            <a:endParaRPr lang="en-US"/>
          </a:p>
          <a:p>
            <a:pPr algn="r"/>
            <a:r>
              <a:rPr lang="en-US">
                <a:sym typeface="+mn-ea"/>
              </a:rPr>
              <a:t>Tổng tiền:...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5123649" y="189181"/>
            <a:ext cx="4021664"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rPr>
              <a:t>Mô hình Đối tượng xử lý của Dịch vụ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5123869" y="613177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8" y="6106264"/>
            <a:ext cx="562698" cy="453082"/>
          </a:xfrm>
          <a:prstGeom prst="rect">
            <a:avLst/>
          </a:prstGeom>
        </p:spPr>
      </p:pic>
      <p:grpSp>
        <p:nvGrpSpPr>
          <p:cNvPr id="9" name="Group 8"/>
          <p:cNvGrpSpPr/>
          <p:nvPr/>
        </p:nvGrpSpPr>
        <p:grpSpPr>
          <a:xfrm>
            <a:off x="5182217" y="1142779"/>
            <a:ext cx="6623703" cy="2361927"/>
            <a:chOff x="5239516" y="917224"/>
            <a:chExt cx="6488196" cy="1862830"/>
          </a:xfrm>
        </p:grpSpPr>
        <p:sp>
          <p:nvSpPr>
            <p:cNvPr id="10" name="Cube 9">
              <a:hlinkClick r:id="" action="ppaction://noaction"/>
            </p:cNvPr>
            <p:cNvSpPr/>
            <p:nvPr/>
          </p:nvSpPr>
          <p:spPr>
            <a:xfrm>
              <a:off x="5239516" y="1569049"/>
              <a:ext cx="4569897" cy="1019474"/>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73745" y="1813130"/>
              <a:ext cx="1727198" cy="5367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sp>
          <p:nvSpPr>
            <p:cNvPr id="12" name="TextBox 11">
              <a:hlinkClick r:id="" action="ppaction://noaction"/>
            </p:cNvPr>
            <p:cNvSpPr txBox="1"/>
            <p:nvPr/>
          </p:nvSpPr>
          <p:spPr>
            <a:xfrm>
              <a:off x="5345805" y="1808440"/>
              <a:ext cx="2307265" cy="581450"/>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sp>
          <p:nvSpPr>
            <p:cNvPr id="13" name="Can 12"/>
            <p:cNvSpPr/>
            <p:nvPr/>
          </p:nvSpPr>
          <p:spPr>
            <a:xfrm>
              <a:off x="9526478" y="1979292"/>
              <a:ext cx="2201234" cy="800762"/>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4" name="TextBox 13">
              <a:hlinkClick r:id="" action="ppaction://noaction"/>
            </p:cNvPr>
            <p:cNvSpPr txBox="1"/>
            <p:nvPr/>
          </p:nvSpPr>
          <p:spPr>
            <a:xfrm>
              <a:off x="9646790" y="2230985"/>
              <a:ext cx="2080921" cy="338554"/>
            </a:xfrm>
            <a:prstGeom prst="rect">
              <a:avLst/>
            </a:prstGeom>
            <a:solidFill>
              <a:schemeClr val="bg1"/>
            </a:solidFill>
          </p:spPr>
          <p:txBody>
            <a:bodyPr wrap="square" rtlCol="0">
              <a:spAutoFit/>
            </a:bodyPr>
            <a:lstStyle/>
            <a:p>
              <a:pPr algn="ctr"/>
              <a:r>
                <a:rPr lang="en-US" sz="1600">
                  <a:latin typeface="Arial" panose="020B0604020202020204" pitchFamily="34" charset="0"/>
                  <a:cs typeface="Arial" panose="020B0604020202020204" pitchFamily="34" charset="0"/>
                </a:rPr>
                <a:t>Dữ liệu Lưu trữ </a:t>
              </a:r>
              <a:r>
                <a:rPr lang="en-US" sz="1600" b="1">
                  <a:latin typeface="Arial" panose="020B0604020202020204" pitchFamily="34" charset="0"/>
                  <a:cs typeface="Arial" panose="020B0604020202020204" pitchFamily="34" charset="0"/>
                </a:rPr>
                <a:t>(2)</a:t>
              </a:r>
              <a:endParaRPr lang="en-US" sz="1400">
                <a:latin typeface="Arial" panose="020B0604020202020204" pitchFamily="34" charset="0"/>
                <a:cs typeface="Arial" panose="020B0604020202020204" pitchFamily="34" charset="0"/>
              </a:endParaRPr>
            </a:p>
          </p:txBody>
        </p:sp>
        <p:grpSp>
          <p:nvGrpSpPr>
            <p:cNvPr id="15" name="Group 93"/>
            <p:cNvGrpSpPr/>
            <p:nvPr/>
          </p:nvGrpSpPr>
          <p:grpSpPr bwMode="auto">
            <a:xfrm>
              <a:off x="7035381" y="917224"/>
              <a:ext cx="274233" cy="38359"/>
              <a:chOff x="4779699" y="714355"/>
              <a:chExt cx="300064" cy="71440"/>
            </a:xfrm>
            <a:solidFill>
              <a:srgbClr val="0070C0"/>
            </a:solidFill>
          </p:grpSpPr>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846683" y="1327541"/>
              <a:ext cx="2708891" cy="267014"/>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grpSp>
      <p:grpSp>
        <p:nvGrpSpPr>
          <p:cNvPr id="25" name="Group 24"/>
          <p:cNvGrpSpPr/>
          <p:nvPr/>
        </p:nvGrpSpPr>
        <p:grpSpPr>
          <a:xfrm>
            <a:off x="293323" y="606240"/>
            <a:ext cx="4107738" cy="2798544"/>
            <a:chOff x="903567" y="2937671"/>
            <a:chExt cx="1767100" cy="2798544"/>
          </a:xfrm>
        </p:grpSpPr>
        <p:sp>
          <p:nvSpPr>
            <p:cNvPr id="26"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27" name="TextBox 26"/>
            <p:cNvSpPr txBox="1"/>
            <p:nvPr/>
          </p:nvSpPr>
          <p:spPr>
            <a:xfrm>
              <a:off x="903567" y="3274955"/>
              <a:ext cx="1767100" cy="246126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br>
                <a:rPr lang="en-US" sz="1400" i="1">
                  <a:latin typeface="Arial" panose="020B0604020202020204" pitchFamily="34" charset="0"/>
                  <a:cs typeface="Arial" panose="020B0604020202020204" pitchFamily="34" charset="0"/>
                </a:rPr>
              </a:br>
              <a:r>
                <a:rPr lang="en-US" sz="1400">
                  <a:solidFill>
                    <a:schemeClr val="accent2">
                      <a:lumMod val="50000"/>
                    </a:schemeClr>
                  </a:solidFill>
                  <a:latin typeface="Arial" panose="020B0604020202020204" pitchFamily="34" charset="0"/>
                  <a:cs typeface="Arial" panose="020B0604020202020204" pitchFamily="34" charset="0"/>
                </a:rPr>
                <a:t>Danh_sach_Nhan_vien</a:t>
              </a:r>
              <a:r>
                <a:rPr lang="en-US" sz="1400" i="1">
                  <a:latin typeface="Arial" panose="020B0604020202020204" pitchFamily="34" charset="0"/>
                  <a:cs typeface="Arial" panose="020B0604020202020204" pitchFamily="34" charset="0"/>
                </a:rPr>
                <a:t> :    </a:t>
              </a:r>
              <a:endParaRPr lang="en-US" sz="1400" i="1">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 Rap</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Danh_sach_Quan_ly_Nhan_vien</a:t>
              </a:r>
              <a:r>
                <a:rPr lang="en-US" sz="1400" i="1">
                  <a:latin typeface="Arial" panose="020B0604020202020204" pitchFamily="34" charset="0"/>
                  <a:cs typeface="Arial" panose="020B0604020202020204" pitchFamily="34" charset="0"/>
                </a:rPr>
                <a:t> :    </a:t>
              </a:r>
              <a:endParaRPr lang="en-US" sz="1400" i="1">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r>
                <a:rPr lang="en-US" sz="1400">
                  <a:latin typeface="Arial" panose="020B0604020202020204" pitchFamily="34" charset="0"/>
                  <a:cs typeface="Arial" panose="020B0604020202020204" pitchFamily="34" charset="0"/>
                  <a:sym typeface="+mn-ea"/>
                </a:rPr>
                <a:t>Rap</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Danh_sach_Quan_ly_Phim</a:t>
              </a:r>
              <a:r>
                <a:rPr lang="en-US" sz="1400" i="1">
                  <a:latin typeface="Arial" panose="020B0604020202020204" pitchFamily="34" charset="0"/>
                  <a:cs typeface="Arial" panose="020B0604020202020204" pitchFamily="34" charset="0"/>
                </a:rPr>
                <a:t> :    </a:t>
              </a:r>
              <a:endParaRPr lang="en-US" sz="1400" i="1">
                <a:latin typeface="Arial" panose="020B0604020202020204" pitchFamily="34" charset="0"/>
                <a:cs typeface="Arial" panose="020B0604020202020204" pitchFamily="34" charset="0"/>
              </a:endParaRPr>
            </a:p>
            <a:p>
              <a:r>
                <a:rPr lang="en-US" sz="1400" i="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Ho_ten,Ma_so, Ten_Dang_nhap,Mat_khau</a:t>
              </a:r>
              <a:endParaRPr lang="en-US" sz="1400">
                <a:latin typeface="Arial" panose="020B0604020202020204" pitchFamily="34" charset="0"/>
                <a:cs typeface="Arial" panose="020B0604020202020204" pitchFamily="34" charset="0"/>
              </a:endParaRPr>
            </a:p>
          </p:txBody>
        </p:sp>
      </p:grpSp>
      <p:grpSp>
        <p:nvGrpSpPr>
          <p:cNvPr id="28" name="Group 27"/>
          <p:cNvGrpSpPr/>
          <p:nvPr/>
        </p:nvGrpSpPr>
        <p:grpSpPr>
          <a:xfrm>
            <a:off x="293138" y="3544577"/>
            <a:ext cx="5173080" cy="3015079"/>
            <a:chOff x="903567" y="2937671"/>
            <a:chExt cx="1767100" cy="3015079"/>
          </a:xfrm>
        </p:grpSpPr>
        <p:sp>
          <p:nvSpPr>
            <p:cNvPr id="29"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30" name="TextBox 29"/>
            <p:cNvSpPr txBox="1"/>
            <p:nvPr/>
          </p:nvSpPr>
          <p:spPr>
            <a:xfrm>
              <a:off x="903567" y="3276225"/>
              <a:ext cx="1767100" cy="267652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br>
                <a:rPr lang="en-US" sz="1400" i="1">
                  <a:solidFill>
                    <a:schemeClr val="tx1"/>
                  </a:solidFill>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Danh_sach_Dat_ve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Ma_nhan_ve, Danh_sach_Ghe_dat, Suat_chieu, Rap, Phong_chieu, So_luong, Don_gia, Tien, Ngay_dat, Trang_thai, </a:t>
              </a:r>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	*Khach_hang: Ma_so, Ho_ten, Dien_thoai, Mail</a:t>
              </a:r>
              <a:br>
                <a:rPr lang="en-US" sz="1400">
                  <a:latin typeface="Arial" panose="020B0604020202020204" pitchFamily="34" charset="0"/>
                  <a:cs typeface="Arial" panose="020B0604020202020204" pitchFamily="34" charset="0"/>
                </a:rPr>
              </a:br>
              <a:r>
                <a:rPr lang="en-US" sz="1400">
                  <a:solidFill>
                    <a:srgbClr val="FF0000"/>
                  </a:solidFill>
                  <a:latin typeface="Arial" panose="020B0604020202020204" pitchFamily="34" charset="0"/>
                  <a:cs typeface="Arial" panose="020B0604020202020204" pitchFamily="34" charset="0"/>
                </a:rPr>
                <a:t>Danh_sach_Ban_ve</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Ma_so, Ngay, Don_gia, So_luong, Tien, </a:t>
              </a:r>
              <a:r>
                <a:rPr lang="en-US" sz="1400">
                  <a:latin typeface="Arial" panose="020B0604020202020204" pitchFamily="34" charset="0"/>
                  <a:cs typeface="Arial" panose="020B0604020202020204" pitchFamily="34" charset="0"/>
                  <a:sym typeface="+mn-ea"/>
                </a:rPr>
                <a:t>Danh_sach_Ghe_dat, Nhan_vien_Ban_ve, Suat_chieu,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Mô hình Đối tượng xử lý của Phân hệ Khách tham quan  </a:t>
            </a:r>
            <a:endParaRPr lang="vi-VN" sz="160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4446324" y="5354536"/>
            <a:ext cx="3273554" cy="365125"/>
          </a:xfrm>
        </p:spPr>
        <p:txBody>
          <a:bodyPr/>
          <a:lstStyle/>
          <a:p>
            <a:pPr>
              <a:defRPr/>
            </a:pPr>
            <a:r>
              <a:rPr lang="vi-VN" sz="1600">
                <a:solidFill>
                  <a:srgbClr val="002060"/>
                </a:solidFill>
                <a:latin typeface="Arial" panose="020B0604020202020204" pitchFamily="34" charset="0"/>
                <a:cs typeface="Arial" panose="020B0604020202020204" pitchFamily="34" charset="0"/>
              </a:rPr>
              <a:t>Nguyễn tiến Huy   Tháng </a:t>
            </a:r>
            <a:r>
              <a:rPr lang="en-US" sz="1600">
                <a:solidFill>
                  <a:srgbClr val="002060"/>
                </a:solidFill>
                <a:latin typeface="Arial" panose="020B0604020202020204" pitchFamily="34" charset="0"/>
                <a:cs typeface="Arial" panose="020B0604020202020204" pitchFamily="34" charset="0"/>
              </a:rPr>
              <a:t>2</a:t>
            </a:r>
            <a:r>
              <a:rPr lang="vi-VN" sz="1600">
                <a:solidFill>
                  <a:srgbClr val="002060"/>
                </a:solidFill>
                <a:latin typeface="Arial" panose="020B0604020202020204" pitchFamily="34" charset="0"/>
                <a:cs typeface="Arial" panose="020B0604020202020204" pitchFamily="34" charset="0"/>
              </a:rPr>
              <a:t>/201</a:t>
            </a:r>
            <a:r>
              <a:rPr lang="en-US" sz="1600">
                <a:solidFill>
                  <a:srgbClr val="002060"/>
                </a:solidFill>
                <a:latin typeface="Arial" panose="020B0604020202020204" pitchFamily="34" charset="0"/>
                <a:cs typeface="Arial" panose="020B0604020202020204" pitchFamily="34" charset="0"/>
              </a:rPr>
              <a:t>8</a:t>
            </a:r>
            <a:endParaRPr lang="vi-VN" sz="160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588" y="5287749"/>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429261"/>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Màn hình Giao diện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a:solidFill>
                  <a:schemeClr val="accent2">
                    <a:lumMod val="50000"/>
                  </a:schemeClr>
                </a:solidFill>
                <a:latin typeface="Arial" panose="020B0604020202020204" pitchFamily="34" charset="0"/>
                <a:cs typeface="Arial" panose="020B0604020202020204" pitchFamily="34" charset="0"/>
              </a:rPr>
              <a:t>Dịch vụ Giao tiếp </a:t>
            </a:r>
            <a:r>
              <a:rPr lang="en-US" sz="1600" b="1">
                <a:solidFill>
                  <a:schemeClr val="accent2">
                    <a:lumMod val="50000"/>
                  </a:schemeClr>
                </a:solidFill>
                <a:latin typeface="Arial" panose="020B0604020202020204" pitchFamily="34" charset="0"/>
                <a:cs typeface="Arial" panose="020B0604020202020204" pitchFamily="34" charset="0"/>
              </a:rPr>
              <a:t>(1 )</a:t>
            </a:r>
            <a:endParaRPr lang="en-US" sz="1600" b="1" i="1" u="sng">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a:solidFill>
                  <a:srgbClr val="FF0000"/>
                </a:solidFill>
                <a:latin typeface="Arial" panose="020B0604020202020204" pitchFamily="34" charset="0"/>
                <a:cs typeface="Arial" panose="020B0604020202020204" pitchFamily="34" charset="0"/>
                <a:sym typeface="+mn-ea"/>
              </a:rPr>
              <a:t>Xem </a:t>
            </a:r>
            <a:r>
              <a:rPr lang="en-US" sz="1200">
                <a:solidFill>
                  <a:srgbClr val="002060"/>
                </a:solidFill>
                <a:latin typeface="Arial" panose="020B0604020202020204" pitchFamily="34" charset="0"/>
                <a:cs typeface="Arial" panose="020B0604020202020204" pitchFamily="34" charset="0"/>
                <a:sym typeface="+mn-ea"/>
              </a:rPr>
              <a:t>  </a:t>
            </a:r>
            <a:r>
              <a:rPr lang="en-US" sz="1200" b="1">
                <a:solidFill>
                  <a:srgbClr val="002060"/>
                </a:solidFill>
                <a:latin typeface="Arial" panose="020B0604020202020204" pitchFamily="34" charset="0"/>
                <a:cs typeface="Arial" panose="020B0604020202020204" pitchFamily="34" charset="0"/>
                <a:sym typeface="+mn-ea"/>
              </a:rPr>
              <a:t>Phim(</a:t>
            </a:r>
            <a:r>
              <a:rPr lang="en-US" sz="1200">
                <a:solidFill>
                  <a:srgbClr val="002060"/>
                </a:solidFill>
                <a:latin typeface="Arial" panose="020B0604020202020204" pitchFamily="34" charset="0"/>
                <a:cs typeface="Arial" panose="020B0604020202020204" pitchFamily="34" charset="0"/>
                <a:sym typeface="+mn-ea"/>
              </a:rPr>
              <a:t>Tên, Đơn giá Bán, </a:t>
            </a:r>
            <a:r>
              <a:rPr lang="en-US" sz="120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a:solidFill>
                  <a:srgbClr val="002060"/>
                </a:solidFill>
                <a:latin typeface="Arial" panose="020B0604020202020204" pitchFamily="34" charset="0"/>
                <a:cs typeface="Arial" panose="020B0604020202020204" pitchFamily="34" charset="0"/>
                <a:sym typeface="+mn-ea"/>
              </a:rPr>
              <a:t>), </a:t>
            </a:r>
            <a:r>
              <a:rPr lang="en-US" sz="1200">
                <a:solidFill>
                  <a:srgbClr val="FF0000"/>
                </a:solidFill>
                <a:latin typeface="Arial" panose="020B0604020202020204" pitchFamily="34" charset="0"/>
                <a:cs typeface="Arial" panose="020B0604020202020204" pitchFamily="34" charset="0"/>
                <a:sym typeface="+mn-ea"/>
              </a:rPr>
              <a:t>Đặt vé</a:t>
            </a:r>
            <a:r>
              <a:rPr lang="en-US" sz="1200">
                <a:solidFill>
                  <a:srgbClr val="002060"/>
                </a:solidFill>
                <a:latin typeface="Arial" panose="020B0604020202020204" pitchFamily="34" charset="0"/>
                <a:cs typeface="Arial" panose="020B0604020202020204" pitchFamily="34" charset="0"/>
                <a:sym typeface="+mn-ea"/>
              </a:rPr>
              <a:t> theo Phiếu đặt</a:t>
            </a:r>
            <a:endParaRPr lang="en-US" sz="120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7234"/>
          </a:xfrm>
          <a:prstGeom prst="rect">
            <a:avLst/>
          </a:prstGeom>
          <a:solidFill>
            <a:schemeClr val="bg1"/>
          </a:solidFill>
          <a:ln w="41275">
            <a:solidFill>
              <a:srgbClr val="002060"/>
            </a:solidFill>
            <a:prstDash val="sysDash"/>
          </a:ln>
        </p:spPr>
        <p:txBody>
          <a:bodyPr wrap="square" rtlCol="0">
            <a:spAutoFit/>
          </a:bodyPr>
          <a:lstStyle/>
          <a:p>
            <a:r>
              <a:rPr lang="en-US" sz="1400" b="1">
                <a:solidFill>
                  <a:srgbClr val="002060"/>
                </a:solidFill>
                <a:latin typeface="Arial" panose="020B0604020202020204" pitchFamily="34" charset="0"/>
                <a:cs typeface="Arial" panose="020B0604020202020204" pitchFamily="34" charset="0"/>
              </a:rPr>
              <a:t>Du_lieu</a:t>
            </a:r>
            <a:br>
              <a:rPr lang="en-US" sz="1400">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Cong_ty</a:t>
            </a:r>
            <a:br>
              <a:rPr lang="en-US" sz="1400" b="1">
                <a:solidFill>
                  <a:srgbClr val="002060"/>
                </a:solidFill>
                <a:latin typeface="Arial" panose="020B0604020202020204" pitchFamily="34" charset="0"/>
                <a:cs typeface="Arial" panose="020B0604020202020204" pitchFamily="34" charset="0"/>
              </a:rPr>
            </a:br>
            <a:r>
              <a:rPr lang="en-US" sz="1400">
                <a:solidFill>
                  <a:srgbClr val="002060"/>
                </a:solidFill>
                <a:latin typeface="Arial" panose="020B0604020202020204" pitchFamily="34" charset="0"/>
                <a:cs typeface="Arial" panose="020B0604020202020204" pitchFamily="34" charset="0"/>
              </a:rPr>
              <a:t> Danh_sach_Phim</a:t>
            </a:r>
            <a:endParaRPr lang="en-US" sz="1400" b="1">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Ten,Ma_so,Dien_thoai,Dia_chi</a:t>
              </a:r>
              <a:endParaRPr lang="en-US" sz="1400">
                <a:latin typeface="Arial" panose="020B0604020202020204" pitchFamily="34" charset="0"/>
                <a:cs typeface="Arial" panose="020B0604020202020204" pitchFamily="34" charset="0"/>
              </a:endParaRPr>
            </a:p>
            <a:p>
              <a:r>
                <a:rPr lang="en-US" sz="1400">
                  <a:solidFill>
                    <a:schemeClr val="accent2">
                      <a:lumMod val="50000"/>
                    </a:schemeClr>
                  </a:solidFill>
                  <a:latin typeface="Arial" panose="020B0604020202020204" pitchFamily="34" charset="0"/>
                  <a:cs typeface="Arial" panose="020B0604020202020204" pitchFamily="34" charset="0"/>
                </a:rPr>
                <a:t>Danh_sach_Rap</a:t>
              </a:r>
              <a:r>
                <a:rPr lang="en-US" sz="1400" i="1">
                  <a:latin typeface="Arial" panose="020B0604020202020204" pitchFamily="34" charset="0"/>
                  <a:cs typeface="Arial" panose="020B0604020202020204" pitchFamily="34" charset="0"/>
                </a:rPr>
                <a:t> : </a:t>
              </a:r>
              <a:r>
                <a:rPr lang="en-US" sz="1400">
                  <a:latin typeface="Arial" panose="020B0604020202020204" pitchFamily="34" charset="0"/>
                  <a:cs typeface="Arial" panose="020B0604020202020204" pitchFamily="34" charset="0"/>
                </a:rPr>
                <a:t>Ten,Ma_so, Danh_sach_Phong_chieu</a:t>
              </a:r>
              <a:endParaRPr lang="en-US" sz="140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506954"/>
            <a:chOff x="903567" y="2937671"/>
            <a:chExt cx="1767100" cy="1506954"/>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XL_PHIM  </a:t>
              </a:r>
              <a:endParaRPr lang="en-US" sz="1600" b="1">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168400"/>
            </a:xfrm>
            <a:prstGeom prst="rect">
              <a:avLst/>
            </a:prstGeom>
            <a:noFill/>
            <a:ln>
              <a:solidFill>
                <a:schemeClr val="tx1"/>
              </a:solidFill>
            </a:ln>
          </p:spPr>
          <p:txBody>
            <a:bodyPr wrap="square" rtlCol="0">
              <a:spAutoFit/>
            </a:bodyPr>
            <a:lstStyle/>
            <a:p>
              <a:r>
                <a:rPr lang="en-US" sz="140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a:latin typeface="Arial" panose="020B0604020202020204" pitchFamily="34" charset="0"/>
                <a:cs typeface="Arial" panose="020B0604020202020204" pitchFamily="34" charset="0"/>
              </a:endParaRPr>
            </a:p>
            <a:p>
              <a:r>
                <a:rPr lang="en-US" sz="1400">
                  <a:solidFill>
                    <a:srgbClr val="FF0000"/>
                  </a:solidFill>
                  <a:latin typeface="Arial" panose="020B0604020202020204" pitchFamily="34" charset="0"/>
                  <a:cs typeface="Arial" panose="020B0604020202020204" pitchFamily="34" charset="0"/>
                </a:rPr>
                <a:t>Danh_sach_Suat_chieu: </a:t>
              </a:r>
              <a:r>
                <a:rPr lang="en-US" sz="1400">
                  <a:solidFill>
                    <a:schemeClr val="tx1"/>
                  </a:solidFill>
                  <a:latin typeface="Arial" panose="020B0604020202020204" pitchFamily="34" charset="0"/>
                  <a:cs typeface="Arial" panose="020B0604020202020204" pitchFamily="34" charset="0"/>
                </a:rPr>
                <a:t>Ma_so, Bat_dau, Danh_sach_Ghe_trong, Rap, Phong_chieu</a:t>
              </a:r>
              <a:endParaRPr lang="en-US" sz="1400">
                <a:latin typeface="Arial" panose="020B0604020202020204" pitchFamily="34" charset="0"/>
                <a:cs typeface="Arial" panose="020B0604020202020204" pitchFamily="34" charset="0"/>
                <a:sym typeface="+mn-e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err="1">
                <a:solidFill>
                  <a:srgbClr val="FFFF00"/>
                </a:solidFill>
                <a:latin typeface="Arial" panose="020B0604020202020204" pitchFamily="34" charset="0"/>
                <a:cs typeface="Arial" panose="020B0604020202020204" pitchFamily="34" charset="0"/>
                <a:sym typeface="+mn-ea"/>
              </a:rPr>
              <a:t>Mô</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hình</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Đối</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tượng</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xử</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lý</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của</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Phân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hệ</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Nhân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viên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Bán</a:t>
            </a:r>
            <a:r>
              <a:rPr lang="en-US" sz="1600" b="1" dirty="0">
                <a:solidFill>
                  <a:srgbClr val="FFFF00"/>
                </a:solidFill>
                <a:latin typeface="Arial" panose="020B0604020202020204" pitchFamily="34" charset="0"/>
                <a:cs typeface="Arial" panose="020B0604020202020204" pitchFamily="34" charset="0"/>
                <a:sym typeface="+mn-ea"/>
              </a:rPr>
              <a:t> </a:t>
            </a:r>
            <a:r>
              <a:rPr lang="en-US" sz="1600" b="1" dirty="0" err="1">
                <a:solidFill>
                  <a:srgbClr val="FFFF00"/>
                </a:solidFill>
                <a:latin typeface="Arial" panose="020B0604020202020204" pitchFamily="34" charset="0"/>
                <a:cs typeface="Arial" panose="020B0604020202020204" pitchFamily="34" charset="0"/>
                <a:sym typeface="+mn-ea"/>
              </a:rPr>
              <a:t>vé</a:t>
            </a:r>
            <a:r>
              <a:rPr lang="en-US" sz="1600" b="1" dirty="0">
                <a:solidFill>
                  <a:srgbClr val="FFFF00"/>
                </a:solidFill>
                <a:latin typeface="Arial" panose="020B0604020202020204" pitchFamily="34" charset="0"/>
                <a:cs typeface="Arial" panose="020B0604020202020204" pitchFamily="34" charset="0"/>
                <a:sym typeface="+mn-ea"/>
              </a:rPr>
              <a:t>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829945"/>
          </a:xfrm>
          <a:prstGeom prst="rect">
            <a:avLst/>
          </a:prstGeom>
          <a:solidFill>
            <a:schemeClr val="bg1"/>
          </a:solidFill>
          <a:ln>
            <a:solidFill>
              <a:schemeClr val="accent1"/>
            </a:solidFill>
          </a:ln>
        </p:spPr>
        <p:txBody>
          <a:bodyPr wrap="square" rtlCol="0">
            <a:spAutoFit/>
          </a:bodyPr>
          <a:lstStyle/>
          <a:p>
            <a:pPr fontAlgn="auto">
              <a:spcBef>
                <a:spcPts val="0"/>
              </a:spcBef>
              <a:spcAft>
                <a:spcPts val="0"/>
              </a:spcAft>
              <a:defRPr/>
            </a:pPr>
            <a:r>
              <a:rPr lang="en-US" sz="1200" dirty="0" err="1">
                <a:solidFill>
                  <a:srgbClr val="FF0000"/>
                </a:solidFill>
                <a:latin typeface="Arial" panose="020B0604020202020204" pitchFamily="34" charset="0"/>
                <a:cs typeface="Arial" panose="020B0604020202020204" pitchFamily="34" charset="0"/>
                <a:sym typeface="+mn-ea"/>
              </a:rPr>
              <a:t>Xem</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err="1">
                <a:solidFill>
                  <a:srgbClr val="002060"/>
                </a:solidFill>
                <a:latin typeface="Arial" panose="020B0604020202020204" pitchFamily="34" charset="0"/>
                <a:cs typeface="Arial" panose="020B0604020202020204" pitchFamily="34" charset="0"/>
                <a:sym typeface="+mn-ea"/>
              </a:rPr>
              <a:t>Phim</a:t>
            </a:r>
            <a:r>
              <a:rPr lang="en-US" sz="1200" b="1" dirty="0">
                <a:solidFill>
                  <a:srgbClr val="002060"/>
                </a:solidFill>
                <a:latin typeface="Arial" panose="020B0604020202020204" pitchFamily="34" charset="0"/>
                <a:cs typeface="Arial" panose="020B0604020202020204" pitchFamily="34" charset="0"/>
                <a:sym typeface="+mn-ea"/>
              </a:rPr>
              <a:t>(</a:t>
            </a:r>
            <a:r>
              <a:rPr lang="en-US" sz="1200" dirty="0" err="1">
                <a:solidFill>
                  <a:srgbClr val="002060"/>
                </a:solidFill>
                <a:latin typeface="Arial" panose="020B0604020202020204" pitchFamily="34" charset="0"/>
                <a:cs typeface="Arial" panose="020B0604020202020204" pitchFamily="34" charset="0"/>
                <a:sym typeface="+mn-ea"/>
              </a:rPr>
              <a:t>Tên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Đơn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giá</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phim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đơn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giá</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tóm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tắt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nội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dung,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hình</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poster,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phân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thời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lượng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quốc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gia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viên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đạo</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diễn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thể</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loại</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năm</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sản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xuất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ghế</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còn</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trống</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của</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suất</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en-US" sz="1200" dirty="0" err="1">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Bán</a:t>
            </a:r>
            <a:r>
              <a:rPr lang="en-US" sz="1200" dirty="0">
                <a:solidFill>
                  <a:srgbClr val="FF0000"/>
                </a:solidFill>
                <a:latin typeface="Arial" panose="020B0604020202020204" pitchFamily="34" charset="0"/>
                <a:cs typeface="Arial" panose="020B0604020202020204" pitchFamily="34" charset="0"/>
                <a:sym typeface="+mn-ea"/>
              </a:rPr>
              <a:t> </a:t>
            </a:r>
            <a:r>
              <a:rPr lang="en-US" sz="1200" dirty="0" err="1">
                <a:solidFill>
                  <a:srgbClr val="FF0000"/>
                </a:solidFill>
                <a:latin typeface="Arial" panose="020B0604020202020204" pitchFamily="34" charset="0"/>
                <a:cs typeface="Arial" panose="020B0604020202020204" pitchFamily="34" charset="0"/>
                <a:sym typeface="+mn-ea"/>
              </a:rPr>
              <a:t>vé</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theo</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Phiếu</a:t>
            </a:r>
            <a:r>
              <a:rPr lang="en-US" sz="1200" dirty="0">
                <a:solidFill>
                  <a:srgbClr val="002060"/>
                </a:solidFill>
                <a:latin typeface="Arial" panose="020B0604020202020204" pitchFamily="34" charset="0"/>
                <a:cs typeface="Arial" panose="020B0604020202020204" pitchFamily="34" charset="0"/>
                <a:sym typeface="+mn-ea"/>
              </a:rPr>
              <a:t> </a:t>
            </a:r>
            <a:r>
              <a:rPr lang="en-US" sz="1200" dirty="0" err="1">
                <a:solidFill>
                  <a:srgbClr val="002060"/>
                </a:solidFill>
                <a:latin typeface="Arial" panose="020B0604020202020204" pitchFamily="34" charset="0"/>
                <a:cs typeface="Arial" panose="020B0604020202020204" pitchFamily="34" charset="0"/>
                <a:sym typeface="+mn-ea"/>
              </a:rPr>
              <a:t>bán</a:t>
            </a:r>
            <a:endParaRPr lang="en-US" sz="1200" dirty="0">
              <a:solidFill>
                <a:prstClr val="black"/>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1169551"/>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vi-VN" sz="1400" dirty="0" err="1">
                <a:solidFill>
                  <a:srgbClr val="002060"/>
                </a:solidFill>
                <a:latin typeface="Arial" panose="020B0604020202020204" pitchFamily="34" charset="0"/>
                <a:cs typeface="Arial" panose="020B0604020202020204" pitchFamily="34" charset="0"/>
              </a:rPr>
              <a:t>Danh_sach_Nguoi_dung_Noi_bo</a:t>
            </a:r>
            <a:br>
              <a:rPr lang="en-US" sz="1400" b="1"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Danh_sach_Phim</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Danh_sach_Rap</a:t>
              </a:r>
              <a:r>
                <a:rPr lang="en-US" sz="1400" i="1"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Ten,Ma_so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Danh_sach_Phong_chieu</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938992"/>
            <a:chOff x="903567" y="2937671"/>
            <a:chExt cx="1767100" cy="1938992"/>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XL_PHIM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600438"/>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Danh_sach_Suat_chieu</a:t>
              </a:r>
              <a:r>
                <a:rPr lang="en-US" sz="1400" dirty="0">
                  <a:solidFill>
                    <a:srgbClr val="FF0000"/>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Ma_so</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Bat_dau</a:t>
              </a:r>
              <a:r>
                <a:rPr lang="en-US" sz="1400" dirty="0">
                  <a:solidFill>
                    <a:schemeClr val="tx1"/>
                  </a:solidFill>
                  <a:latin typeface="Arial" panose="020B0604020202020204" pitchFamily="34" charset="0"/>
                  <a:cs typeface="Arial" panose="020B0604020202020204" pitchFamily="34" charset="0"/>
                </a:rPr>
                <a:t>, </a:t>
              </a:r>
              <a:r>
                <a:rPr lang="en-US" sz="1400" dirty="0" err="1">
                  <a:solidFill>
                    <a:schemeClr val="tx1"/>
                  </a:solidFill>
                  <a:latin typeface="Arial" panose="020B0604020202020204" pitchFamily="34" charset="0"/>
                  <a:cs typeface="Arial" panose="020B0604020202020204" pitchFamily="34" charset="0"/>
                </a:rPr>
                <a:t>Danh_sach_Ghe_trong</a:t>
              </a:r>
              <a:r>
                <a:rPr lang="en-US" sz="1400" dirty="0">
                  <a:solidFill>
                    <a:schemeClr val="tx1"/>
                  </a:solidFill>
                  <a:latin typeface="Arial" panose="020B0604020202020204" pitchFamily="34" charset="0"/>
                  <a:cs typeface="Arial" panose="020B0604020202020204" pitchFamily="34" charset="0"/>
                </a:rPr>
                <a:t>, Rap</a:t>
              </a:r>
              <a:endParaRPr lang="en-US" sz="1400" dirty="0">
                <a:solidFill>
                  <a:schemeClr val="tx1"/>
                </a:solidFill>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Danh_sach_Ban_ve</a:t>
              </a:r>
              <a:r>
                <a:rPr lang="en-US" sz="1400" dirty="0">
                  <a:solidFill>
                    <a:schemeClr val="accent2">
                      <a:lumMod val="50000"/>
                    </a:schemeClr>
                  </a:solidFill>
                  <a:latin typeface="Arial" panose="020B0604020202020204" pitchFamily="34" charset="0"/>
                  <a:cs typeface="Arial" panose="020B0604020202020204" pitchFamily="34" charset="0"/>
                  <a:sym typeface="+mn-ea"/>
                </a:rPr>
                <a:t>, </a:t>
              </a:r>
              <a:r>
                <a:rPr lang="en-US" sz="1400" dirty="0" err="1">
                  <a:solidFill>
                    <a:schemeClr val="accent2">
                      <a:lumMod val="50000"/>
                    </a:schemeClr>
                  </a:solidFill>
                  <a:latin typeface="Arial" panose="020B0604020202020204" pitchFamily="34" charset="0"/>
                  <a:cs typeface="Arial" panose="020B0604020202020204" pitchFamily="34" charset="0"/>
                  <a:sym typeface="+mn-ea"/>
                </a:rPr>
                <a:t>Danh_sach_Dat_ve</a:t>
              </a:r>
              <a:endParaRPr lang="en-US" sz="1400" dirty="0">
                <a:solidFill>
                  <a:schemeClr val="accent2">
                    <a:lumMod val="50000"/>
                  </a:schemeClr>
                </a:solidFill>
                <a:latin typeface="Arial" panose="020B0604020202020204" pitchFamily="34" charset="0"/>
                <a:cs typeface="Arial" panose="020B0604020202020204" pitchFamily="34" charset="0"/>
                <a:sym typeface="+mn-ea"/>
              </a:endParaRPr>
            </a:p>
            <a:p>
              <a:r>
                <a:rPr lang="en-US" sz="1400" dirty="0" err="1">
                  <a:latin typeface="Arial" panose="020B0604020202020204" pitchFamily="34" charset="0"/>
                  <a:cs typeface="Arial" panose="020B0604020202020204" pitchFamily="34" charset="0"/>
                  <a:sym typeface="+mn-ea"/>
                </a:rPr>
                <a:t>Doanh_thu</a:t>
              </a:r>
              <a:endParaRPr lang="en-US" sz="1400" dirty="0">
                <a:latin typeface="Arial" panose="020B0604020202020204" pitchFamily="34" charset="0"/>
                <a:cs typeface="Arial" panose="020B0604020202020204" pitchFamily="34" charset="0"/>
                <a:sym typeface="+mn-ea"/>
              </a:endParaRPr>
            </a:p>
          </p:txBody>
        </p:sp>
      </p:grpSp>
      <p:grpSp>
        <p:nvGrpSpPr>
          <p:cNvPr id="28" name="Group 27"/>
          <p:cNvGrpSpPr/>
          <p:nvPr/>
        </p:nvGrpSpPr>
        <p:grpSpPr>
          <a:xfrm>
            <a:off x="0" y="4429173"/>
            <a:ext cx="5173080" cy="861774"/>
            <a:chOff x="903567" y="2937671"/>
            <a:chExt cx="1767100" cy="861774"/>
          </a:xfrm>
        </p:grpSpPr>
        <p:sp>
          <p:nvSpPr>
            <p:cNvPr id="29" name="TextBox 28"/>
            <p:cNvSpPr txBox="1"/>
            <p:nvPr/>
          </p:nvSpPr>
          <p:spPr>
            <a:xfrm>
              <a:off x="903567" y="2937671"/>
              <a:ext cx="1767100" cy="338554"/>
            </a:xfrm>
            <a:prstGeom prst="rect">
              <a:avLst/>
            </a:prstGeom>
            <a:noFill/>
            <a:ln>
              <a:solidFill>
                <a:schemeClr val="tx1"/>
              </a:solidFill>
            </a:ln>
          </p:spPr>
          <p:txBody>
            <a:bodyPr wrap="square" rtlCol="0">
              <a:spAutoFit/>
            </a:bodyPr>
            <a:lstStyle/>
            <a:p>
              <a:pPr algn="ctr"/>
              <a:r>
                <a:rPr lang="it-IT" sz="1600" b="1" dirty="0">
                  <a:solidFill>
                    <a:srgbClr val="002060"/>
                  </a:solidFill>
                  <a:latin typeface="Arial" panose="020B0604020202020204" pitchFamily="34" charset="0"/>
                  <a:cs typeface="Arial" panose="020B0604020202020204" pitchFamily="34" charset="0"/>
                </a:rPr>
                <a:t>XL_NGUOI_DUNG_NOI_BO</a:t>
              </a:r>
              <a:endParaRPr lang="en-US" sz="1600" b="1" dirty="0">
                <a:solidFill>
                  <a:srgbClr val="002060"/>
                </a:solidFill>
                <a:latin typeface="Arial" panose="020B0604020202020204" pitchFamily="34" charset="0"/>
                <a:cs typeface="Arial" panose="020B0604020202020204" pitchFamily="34" charset="0"/>
              </a:endParaRPr>
            </a:p>
          </p:txBody>
        </p:sp>
        <p:sp>
          <p:nvSpPr>
            <p:cNvPr id="30" name="TextBox 29"/>
            <p:cNvSpPr txBox="1"/>
            <p:nvPr/>
          </p:nvSpPr>
          <p:spPr>
            <a:xfrm>
              <a:off x="903567" y="3276225"/>
              <a:ext cx="1767100" cy="523220"/>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Ho_ten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Ten_Dang_nhap</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Mat_khau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Nhom_nguoi_dung</a:t>
              </a:r>
              <a:r>
                <a:rPr lang="en-US" sz="1400" dirty="0">
                  <a:latin typeface="Arial" panose="020B0604020202020204" pitchFamily="34" charset="0"/>
                  <a:cs typeface="Arial" panose="020B0604020202020204" pitchFamily="34" charset="0"/>
                </a:rPr>
                <a:t>, Rap, </a:t>
              </a:r>
              <a:r>
                <a:rPr lang="en-US" sz="1400" dirty="0" err="1">
                  <a:latin typeface="Arial" panose="020B0604020202020204" pitchFamily="34" charset="0"/>
                  <a:cs typeface="Arial" panose="020B0604020202020204" pitchFamily="34" charset="0"/>
                </a:rPr>
                <a:t>Doanh_thu</a:t>
              </a:r>
              <a:endParaRPr lang="en-US" sz="1400" dirty="0">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a:solidFill>
                  <a:srgbClr val="FFFF00"/>
                </a:solidFill>
                <a:latin typeface="Arial" panose="020B0604020202020204" pitchFamily="34" charset="0"/>
                <a:cs typeface="Arial" panose="020B0604020202020204" pitchFamily="34" charset="0"/>
                <a:sym typeface="+mn-ea"/>
              </a:rPr>
              <a:t>Mô hình Đối tượng xử lý của Phân hệ </a:t>
            </a:r>
            <a:r>
              <a:rPr lang="en-US" sz="1600" b="1" dirty="0" smtClean="0">
                <a:solidFill>
                  <a:srgbClr val="FFFF00"/>
                </a:solidFill>
                <a:latin typeface="Arial" panose="020B0604020202020204" pitchFamily="34" charset="0"/>
                <a:cs typeface="Arial" panose="020B0604020202020204" pitchFamily="34" charset="0"/>
                <a:sym typeface="+mn-ea"/>
              </a:rPr>
              <a:t>Quản lý Phim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1015663"/>
          </a:xfrm>
          <a:prstGeom prst="rect">
            <a:avLst/>
          </a:prstGeom>
          <a:solidFill>
            <a:schemeClr val="bg1"/>
          </a:solidFill>
          <a:ln>
            <a:solidFill>
              <a:schemeClr val="accent1"/>
            </a:solidFill>
          </a:ln>
        </p:spPr>
        <p:txBody>
          <a:bodyPr wrap="square" rtlCol="0">
            <a:spAutoFit/>
          </a:bodyPr>
          <a:lstStyle/>
          <a:p>
            <a:pPr>
              <a:defRPr/>
            </a:pPr>
            <a:r>
              <a:rPr lang="en-US" sz="1200" dirty="0">
                <a:solidFill>
                  <a:srgbClr val="FF0000"/>
                </a:solidFill>
                <a:latin typeface="Arial" panose="020B0604020202020204" pitchFamily="34" charset="0"/>
                <a:cs typeface="Arial" panose="020B0604020202020204" pitchFamily="34" charset="0"/>
                <a:sym typeface="+mn-ea"/>
              </a:rPr>
              <a:t>Xem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smtClean="0">
                <a:solidFill>
                  <a:srgbClr val="002060"/>
                </a:solidFill>
                <a:latin typeface="Arial" panose="020B0604020202020204" pitchFamily="34" charset="0"/>
                <a:cs typeface="Arial" panose="020B0604020202020204" pitchFamily="34" charset="0"/>
                <a:sym typeface="+mn-ea"/>
              </a:rPr>
              <a:t>Phim(</a:t>
            </a:r>
            <a:r>
              <a:rPr lang="en-US" sz="1200" dirty="0">
                <a:solidFill>
                  <a:srgbClr val="002060"/>
                </a:solidFill>
                <a:latin typeface="Arial" panose="020B0604020202020204" pitchFamily="34" charset="0"/>
                <a:cs typeface="Arial" panose="020B0604020202020204" pitchFamily="34" charset="0"/>
                <a:sym typeface="+mn-ea"/>
              </a:rPr>
              <a:t>Tên, Đơn giá Bán, </a:t>
            </a:r>
            <a:r>
              <a:rPr lang="en-US" sz="1200" dirty="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tên phim, đơn giá, tóm tắt nội dung, hình poster, phân loại, thời lượng, quốc gia, diễn viên, đạo diễn, thể loại, năm sản xuất, suất chiếu, các ghế còn trống của suất chiếu</a:t>
            </a:r>
            <a:r>
              <a:rPr lang="en-US" sz="1200" dirty="0">
                <a:solidFill>
                  <a:srgbClr val="002060"/>
                </a:solidFill>
                <a:latin typeface="Arial" panose="020B0604020202020204" pitchFamily="34" charset="0"/>
                <a:cs typeface="Arial" panose="020B0604020202020204" pitchFamily="34" charset="0"/>
              </a:rPr>
              <a:t> ,</a:t>
            </a:r>
            <a:r>
              <a:rPr lang="en-US" sz="1200" u="sng" dirty="0">
                <a:solidFill>
                  <a:srgbClr val="002060"/>
                </a:solidFill>
                <a:latin typeface="Arial" panose="020B0604020202020204" pitchFamily="34" charset="0"/>
                <a:cs typeface="Arial" panose="020B0604020202020204" pitchFamily="34" charset="0"/>
              </a:rPr>
              <a:t>Doanh thu</a:t>
            </a:r>
            <a:r>
              <a:rPr lang="en-US" sz="1200" dirty="0" smtClean="0">
                <a:solidFill>
                  <a:srgbClr val="002060"/>
                </a:solidFill>
                <a:latin typeface="Arial" panose="020B0604020202020204" pitchFamily="34" charset="0"/>
                <a:cs typeface="Arial" panose="020B0604020202020204" pitchFamily="34" charset="0"/>
                <a:sym typeface="+mn-ea"/>
              </a:rPr>
              <a:t>), </a:t>
            </a:r>
            <a:r>
              <a:rPr lang="en-US" sz="1200" dirty="0">
                <a:solidFill>
                  <a:srgbClr val="FF0000"/>
                </a:solidFill>
                <a:latin typeface="Arial" panose="020B0604020202020204" pitchFamily="34" charset="0"/>
                <a:cs typeface="Arial" panose="020B0604020202020204" pitchFamily="34" charset="0"/>
              </a:rPr>
              <a:t>Cập nhật </a:t>
            </a:r>
            <a:r>
              <a:rPr lang="en-US" sz="1200" dirty="0">
                <a:solidFill>
                  <a:srgbClr val="002060"/>
                </a:solidFill>
                <a:latin typeface="Arial" panose="020B0604020202020204" pitchFamily="34" charset="0"/>
                <a:cs typeface="Arial" panose="020B0604020202020204" pitchFamily="34" charset="0"/>
              </a:rPr>
              <a:t>Đơn giá Bán, thông tin </a:t>
            </a:r>
            <a:r>
              <a:rPr lang="en-US" sz="1200" b="1" dirty="0">
                <a:solidFill>
                  <a:srgbClr val="002060"/>
                </a:solidFill>
                <a:latin typeface="Arial" panose="020B0604020202020204" pitchFamily="34" charset="0"/>
                <a:cs typeface="Arial" panose="020B0604020202020204" pitchFamily="34" charset="0"/>
                <a:sym typeface="+mn-ea"/>
              </a:rPr>
              <a:t>Phim , Suất chiếu. </a:t>
            </a:r>
            <a:r>
              <a:rPr lang="en-US" sz="1200" dirty="0">
                <a:solidFill>
                  <a:srgbClr val="FF0000"/>
                </a:solidFill>
                <a:latin typeface="Arial" panose="020B0604020202020204" pitchFamily="34" charset="0"/>
                <a:cs typeface="Arial" panose="020B0604020202020204" pitchFamily="34" charset="0"/>
                <a:sym typeface="+mn-ea"/>
              </a:rPr>
              <a:t>Thêm, Xóa </a:t>
            </a:r>
            <a:r>
              <a:rPr lang="en-US" sz="1200" b="1" dirty="0">
                <a:solidFill>
                  <a:srgbClr val="002060"/>
                </a:solidFill>
                <a:latin typeface="Arial" panose="020B0604020202020204" pitchFamily="34" charset="0"/>
                <a:cs typeface="Arial" panose="020B0604020202020204" pitchFamily="34" charset="0"/>
                <a:sym typeface="+mn-ea"/>
              </a:rPr>
              <a:t>Phim , Suất chiếu</a:t>
            </a:r>
            <a:endParaRPr lang="en-US" sz="1200" b="1" dirty="0">
              <a:solidFill>
                <a:srgbClr val="ED7D31">
                  <a:lumMod val="50000"/>
                </a:srgbClr>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738664"/>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en-US" sz="1400" dirty="0" smtClean="0">
                <a:solidFill>
                  <a:srgbClr val="002060"/>
                </a:solidFill>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Danh_sach_Phim</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1074519"/>
            <a:chOff x="903567" y="2937671"/>
            <a:chExt cx="1767100" cy="107451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73723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a:p>
              <a:r>
                <a:rPr lang="en-US" sz="1400" dirty="0" err="1">
                  <a:solidFill>
                    <a:schemeClr val="accent2">
                      <a:lumMod val="50000"/>
                    </a:schemeClr>
                  </a:solidFill>
                  <a:latin typeface="Arial" panose="020B0604020202020204" pitchFamily="34" charset="0"/>
                  <a:cs typeface="Arial" panose="020B0604020202020204" pitchFamily="34" charset="0"/>
                </a:rPr>
                <a:t>Danh_sach_Rap</a:t>
              </a:r>
              <a:r>
                <a:rPr lang="en-US" sz="1400" i="1"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Ten,Ma_so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Danh_sach_Phong_chieu</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1723549"/>
            <a:chOff x="903567" y="2937671"/>
            <a:chExt cx="1767100" cy="1723549"/>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XL_PHIM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138499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Ten,Ma_so,Ten_tieng_Anh,Don_gia,Trang_thai,Thoi_luong,Rating,Phan_loai,Quoc_gia,Dao_dien,Nha_san_xuat,The_loai,Dien_vien,Khoi_chieu,Noi_dung,Dich_thuat,</a:t>
              </a:r>
              <a:endParaRPr lang="en-US" sz="1400" dirty="0">
                <a:latin typeface="Arial" panose="020B0604020202020204" pitchFamily="34" charset="0"/>
                <a:cs typeface="Arial" panose="020B0604020202020204" pitchFamily="34" charset="0"/>
              </a:endParaRPr>
            </a:p>
            <a:p>
              <a:r>
                <a:rPr lang="en-US" sz="1400" dirty="0">
                  <a:solidFill>
                    <a:schemeClr val="accent2">
                      <a:lumMod val="50000"/>
                    </a:schemeClr>
                  </a:solidFill>
                  <a:latin typeface="Arial" panose="020B0604020202020204" pitchFamily="34" charset="0"/>
                  <a:cs typeface="Arial" panose="020B0604020202020204" pitchFamily="34" charset="0"/>
                </a:rPr>
                <a:t>Danh_sach_Suat_chieu</a:t>
              </a:r>
              <a:r>
                <a:rPr lang="en-US" sz="1400" dirty="0">
                  <a:solidFill>
                    <a:srgbClr val="FF0000"/>
                  </a:solidFill>
                  <a:latin typeface="Arial" panose="020B0604020202020204" pitchFamily="34" charset="0"/>
                  <a:cs typeface="Arial" panose="020B0604020202020204" pitchFamily="34" charset="0"/>
                </a:rPr>
                <a:t>: </a:t>
              </a:r>
              <a:r>
                <a:rPr lang="en-US" sz="1400" dirty="0">
                  <a:solidFill>
                    <a:schemeClr val="tx1"/>
                  </a:solidFill>
                  <a:latin typeface="Arial" panose="020B0604020202020204" pitchFamily="34" charset="0"/>
                  <a:cs typeface="Arial" panose="020B0604020202020204" pitchFamily="34" charset="0"/>
                </a:rPr>
                <a:t>Ma_so, Bat_dau, </a:t>
              </a:r>
              <a:r>
                <a:rPr lang="en-US" sz="1400" dirty="0" smtClean="0">
                  <a:solidFill>
                    <a:schemeClr val="tx1"/>
                  </a:solidFill>
                  <a:latin typeface="Arial" panose="020B0604020202020204" pitchFamily="34" charset="0"/>
                  <a:cs typeface="Arial" panose="020B0604020202020204" pitchFamily="34" charset="0"/>
                </a:rPr>
                <a:t>      Danh_sach_Ghe_trong</a:t>
              </a:r>
              <a:r>
                <a:rPr lang="en-US" sz="1400" dirty="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Rap</a:t>
              </a:r>
              <a:endParaRPr lang="en-US" sz="1400" dirty="0">
                <a:solidFill>
                  <a:schemeClr val="accent2">
                    <a:lumMod val="50000"/>
                  </a:schemeClr>
                </a:solidFill>
                <a:latin typeface="Arial" panose="020B0604020202020204" pitchFamily="34" charset="0"/>
                <a:cs typeface="Arial" panose="020B0604020202020204" pitchFamily="34" charset="0"/>
                <a:sym typeface="+mn-ea"/>
              </a:endParaRPr>
            </a:p>
            <a:p>
              <a:r>
                <a:rPr lang="en-US" sz="1400" dirty="0" err="1">
                  <a:latin typeface="Arial" panose="020B0604020202020204" pitchFamily="34" charset="0"/>
                  <a:cs typeface="Arial" panose="020B0604020202020204" pitchFamily="34" charset="0"/>
                  <a:sym typeface="+mn-ea"/>
                </a:rPr>
                <a:t>Doanh_thu</a:t>
              </a:r>
              <a:endParaRPr lang="en-US" sz="1400" dirty="0">
                <a:latin typeface="Arial" panose="020B0604020202020204" pitchFamily="34" charset="0"/>
                <a:cs typeface="Arial" panose="020B0604020202020204" pitchFamily="34" charset="0"/>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prstClr val="white"/>
                </a:solidFill>
                <a:latin typeface="Arial" panose="020B0604020202020204" pitchFamily="34" charset="0"/>
                <a:cs typeface="Arial" panose="020B0604020202020204" pitchFamily="34" charset="0"/>
                <a:sym typeface="+mn-ea"/>
              </a:rPr>
              <a:t>Công</a:t>
            </a:r>
            <a:r>
              <a:rPr lang="en-US" sz="1600" b="1" dirty="0">
                <a:solidFill>
                  <a:prstClr val="white"/>
                </a:solidFill>
                <a:latin typeface="Arial" panose="020B0604020202020204" pitchFamily="34" charset="0"/>
                <a:cs typeface="Arial" panose="020B0604020202020204" pitchFamily="34" charset="0"/>
                <a:sym typeface="+mn-ea"/>
              </a:rPr>
              <a:t> ty Galaxy Cinema </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Mã</a:t>
            </a:r>
            <a:r>
              <a:rPr lang="en-US" sz="1600" dirty="0">
                <a:solidFill>
                  <a:prstClr val="white"/>
                </a:solidFill>
                <a:latin typeface="Arial" panose="020B0604020202020204" pitchFamily="34" charset="0"/>
                <a:cs typeface="Arial" panose="020B0604020202020204" pitchFamily="34" charset="0"/>
                <a:sym typeface="+mn-ea"/>
              </a:rPr>
              <a:t> </a:t>
            </a:r>
            <a:r>
              <a:rPr lang="en-US" sz="1600" dirty="0" err="1">
                <a:solidFill>
                  <a:prstClr val="white"/>
                </a:solidFill>
                <a:latin typeface="Arial" panose="020B0604020202020204" pitchFamily="34" charset="0"/>
                <a:cs typeface="Arial" panose="020B0604020202020204" pitchFamily="34" charset="0"/>
                <a:sym typeface="+mn-ea"/>
              </a:rPr>
              <a:t>số</a:t>
            </a:r>
            <a:r>
              <a:rPr lang="en-US" sz="1600" dirty="0">
                <a:solidFill>
                  <a:prstClr val="white"/>
                </a:solidFill>
                <a:latin typeface="Arial" panose="020B0604020202020204" pitchFamily="34" charset="0"/>
                <a:cs typeface="Arial" panose="020B0604020202020204" pitchFamily="34" charset="0"/>
                <a:sym typeface="+mn-ea"/>
              </a:rPr>
              <a:t> : </a:t>
            </a:r>
            <a:r>
              <a:rPr lang="en-US" sz="1600" dirty="0" err="1">
                <a:solidFill>
                  <a:schemeClr val="bg1"/>
                </a:solidFill>
                <a:latin typeface="Arial" panose="020B0604020202020204" pitchFamily="34" charset="0"/>
                <a:cs typeface="Arial" panose="020B0604020202020204" pitchFamily="34" charset="0"/>
                <a:sym typeface="+mn-ea"/>
              </a:rPr>
              <a:t>Galaxy_Cinema</a:t>
            </a:r>
            <a:r>
              <a:rPr lang="en-US" sz="1600" dirty="0">
                <a:solidFill>
                  <a:prstClr val="white"/>
                </a:solidFill>
                <a:latin typeface="Arial" panose="020B0604020202020204" pitchFamily="34" charset="0"/>
                <a:cs typeface="Arial" panose="020B0604020202020204" pitchFamily="34" charset="0"/>
                <a:sym typeface="+mn-ea"/>
              </a:rPr>
              <a:t>)</a:t>
            </a:r>
            <a:endParaRPr lang="en-US" sz="1600" dirty="0">
              <a:solidFill>
                <a:prstClr val="white"/>
              </a:solidFill>
              <a:latin typeface="Arial" panose="020B0604020202020204" pitchFamily="34" charset="0"/>
              <a:cs typeface="Arial" panose="020B0604020202020204" pitchFamily="34" charset="0"/>
            </a:endParaRPr>
          </a:p>
          <a:p>
            <a:pPr algn="ctr"/>
            <a:r>
              <a:rPr lang="en-US" sz="1600" b="1" dirty="0">
                <a:solidFill>
                  <a:srgbClr val="FFFF00"/>
                </a:solidFill>
                <a:latin typeface="Arial" panose="020B0604020202020204" pitchFamily="34" charset="0"/>
                <a:cs typeface="Arial" panose="020B0604020202020204" pitchFamily="34" charset="0"/>
                <a:sym typeface="+mn-ea"/>
              </a:rPr>
              <a:t>Mô hình Đối tượng xử lý của Phân hệ </a:t>
            </a:r>
            <a:r>
              <a:rPr lang="en-US" sz="1600" b="1" dirty="0" smtClean="0">
                <a:solidFill>
                  <a:srgbClr val="FFFF00"/>
                </a:solidFill>
                <a:latin typeface="Arial" panose="020B0604020202020204" pitchFamily="34" charset="0"/>
                <a:cs typeface="Arial" panose="020B0604020202020204" pitchFamily="34" charset="0"/>
                <a:sym typeface="+mn-ea"/>
              </a:rPr>
              <a:t>Quản lý Nhân viên </a:t>
            </a:r>
            <a:endParaRPr lang="vi-VN" sz="1600" dirty="0">
              <a:solidFill>
                <a:srgbClr val="FFFF00"/>
              </a:solidFill>
              <a:latin typeface="Arial" panose="020B0604020202020204" pitchFamily="34" charset="0"/>
              <a:cs typeface="Arial" panose="020B0604020202020204" pitchFamily="34" charset="0"/>
            </a:endParaRPr>
          </a:p>
        </p:txBody>
      </p:sp>
      <p:sp>
        <p:nvSpPr>
          <p:cNvPr id="70" name="Footer Placeholder 2"/>
          <p:cNvSpPr>
            <a:spLocks noGrp="1"/>
          </p:cNvSpPr>
          <p:nvPr>
            <p:ph type="ftr" sz="quarter" idx="11"/>
          </p:nvPr>
        </p:nvSpPr>
        <p:spPr>
          <a:xfrm>
            <a:off x="6049839" y="5712349"/>
            <a:ext cx="3273554" cy="365125"/>
          </a:xfrm>
        </p:spPr>
        <p:txBody>
          <a:bodyPr/>
          <a:lstStyle/>
          <a:p>
            <a:pPr>
              <a:defRPr/>
            </a:pPr>
            <a:r>
              <a:rPr lang="vi-VN" sz="1600" dirty="0">
                <a:solidFill>
                  <a:srgbClr val="002060"/>
                </a:solidFill>
                <a:latin typeface="Arial" panose="020B0604020202020204" pitchFamily="34" charset="0"/>
                <a:cs typeface="Arial" panose="020B0604020202020204" pitchFamily="34" charset="0"/>
              </a:rPr>
              <a:t>Nguyễn </a:t>
            </a:r>
            <a:r>
              <a:rPr lang="vi-VN" sz="1600" dirty="0" err="1">
                <a:solidFill>
                  <a:srgbClr val="002060"/>
                </a:solidFill>
                <a:latin typeface="Arial" panose="020B0604020202020204" pitchFamily="34" charset="0"/>
                <a:cs typeface="Arial" panose="020B0604020202020204" pitchFamily="34" charset="0"/>
              </a:rPr>
              <a:t>tiến</a:t>
            </a:r>
            <a:r>
              <a:rPr lang="vi-VN" sz="1600" dirty="0">
                <a:solidFill>
                  <a:srgbClr val="002060"/>
                </a:solidFill>
                <a:latin typeface="Arial" panose="020B0604020202020204" pitchFamily="34" charset="0"/>
                <a:cs typeface="Arial" panose="020B0604020202020204" pitchFamily="34" charset="0"/>
              </a:rPr>
              <a:t> Huy   </a:t>
            </a:r>
            <a:r>
              <a:rPr lang="vi-VN" sz="1600" dirty="0" err="1">
                <a:solidFill>
                  <a:srgbClr val="002060"/>
                </a:solidFill>
                <a:latin typeface="Arial" panose="020B0604020202020204" pitchFamily="34" charset="0"/>
                <a:cs typeface="Arial" panose="020B0604020202020204" pitchFamily="34" charset="0"/>
              </a:rPr>
              <a:t>Tháng</a:t>
            </a:r>
            <a:r>
              <a:rPr lang="vi-VN" sz="1600"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2</a:t>
            </a:r>
            <a:r>
              <a:rPr lang="vi-VN" sz="1600" dirty="0">
                <a:solidFill>
                  <a:srgbClr val="002060"/>
                </a:solidFill>
                <a:latin typeface="Arial" panose="020B0604020202020204" pitchFamily="34" charset="0"/>
                <a:cs typeface="Arial" panose="020B0604020202020204" pitchFamily="34" charset="0"/>
              </a:rPr>
              <a:t>/201</a:t>
            </a:r>
            <a:r>
              <a:rPr lang="en-US" sz="1600" dirty="0">
                <a:solidFill>
                  <a:srgbClr val="002060"/>
                </a:solidFill>
                <a:latin typeface="Arial" panose="020B0604020202020204" pitchFamily="34" charset="0"/>
                <a:cs typeface="Arial" panose="020B0604020202020204" pitchFamily="34" charset="0"/>
              </a:rPr>
              <a:t>8</a:t>
            </a:r>
            <a:endParaRPr lang="vi-VN" sz="1600" dirty="0">
              <a:solidFill>
                <a:srgbClr val="002060"/>
              </a:solidFill>
              <a:latin typeface="Arial" panose="020B0604020202020204" pitchFamily="34" charset="0"/>
              <a:cs typeface="Arial" panose="020B0604020202020204" pitchFamily="34" charset="0"/>
            </a:endParaRPr>
          </a:p>
        </p:txBody>
      </p:sp>
      <p:pic>
        <p:nvPicPr>
          <p:cNvPr id="71" name="Picture 70">
            <a:hlinkClick r:id="" action="ppaction://noaction"/>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103" y="5645562"/>
            <a:ext cx="562698" cy="453082"/>
          </a:xfrm>
          <a:prstGeom prst="rect">
            <a:avLst/>
          </a:prstGeom>
        </p:spPr>
      </p:pic>
      <p:sp>
        <p:nvSpPr>
          <p:cNvPr id="10" name="Cube 9">
            <a:hlinkClick r:id="" action="ppaction://noaction"/>
          </p:cNvPr>
          <p:cNvSpPr/>
          <p:nvPr/>
        </p:nvSpPr>
        <p:spPr>
          <a:xfrm>
            <a:off x="5161897" y="2013059"/>
            <a:ext cx="4665340" cy="1292616"/>
          </a:xfrm>
          <a:prstGeom prst="cube">
            <a:avLst>
              <a:gd name="adj" fmla="val 15836"/>
            </a:avLst>
          </a:prstGeom>
          <a:solidFill>
            <a:schemeClr val="bg1"/>
          </a:solidFill>
          <a:ln w="63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200" b="1">
              <a:solidFill>
                <a:prstClr val="white"/>
              </a:solidFill>
            </a:endParaRPr>
          </a:p>
        </p:txBody>
      </p:sp>
      <p:sp>
        <p:nvSpPr>
          <p:cNvPr id="11" name="Oval 10"/>
          <p:cNvSpPr/>
          <p:nvPr/>
        </p:nvSpPr>
        <p:spPr>
          <a:xfrm>
            <a:off x="7749054" y="2318725"/>
            <a:ext cx="1763271" cy="6806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0000"/>
              </a:solidFill>
              <a:latin typeface="Arial" panose="020B0604020202020204" pitchFamily="34" charset="0"/>
              <a:cs typeface="Arial" panose="020B0604020202020204" pitchFamily="34" charset="0"/>
            </a:endParaRPr>
          </a:p>
          <a:p>
            <a:pPr algn="ctr"/>
            <a:r>
              <a:rPr lang="en-US" sz="1600">
                <a:solidFill>
                  <a:srgbClr val="FF0000"/>
                </a:solidFill>
                <a:latin typeface="Arial" panose="020B0604020202020204" pitchFamily="34" charset="0"/>
                <a:cs typeface="Arial" panose="020B0604020202020204" pitchFamily="34" charset="0"/>
              </a:rPr>
              <a:t>Lệnh </a:t>
            </a:r>
            <a:r>
              <a:rPr lang="en-US" sz="1600" b="1">
                <a:solidFill>
                  <a:srgbClr val="FF0000"/>
                </a:solidFill>
                <a:latin typeface="Arial" panose="020B0604020202020204" pitchFamily="34" charset="0"/>
                <a:cs typeface="Arial" panose="020B0604020202020204" pitchFamily="34" charset="0"/>
              </a:rPr>
              <a:t>(3B)</a:t>
            </a:r>
            <a:br>
              <a:rPr lang="en-US" sz="1600" b="1">
                <a:solidFill>
                  <a:srgbClr val="FF0000"/>
                </a:solidFill>
                <a:latin typeface="Arial" panose="020B0604020202020204" pitchFamily="34" charset="0"/>
                <a:cs typeface="Arial" panose="020B0604020202020204" pitchFamily="34" charset="0"/>
              </a:rPr>
            </a:br>
            <a:r>
              <a:rPr lang="en-US" sz="1600" b="1" i="1" u="sng">
                <a:solidFill>
                  <a:srgbClr val="FF0000"/>
                </a:solidFill>
                <a:latin typeface="Arial" panose="020B0604020202020204" pitchFamily="34" charset="0"/>
                <a:cs typeface="Arial" panose="020B0604020202020204" pitchFamily="34" charset="0"/>
              </a:rPr>
              <a:t> </a:t>
            </a:r>
            <a:endParaRPr lang="en-US" sz="1600" b="1">
              <a:solidFill>
                <a:srgbClr val="FF0000"/>
              </a:solidFill>
              <a:latin typeface="Arial" panose="020B0604020202020204" pitchFamily="34" charset="0"/>
              <a:cs typeface="Arial" panose="020B0604020202020204" pitchFamily="34" charset="0"/>
            </a:endParaRPr>
          </a:p>
        </p:txBody>
      </p:sp>
      <p:grpSp>
        <p:nvGrpSpPr>
          <p:cNvPr id="15" name="Group 93"/>
          <p:cNvGrpSpPr/>
          <p:nvPr/>
        </p:nvGrpSpPr>
        <p:grpSpPr bwMode="auto">
          <a:xfrm>
            <a:off x="6275101" y="1190568"/>
            <a:ext cx="630966" cy="632252"/>
            <a:chOff x="4628879" y="642920"/>
            <a:chExt cx="676276" cy="928696"/>
          </a:xfrm>
          <a:solidFill>
            <a:srgbClr val="0070C0"/>
          </a:solidFill>
        </p:grpSpPr>
        <p:sp>
          <p:nvSpPr>
            <p:cNvPr id="17" name="Oval 16"/>
            <p:cNvSpPr/>
            <p:nvPr/>
          </p:nvSpPr>
          <p:spPr>
            <a:xfrm>
              <a:off x="4703494" y="642920"/>
              <a:ext cx="450850" cy="214315"/>
            </a:xfrm>
            <a:prstGeom prst="ellipse">
              <a:avLst/>
            </a:prstGeom>
            <a:solidFill>
              <a:schemeClr val="bg1"/>
            </a:solidFill>
            <a:ln w="317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cxnSp>
          <p:nvCxnSpPr>
            <p:cNvPr id="18" name="Straight Arrow Connector 17"/>
            <p:cNvCxnSpPr>
              <a:stCxn id="17" idx="4"/>
            </p:cNvCxnSpPr>
            <p:nvPr/>
          </p:nvCxnSpPr>
          <p:spPr>
            <a:xfrm rot="5400000">
              <a:off x="4679679" y="1108062"/>
              <a:ext cx="500067" cy="1588"/>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4628879" y="1000111"/>
              <a:ext cx="300037" cy="214314"/>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4934471" y="1351746"/>
              <a:ext cx="214315" cy="225426"/>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747145" y="1389846"/>
              <a:ext cx="214315" cy="149225"/>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28917" y="1071547"/>
              <a:ext cx="376238" cy="71439"/>
            </a:xfrm>
            <a:prstGeom prst="straightConnector1">
              <a:avLst/>
            </a:prstGeom>
            <a:grpFill/>
            <a:ln w="31750" cmpd="sng">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79699" y="714355"/>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sp>
          <p:nvSpPr>
            <p:cNvPr id="24" name="Oval 23"/>
            <p:cNvSpPr/>
            <p:nvPr/>
          </p:nvSpPr>
          <p:spPr>
            <a:xfrm>
              <a:off x="5005149" y="714358"/>
              <a:ext cx="74614" cy="71437"/>
            </a:xfrm>
            <a:prstGeom prst="ellipse">
              <a:avLst/>
            </a:prstGeom>
            <a:grpFill/>
            <a:ln w="317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a:solidFill>
                  <a:prstClr val="white"/>
                </a:solidFill>
              </a:endParaRPr>
            </a:p>
          </p:txBody>
        </p:sp>
      </p:grpSp>
      <p:sp>
        <p:nvSpPr>
          <p:cNvPr id="16" name="TextBox 15">
            <a:hlinkClick r:id="" action="ppaction://noaction"/>
          </p:cNvPr>
          <p:cNvSpPr txBox="1"/>
          <p:nvPr/>
        </p:nvSpPr>
        <p:spPr>
          <a:xfrm>
            <a:off x="5781745" y="1703035"/>
            <a:ext cx="2765467" cy="338554"/>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Màn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hình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diện</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sp>
        <p:nvSpPr>
          <p:cNvPr id="31" name="TextBox 30">
            <a:hlinkClick r:id="" action="ppaction://noaction"/>
          </p:cNvPr>
          <p:cNvSpPr txBox="1"/>
          <p:nvPr/>
        </p:nvSpPr>
        <p:spPr>
          <a:xfrm>
            <a:off x="5611780" y="4481689"/>
            <a:ext cx="2765467" cy="338553"/>
          </a:xfrm>
          <a:prstGeom prst="rect">
            <a:avLst/>
          </a:prstGeom>
          <a:solidFill>
            <a:schemeClr val="bg1"/>
          </a:solidFill>
          <a:ln>
            <a:solidFill>
              <a:schemeClr val="accent2">
                <a:lumMod val="50000"/>
              </a:schemeClr>
            </a:solidFill>
          </a:ln>
        </p:spPr>
        <p:txBody>
          <a:bodyPr wrap="square" rtlCol="0">
            <a:spAutoFit/>
          </a:bodyPr>
          <a:lstStyle/>
          <a:p>
            <a:r>
              <a:rPr lang="en-US" sz="1600" dirty="0" err="1">
                <a:solidFill>
                  <a:schemeClr val="accent2">
                    <a:lumMod val="50000"/>
                  </a:schemeClr>
                </a:solidFill>
                <a:latin typeface="Arial" panose="020B0604020202020204" pitchFamily="34" charset="0"/>
                <a:cs typeface="Arial" panose="020B0604020202020204" pitchFamily="34" charset="0"/>
              </a:rPr>
              <a:t>Dịch</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vụ</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Giao</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dirty="0" err="1">
                <a:solidFill>
                  <a:schemeClr val="accent2">
                    <a:lumMod val="50000"/>
                  </a:schemeClr>
                </a:solidFill>
                <a:latin typeface="Arial" panose="020B0604020202020204" pitchFamily="34" charset="0"/>
                <a:cs typeface="Arial" panose="020B0604020202020204" pitchFamily="34" charset="0"/>
              </a:rPr>
              <a:t>tiếp</a:t>
            </a:r>
            <a:r>
              <a:rPr lang="en-US" sz="1600" dirty="0">
                <a:solidFill>
                  <a:schemeClr val="accent2">
                    <a:lumMod val="50000"/>
                  </a:schemeClr>
                </a:solidFill>
                <a:latin typeface="Arial" panose="020B0604020202020204" pitchFamily="34" charset="0"/>
                <a:cs typeface="Arial" panose="020B0604020202020204" pitchFamily="34" charset="0"/>
              </a:rPr>
              <a:t> </a:t>
            </a:r>
            <a:r>
              <a:rPr lang="en-US" sz="1600" b="1" dirty="0">
                <a:solidFill>
                  <a:schemeClr val="accent2">
                    <a:lumMod val="50000"/>
                  </a:schemeClr>
                </a:solidFill>
                <a:latin typeface="Arial" panose="020B0604020202020204" pitchFamily="34" charset="0"/>
                <a:cs typeface="Arial" panose="020B0604020202020204" pitchFamily="34" charset="0"/>
              </a:rPr>
              <a:t>(1 )</a:t>
            </a:r>
            <a:endParaRPr lang="en-US" sz="1600" b="1" i="1" u="sng" dirty="0">
              <a:solidFill>
                <a:schemeClr val="accent2">
                  <a:lumMod val="50000"/>
                </a:schemeClr>
              </a:solidFill>
            </a:endParaRPr>
          </a:p>
        </p:txBody>
      </p:sp>
      <p:cxnSp>
        <p:nvCxnSpPr>
          <p:cNvPr id="3" name="Straight Arrow Connector 2"/>
          <p:cNvCxnSpPr/>
          <p:nvPr/>
        </p:nvCxnSpPr>
        <p:spPr>
          <a:xfrm flipV="1">
            <a:off x="6448132" y="3312120"/>
            <a:ext cx="0" cy="11170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hlinkClick r:id="" action="ppaction://noaction"/>
          </p:cNvPr>
          <p:cNvSpPr txBox="1"/>
          <p:nvPr/>
        </p:nvSpPr>
        <p:spPr>
          <a:xfrm>
            <a:off x="5161897" y="3737888"/>
            <a:ext cx="1063470" cy="307777"/>
          </a:xfrm>
          <a:prstGeom prst="rect">
            <a:avLst/>
          </a:prstGeom>
          <a:solidFill>
            <a:schemeClr val="bg1"/>
          </a:solidFill>
          <a:ln w="41275">
            <a:solidFill>
              <a:schemeClr val="tx1"/>
            </a:solidFill>
            <a:prstDash val="sysDash"/>
          </a:ln>
        </p:spPr>
        <p:txBody>
          <a:bodyPr wrap="square" rtlCol="0">
            <a:spAutoFit/>
          </a:bodyPr>
          <a:lstStyle/>
          <a:p>
            <a:pPr algn="ctr"/>
            <a:r>
              <a:rPr lang="en-US" sz="1400">
                <a:latin typeface="Arial" panose="020B0604020202020204" pitchFamily="34" charset="0"/>
                <a:cs typeface="Arial" panose="020B0604020202020204" pitchFamily="34" charset="0"/>
              </a:rPr>
              <a:t>Du_lieu</a:t>
            </a:r>
            <a:endParaRPr lang="en-US" sz="1400">
              <a:latin typeface="Arial" panose="020B0604020202020204" pitchFamily="34" charset="0"/>
              <a:cs typeface="Arial" panose="020B0604020202020204" pitchFamily="34" charset="0"/>
            </a:endParaRPr>
          </a:p>
        </p:txBody>
      </p:sp>
      <p:sp>
        <p:nvSpPr>
          <p:cNvPr id="33" name="TextBox 32">
            <a:hlinkClick r:id="" action="ppaction://noaction"/>
          </p:cNvPr>
          <p:cNvSpPr txBox="1"/>
          <p:nvPr/>
        </p:nvSpPr>
        <p:spPr>
          <a:xfrm>
            <a:off x="7314770" y="873216"/>
            <a:ext cx="4438510" cy="645160"/>
          </a:xfrm>
          <a:prstGeom prst="rect">
            <a:avLst/>
          </a:prstGeom>
          <a:solidFill>
            <a:schemeClr val="bg1"/>
          </a:solidFill>
          <a:ln>
            <a:solidFill>
              <a:schemeClr val="accent1"/>
            </a:solidFill>
          </a:ln>
        </p:spPr>
        <p:txBody>
          <a:bodyPr wrap="square" rtlCol="0">
            <a:spAutoFit/>
          </a:bodyPr>
          <a:lstStyle/>
          <a:p>
            <a:pPr>
              <a:defRPr/>
            </a:pPr>
            <a:r>
              <a:rPr lang="en-US" sz="1200" dirty="0">
                <a:solidFill>
                  <a:srgbClr val="FF0000"/>
                </a:solidFill>
                <a:latin typeface="Arial" panose="020B0604020202020204" pitchFamily="34" charset="0"/>
                <a:cs typeface="Arial" panose="020B0604020202020204" pitchFamily="34" charset="0"/>
                <a:sym typeface="+mn-ea"/>
              </a:rPr>
              <a:t>Xem </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a:solidFill>
                  <a:srgbClr val="002060"/>
                </a:solidFill>
                <a:latin typeface="Arial" panose="020B0604020202020204" pitchFamily="34" charset="0"/>
                <a:cs typeface="Arial" panose="020B0604020202020204" pitchFamily="34" charset="0"/>
                <a:sym typeface="+mn-ea"/>
              </a:rPr>
              <a:t>Thông tin nhân viên</a:t>
            </a:r>
            <a:r>
              <a:rPr lang="en-US" sz="1200" dirty="0">
                <a:solidFill>
                  <a:srgbClr val="002060"/>
                </a:solidFill>
                <a:latin typeface="Arial" panose="020B0604020202020204" pitchFamily="34" charset="0"/>
                <a:cs typeface="Arial" panose="020B0604020202020204" pitchFamily="34" charset="0"/>
                <a:sym typeface="+mn-ea"/>
              </a:rPr>
              <a:t> (Tên,  Mã số, Tên đăng nhập, Mật khẩu)</a:t>
            </a:r>
            <a:r>
              <a:rPr lang="en-US" sz="1200" dirty="0" smtClean="0">
                <a:solidFill>
                  <a:srgbClr val="002060"/>
                </a:solidFill>
                <a:latin typeface="Arial" panose="020B0604020202020204" pitchFamily="34" charset="0"/>
                <a:cs typeface="Arial" panose="020B0604020202020204" pitchFamily="34" charset="0"/>
                <a:sym typeface="+mn-ea"/>
              </a:rPr>
              <a:t>, </a:t>
            </a:r>
            <a:r>
              <a:rPr lang="en-US" sz="1200" b="1" dirty="0">
                <a:solidFill>
                  <a:srgbClr val="002060"/>
                </a:solidFill>
                <a:latin typeface="Arial" panose="020B0604020202020204" pitchFamily="34" charset="0"/>
                <a:cs typeface="Arial" panose="020B0604020202020204" pitchFamily="34" charset="0"/>
                <a:sym typeface="+mn-ea"/>
              </a:rPr>
              <a:t> </a:t>
            </a:r>
            <a:r>
              <a:rPr lang="en-US" sz="1200" dirty="0">
                <a:solidFill>
                  <a:srgbClr val="FF0000"/>
                </a:solidFill>
                <a:latin typeface="Arial" panose="020B0604020202020204" pitchFamily="34" charset="0"/>
                <a:cs typeface="Arial" panose="020B0604020202020204" pitchFamily="34" charset="0"/>
                <a:sym typeface="+mn-ea"/>
              </a:rPr>
              <a:t>Cập nhật</a:t>
            </a:r>
            <a:r>
              <a:rPr lang="en-US" sz="1200" dirty="0">
                <a:solidFill>
                  <a:srgbClr val="002060"/>
                </a:solidFill>
                <a:latin typeface="Arial" panose="020B0604020202020204" pitchFamily="34" charset="0"/>
                <a:cs typeface="Arial" panose="020B0604020202020204" pitchFamily="34" charset="0"/>
                <a:sym typeface="+mn-ea"/>
              </a:rPr>
              <a:t>  </a:t>
            </a:r>
            <a:r>
              <a:rPr lang="en-US" sz="1200" b="1" dirty="0">
                <a:solidFill>
                  <a:srgbClr val="002060"/>
                </a:solidFill>
                <a:latin typeface="Arial" panose="020B0604020202020204" pitchFamily="34" charset="0"/>
                <a:cs typeface="Arial" panose="020B0604020202020204" pitchFamily="34" charset="0"/>
                <a:sym typeface="+mn-ea"/>
              </a:rPr>
              <a:t>Thông tin nhân viên.  </a:t>
            </a:r>
            <a:r>
              <a:rPr lang="en-US" sz="1200" dirty="0">
                <a:solidFill>
                  <a:srgbClr val="FF0000"/>
                </a:solidFill>
                <a:latin typeface="Arial" panose="020B0604020202020204" pitchFamily="34" charset="0"/>
                <a:cs typeface="Arial" panose="020B0604020202020204" pitchFamily="34" charset="0"/>
                <a:sym typeface="+mn-ea"/>
              </a:rPr>
              <a:t>Thêm, Xóa </a:t>
            </a:r>
            <a:r>
              <a:rPr lang="en-US" sz="1200" b="1" dirty="0">
                <a:solidFill>
                  <a:srgbClr val="002060"/>
                </a:solidFill>
                <a:latin typeface="Arial" panose="020B0604020202020204" pitchFamily="34" charset="0"/>
                <a:cs typeface="Arial" panose="020B0604020202020204" pitchFamily="34" charset="0"/>
                <a:sym typeface="+mn-ea"/>
              </a:rPr>
              <a:t>nhân viên</a:t>
            </a:r>
            <a:endParaRPr lang="en-US" sz="1200" b="1" dirty="0">
              <a:solidFill>
                <a:srgbClr val="ED7D31">
                  <a:lumMod val="50000"/>
                </a:srgbClr>
              </a:solidFill>
              <a:latin typeface="Arial" panose="020B0604020202020204" pitchFamily="34" charset="0"/>
              <a:cs typeface="Arial" panose="020B0604020202020204" pitchFamily="34" charset="0"/>
            </a:endParaRPr>
          </a:p>
        </p:txBody>
      </p:sp>
      <p:sp>
        <p:nvSpPr>
          <p:cNvPr id="2" name="TextBox 11">
            <a:hlinkClick r:id="" action="ppaction://noaction"/>
          </p:cNvPr>
          <p:cNvSpPr txBox="1"/>
          <p:nvPr/>
        </p:nvSpPr>
        <p:spPr>
          <a:xfrm>
            <a:off x="5290726" y="2272773"/>
            <a:ext cx="2355453" cy="953135"/>
          </a:xfrm>
          <a:prstGeom prst="rect">
            <a:avLst/>
          </a:prstGeom>
          <a:solidFill>
            <a:schemeClr val="bg1"/>
          </a:solidFill>
          <a:ln w="41275">
            <a:solidFill>
              <a:srgbClr val="002060"/>
            </a:solidFill>
            <a:prstDash val="sysDash"/>
          </a:ln>
        </p:spPr>
        <p:txBody>
          <a:bodyPr wrap="square" rtlCol="0">
            <a:spAutoFit/>
          </a:bodyPr>
          <a:lstStyle/>
          <a:p>
            <a:r>
              <a:rPr lang="en-US" sz="1400" b="1" dirty="0" err="1">
                <a:solidFill>
                  <a:srgbClr val="002060"/>
                </a:solidFill>
                <a:latin typeface="Arial" panose="020B0604020202020204" pitchFamily="34" charset="0"/>
                <a:cs typeface="Arial" panose="020B0604020202020204" pitchFamily="34" charset="0"/>
              </a:rPr>
              <a:t>Du_lieu</a:t>
            </a:r>
            <a:br>
              <a:rPr lang="en-US" sz="1400" dirty="0">
                <a:solidFill>
                  <a:srgbClr val="002060"/>
                </a:solidFill>
                <a:latin typeface="Arial" panose="020B0604020202020204" pitchFamily="34" charset="0"/>
                <a:cs typeface="Arial" panose="020B0604020202020204" pitchFamily="34" charset="0"/>
              </a:rPr>
            </a:br>
            <a:r>
              <a:rPr lang="en-US" sz="1400" dirty="0">
                <a:solidFill>
                  <a:srgbClr val="002060"/>
                </a:solidFill>
                <a:latin typeface="Arial" panose="020B0604020202020204" pitchFamily="34" charset="0"/>
                <a:cs typeface="Arial" panose="020B0604020202020204" pitchFamily="34" charset="0"/>
              </a:rPr>
              <a:t> </a:t>
            </a:r>
            <a:r>
              <a:rPr lang="en-US" sz="1400" dirty="0" err="1">
                <a:solidFill>
                  <a:srgbClr val="002060"/>
                </a:solidFill>
                <a:latin typeface="Arial" panose="020B0604020202020204" pitchFamily="34" charset="0"/>
                <a:cs typeface="Arial" panose="020B0604020202020204" pitchFamily="34" charset="0"/>
              </a:rPr>
              <a:t>Cong_ty</a:t>
            </a:r>
            <a:endParaRPr lang="en-US" sz="1400" dirty="0">
              <a:solidFill>
                <a:srgbClr val="002060"/>
              </a:solidFill>
              <a:latin typeface="Arial" panose="020B0604020202020204" pitchFamily="34" charset="0"/>
              <a:cs typeface="Arial" panose="020B0604020202020204" pitchFamily="34" charset="0"/>
            </a:endParaRPr>
          </a:p>
          <a:p>
            <a:r>
              <a:rPr lang="en-US" sz="1400" dirty="0">
                <a:solidFill>
                  <a:srgbClr val="002060"/>
                </a:solidFill>
                <a:latin typeface="Arial" panose="020B0604020202020204" pitchFamily="34" charset="0"/>
                <a:cs typeface="Arial" panose="020B0604020202020204" pitchFamily="34" charset="0"/>
              </a:rPr>
              <a:t>Danh_sach_Nguoi_dung_noi_bo</a:t>
            </a:r>
            <a:endParaRPr lang="en-US" sz="1400" b="1" dirty="0">
              <a:solidFill>
                <a:srgbClr val="002060"/>
              </a:solidFill>
              <a:latin typeface="Arial" panose="020B0604020202020204" pitchFamily="34" charset="0"/>
              <a:cs typeface="Arial" panose="020B0604020202020204" pitchFamily="34" charset="0"/>
            </a:endParaRPr>
          </a:p>
        </p:txBody>
      </p:sp>
      <p:grpSp>
        <p:nvGrpSpPr>
          <p:cNvPr id="4" name="Group 3"/>
          <p:cNvGrpSpPr/>
          <p:nvPr/>
        </p:nvGrpSpPr>
        <p:grpSpPr>
          <a:xfrm>
            <a:off x="338408" y="1010735"/>
            <a:ext cx="4107738" cy="643989"/>
            <a:chOff x="903567" y="2937671"/>
            <a:chExt cx="1767100" cy="643989"/>
          </a:xfrm>
        </p:grpSpPr>
        <p:sp>
          <p:nvSpPr>
            <p:cNvPr id="5" name="TextBox 25"/>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a:solidFill>
                    <a:srgbClr val="002060"/>
                  </a:solidFill>
                  <a:latin typeface="Arial" panose="020B0604020202020204" pitchFamily="34" charset="0"/>
                  <a:cs typeface="Arial" panose="020B0604020202020204" pitchFamily="34" charset="0"/>
                </a:rPr>
                <a:t>XL_CONG_TY</a:t>
              </a:r>
              <a:endParaRPr lang="en-US" sz="1600" b="1">
                <a:latin typeface="Arial" panose="020B0604020202020204" pitchFamily="34" charset="0"/>
                <a:cs typeface="Arial" panose="020B0604020202020204" pitchFamily="34" charset="0"/>
              </a:endParaRPr>
            </a:p>
          </p:txBody>
        </p:sp>
        <p:sp>
          <p:nvSpPr>
            <p:cNvPr id="6" name="TextBox 26"/>
            <p:cNvSpPr txBox="1"/>
            <p:nvPr/>
          </p:nvSpPr>
          <p:spPr>
            <a:xfrm>
              <a:off x="903567" y="3274955"/>
              <a:ext cx="1767100" cy="306705"/>
            </a:xfrm>
            <a:prstGeom prst="rect">
              <a:avLst/>
            </a:prstGeom>
            <a:noFill/>
            <a:ln>
              <a:solidFill>
                <a:schemeClr val="tx1"/>
              </a:solidFill>
            </a:ln>
          </p:spPr>
          <p:txBody>
            <a:bodyPr wrap="square" rtlCol="0">
              <a:spAutoFit/>
            </a:bodyPr>
            <a:lstStyle/>
            <a:p>
              <a:r>
                <a:rPr lang="en-US" sz="1400" dirty="0" err="1">
                  <a:latin typeface="Arial" panose="020B0604020202020204" pitchFamily="34" charset="0"/>
                  <a:cs typeface="Arial" panose="020B0604020202020204" pitchFamily="34" charset="0"/>
                </a:rPr>
                <a:t>Ten,Ma_so,Dien_thoai,Dia_chi</a:t>
              </a:r>
              <a:endParaRPr lang="en-US" sz="1400" dirty="0">
                <a:latin typeface="Arial" panose="020B0604020202020204" pitchFamily="34" charset="0"/>
                <a:cs typeface="Arial" panose="020B0604020202020204" pitchFamily="34" charset="0"/>
              </a:endParaRPr>
            </a:p>
          </p:txBody>
        </p:sp>
      </p:grpSp>
      <p:grpSp>
        <p:nvGrpSpPr>
          <p:cNvPr id="7" name="Group 6"/>
          <p:cNvGrpSpPr/>
          <p:nvPr/>
        </p:nvGrpSpPr>
        <p:grpSpPr>
          <a:xfrm>
            <a:off x="-11662" y="2205997"/>
            <a:ext cx="5173080" cy="645259"/>
            <a:chOff x="903567" y="2937671"/>
            <a:chExt cx="1767100" cy="645259"/>
          </a:xfrm>
        </p:grpSpPr>
        <p:sp>
          <p:nvSpPr>
            <p:cNvPr id="8" name="TextBox 28"/>
            <p:cNvSpPr txBox="1"/>
            <p:nvPr/>
          </p:nvSpPr>
          <p:spPr>
            <a:xfrm>
              <a:off x="903567" y="2937671"/>
              <a:ext cx="1767100" cy="337185"/>
            </a:xfrm>
            <a:prstGeom prst="rect">
              <a:avLst/>
            </a:prstGeom>
            <a:noFill/>
            <a:ln>
              <a:solidFill>
                <a:schemeClr val="tx1"/>
              </a:solidFill>
            </a:ln>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XL_Nguoi_dung_Noi_bo  </a:t>
              </a:r>
              <a:endParaRPr lang="en-US" sz="1600" b="1" dirty="0">
                <a:latin typeface="Arial" panose="020B0604020202020204" pitchFamily="34" charset="0"/>
                <a:cs typeface="Arial" panose="020B0604020202020204" pitchFamily="34" charset="0"/>
              </a:endParaRPr>
            </a:p>
          </p:txBody>
        </p:sp>
        <p:sp>
          <p:nvSpPr>
            <p:cNvPr id="9" name="TextBox 29"/>
            <p:cNvSpPr txBox="1"/>
            <p:nvPr/>
          </p:nvSpPr>
          <p:spPr>
            <a:xfrm>
              <a:off x="903567" y="3276225"/>
              <a:ext cx="1767100" cy="30670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Ten,Ma_so,Ten_dang_nhap,Mat_khau</a:t>
              </a:r>
              <a:endParaRPr lang="en-US" sz="1400" dirty="0">
                <a:latin typeface="Arial" panose="020B0604020202020204" pitchFamily="34" charset="0"/>
                <a:cs typeface="Arial" panose="020B0604020202020204" pitchFamily="34" charset="0"/>
                <a:sym typeface="+mn-ea"/>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5879</Words>
  <Application>WPS Presentation</Application>
  <PresentationFormat>Widescreen</PresentationFormat>
  <Paragraphs>175</Paragraphs>
  <Slides>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vt:lpstr>
      <vt:lpstr>Microsoft YaHei</vt:lpstr>
      <vt:lpstr/>
      <vt:lpstr>Arial Unicode MS</vt:lpstr>
      <vt:lpstr>Calibri Light</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Giang day Huy</dc:creator>
  <cp:lastModifiedBy>HP</cp:lastModifiedBy>
  <cp:revision>199</cp:revision>
  <dcterms:created xsi:type="dcterms:W3CDTF">2017-09-30T02:21:00Z</dcterms:created>
  <dcterms:modified xsi:type="dcterms:W3CDTF">2018-03-13T16:40:39Z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