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hlinkClick r:id="" action="ppaction://noaction"/>
          </p:cNvPr>
          <p:cNvSpPr txBox="1"/>
          <p:nvPr/>
        </p:nvSpPr>
        <p:spPr>
          <a:xfrm>
            <a:off x="4075289" y="98606"/>
            <a:ext cx="7213600" cy="159956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400">
                <a:solidFill>
                  <a:srgbClr val="0000FF"/>
                </a:solidFill>
                <a:latin typeface="Arial" panose="020B0604020202020204" pitchFamily="34" charset="0"/>
                <a:cs typeface="Arial" panose="020B0604020202020204" pitchFamily="34" charset="0"/>
              </a:rPr>
              <a:t>Ngữ cảnh </a:t>
            </a:r>
            <a:br>
              <a:rPr lang="en-US" sz="1400">
                <a:solidFill>
                  <a:prstClr val="black"/>
                </a:solidFill>
                <a:latin typeface="Arial" panose="020B0604020202020204" pitchFamily="34" charset="0"/>
                <a:cs typeface="Arial" panose="020B0604020202020204" pitchFamily="34" charset="0"/>
              </a:rPr>
            </a:br>
            <a:r>
              <a:rPr lang="en-US" sz="1400">
                <a:solidFill>
                  <a:prstClr val="black"/>
                </a:solidFill>
                <a:latin typeface="Arial" panose="020B0604020202020204" pitchFamily="34" charset="0"/>
                <a:cs typeface="Arial" panose="020B0604020202020204" pitchFamily="34" charset="0"/>
              </a:rPr>
              <a:t> </a:t>
            </a:r>
            <a:r>
              <a:rPr lang="en-US" sz="1400">
                <a:solidFill>
                  <a:srgbClr val="5138E4"/>
                </a:solidFill>
                <a:latin typeface="Arial" panose="020B0604020202020204" pitchFamily="34" charset="0"/>
                <a:cs typeface="Arial" panose="020B0604020202020204" pitchFamily="34" charset="0"/>
              </a:rPr>
              <a:t>Công ty Galaxy Cinema </a:t>
            </a:r>
            <a:r>
              <a:rPr lang="en-US" sz="1400">
                <a:solidFill>
                  <a:prstClr val="black"/>
                </a:solidFill>
                <a:latin typeface="Arial" panose="020B0604020202020204" pitchFamily="34" charset="0"/>
                <a:cs typeface="Arial" panose="020B0604020202020204" pitchFamily="34" charset="0"/>
              </a:rPr>
              <a:t>đang kinh doanh rạp chiếu phim với 2 rạp mỗi rạp 2 phòng chiếu, các thông tin cần quản lý bao gồm : </a:t>
            </a:r>
            <a:r>
              <a:rPr lang="en-US" sz="140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a:t>
            </a:r>
            <a:r>
              <a:rPr lang="en-US" sz="1400">
                <a:solidFill>
                  <a:prstClr val="black"/>
                </a:solidFill>
                <a:latin typeface="Arial" panose="020B0604020202020204" pitchFamily="34" charset="0"/>
                <a:cs typeface="Arial" panose="020B0604020202020204" pitchFamily="34" charset="0"/>
              </a:rPr>
              <a:t>, Hình. </a:t>
            </a:r>
            <a:endParaRPr lang="en-US" sz="1400">
              <a:solidFill>
                <a:prstClr val="black"/>
              </a:solidFill>
              <a:latin typeface="Arial" panose="020B0604020202020204" pitchFamily="34" charset="0"/>
              <a:cs typeface="Arial" panose="020B0604020202020204" pitchFamily="34" charset="0"/>
            </a:endParaRPr>
          </a:p>
          <a:p>
            <a:pPr fontAlgn="auto">
              <a:spcBef>
                <a:spcPts val="0"/>
              </a:spcBef>
              <a:spcAft>
                <a:spcPts val="0"/>
              </a:spcAft>
              <a:defRPr/>
            </a:pPr>
            <a:r>
              <a:rPr lang="en-US" sz="1400">
                <a:solidFill>
                  <a:srgbClr val="5138E4"/>
                </a:solidFill>
                <a:latin typeface="Arial" panose="020B0604020202020204" pitchFamily="34" charset="0"/>
                <a:cs typeface="Arial" panose="020B0604020202020204" pitchFamily="34" charset="0"/>
              </a:rPr>
              <a:t>Công ty </a:t>
            </a:r>
            <a:r>
              <a:rPr lang="en-US" sz="1400">
                <a:solidFill>
                  <a:prstClr val="black"/>
                </a:solidFill>
                <a:latin typeface="Arial" panose="020B0604020202020204" pitchFamily="34" charset="0"/>
                <a:cs typeface="Arial" panose="020B0604020202020204" pitchFamily="34" charset="0"/>
              </a:rPr>
              <a:t>có</a:t>
            </a:r>
            <a:r>
              <a:rPr lang="en-US" sz="1400" b="1">
                <a:solidFill>
                  <a:schemeClr val="accent2">
                    <a:lumMod val="50000"/>
                  </a:schemeClr>
                </a:solidFill>
                <a:latin typeface="Arial" panose="020B0604020202020204" pitchFamily="34" charset="0"/>
                <a:cs typeface="Arial" panose="020B0604020202020204" pitchFamily="34" charset="0"/>
              </a:rPr>
              <a:t> 2</a:t>
            </a:r>
            <a:r>
              <a:rPr lang="en-US" sz="1400">
                <a:solidFill>
                  <a:schemeClr val="accent2">
                    <a:lumMod val="50000"/>
                  </a:schemeClr>
                </a:solidFill>
                <a:latin typeface="Arial" panose="020B0604020202020204" pitchFamily="34" charset="0"/>
                <a:cs typeface="Arial" panose="020B0604020202020204" pitchFamily="34" charset="0"/>
              </a:rPr>
              <a:t> Nhân viên Bán vé </a:t>
            </a:r>
            <a:r>
              <a:rPr lang="en-US" sz="1400">
                <a:solidFill>
                  <a:prstClr val="black"/>
                </a:solidFill>
                <a:latin typeface="Arial" panose="020B0604020202020204" pitchFamily="34" charset="0"/>
                <a:cs typeface="Arial" panose="020B0604020202020204" pitchFamily="34" charset="0"/>
              </a:rPr>
              <a:t>: </a:t>
            </a:r>
            <a:r>
              <a:rPr lang="en-US" sz="1400">
                <a:solidFill>
                  <a:schemeClr val="accent2">
                    <a:lumMod val="50000"/>
                  </a:schemeClr>
                </a:solidFill>
                <a:latin typeface="Arial" panose="020B0604020202020204" pitchFamily="34" charset="0"/>
                <a:cs typeface="Arial" panose="020B0604020202020204" pitchFamily="34" charset="0"/>
              </a:rPr>
              <a:t> 4 Nhân viên bán vé mỗi rạp 2 nhân viên</a:t>
            </a:r>
            <a:r>
              <a:rPr lang="en-US" sz="1400" b="1">
                <a:solidFill>
                  <a:schemeClr val="accent2">
                    <a:lumMod val="50000"/>
                  </a:schemeClr>
                </a:solidFill>
                <a:latin typeface="Arial" panose="020B0604020202020204" pitchFamily="34" charset="0"/>
                <a:cs typeface="Arial" panose="020B0604020202020204" pitchFamily="34" charset="0"/>
              </a:rPr>
              <a:t>, 2 </a:t>
            </a:r>
            <a:r>
              <a:rPr lang="en-US" sz="1400">
                <a:solidFill>
                  <a:schemeClr val="accent2">
                    <a:lumMod val="50000"/>
                  </a:schemeClr>
                </a:solidFill>
                <a:latin typeface="Arial" panose="020B0604020202020204" pitchFamily="34" charset="0"/>
                <a:cs typeface="Arial" panose="020B0604020202020204" pitchFamily="34" charset="0"/>
              </a:rPr>
              <a:t>Quản lý nhân viên </a:t>
            </a:r>
            <a:r>
              <a:rPr lang="en-US" sz="1400">
                <a:solidFill>
                  <a:schemeClr val="accent2">
                    <a:lumMod val="50000"/>
                  </a:schemeClr>
                </a:solidFill>
                <a:latin typeface="Arial" panose="020B0604020202020204" pitchFamily="34" charset="0"/>
                <a:cs typeface="Arial" panose="020B0604020202020204" pitchFamily="34" charset="0"/>
                <a:sym typeface="+mn-ea"/>
              </a:rPr>
              <a:t>mỗi rạp 1 quản lý</a:t>
            </a:r>
            <a:r>
              <a:rPr lang="en-US" sz="1400">
                <a:solidFill>
                  <a:schemeClr val="accent2">
                    <a:lumMod val="50000"/>
                  </a:schemeClr>
                </a:solidFill>
                <a:latin typeface="Arial" panose="020B0604020202020204" pitchFamily="34" charset="0"/>
                <a:cs typeface="Arial" panose="020B0604020202020204" pitchFamily="34" charset="0"/>
              </a:rPr>
              <a:t>, </a:t>
            </a:r>
            <a:r>
              <a:rPr lang="en-US" sz="1400" b="1">
                <a:solidFill>
                  <a:schemeClr val="accent2">
                    <a:lumMod val="50000"/>
                  </a:schemeClr>
                </a:solidFill>
                <a:latin typeface="Arial" panose="020B0604020202020204" pitchFamily="34" charset="0"/>
                <a:cs typeface="Arial" panose="020B0604020202020204" pitchFamily="34" charset="0"/>
              </a:rPr>
              <a:t>1 </a:t>
            </a:r>
            <a:r>
              <a:rPr lang="en-US" sz="1400">
                <a:solidFill>
                  <a:schemeClr val="accent2">
                    <a:lumMod val="50000"/>
                  </a:schemeClr>
                </a:solidFill>
                <a:latin typeface="Arial" panose="020B0604020202020204" pitchFamily="34" charset="0"/>
                <a:cs typeface="Arial" panose="020B0604020202020204" pitchFamily="34" charset="0"/>
              </a:rPr>
              <a:t>Quản lý Phim  </a:t>
            </a:r>
            <a:endParaRPr lang="en-US" sz="1400">
              <a:solidFill>
                <a:schemeClr val="accent2">
                  <a:lumMod val="50000"/>
                </a:schemeClr>
              </a:solidFill>
              <a:latin typeface="Arial" panose="020B0604020202020204" pitchFamily="34" charset="0"/>
              <a:cs typeface="Arial" panose="020B0604020202020204" pitchFamily="34" charset="0"/>
            </a:endParaRPr>
          </a:p>
        </p:txBody>
      </p:sp>
      <p:sp>
        <p:nvSpPr>
          <p:cNvPr id="57" name="TextBox 56">
            <a:hlinkClick r:id="" action="ppaction://noaction"/>
          </p:cNvPr>
          <p:cNvSpPr txBox="1"/>
          <p:nvPr/>
        </p:nvSpPr>
        <p:spPr>
          <a:xfrm>
            <a:off x="246379" y="1767270"/>
            <a:ext cx="7892909" cy="3538220"/>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400" dirty="0">
                <a:solidFill>
                  <a:srgbClr val="0000FF"/>
                </a:solidFill>
                <a:latin typeface="Arial" panose="020B0604020202020204" pitchFamily="34" charset="0"/>
                <a:cs typeface="Arial" panose="020B0604020202020204" pitchFamily="34" charset="0"/>
              </a:rPr>
              <a:t>Yêu cầu Chức năng </a:t>
            </a:r>
            <a:endParaRPr lang="en-US" sz="1400" dirty="0">
              <a:solidFill>
                <a:prstClr val="black"/>
              </a:solidFill>
              <a:latin typeface="Arial" panose="020B0604020202020204" pitchFamily="34" charset="0"/>
              <a:cs typeface="Arial" panose="020B0604020202020204" pitchFamily="34" charset="0"/>
            </a:endParaRPr>
          </a:p>
          <a:p>
            <a:pPr>
              <a:defRPr/>
            </a:pPr>
            <a:r>
              <a:rPr lang="en-US" sz="1400" dirty="0">
                <a:solidFill>
                  <a:prstClr val="black"/>
                </a:solidFill>
                <a:latin typeface="Arial" panose="020B0604020202020204" pitchFamily="34" charset="0"/>
                <a:cs typeface="Arial" panose="020B0604020202020204" pitchFamily="34" charset="0"/>
              </a:rPr>
              <a:t> </a:t>
            </a:r>
            <a:r>
              <a:rPr lang="en-US" sz="1400" dirty="0">
                <a:solidFill>
                  <a:schemeClr val="accent2">
                    <a:lumMod val="50000"/>
                  </a:schemeClr>
                </a:solidFill>
                <a:latin typeface="Arial" panose="020B0604020202020204" pitchFamily="34" charset="0"/>
                <a:cs typeface="Arial" panose="020B0604020202020204" pitchFamily="34" charset="0"/>
              </a:rPr>
              <a:t>Khách tham quan </a:t>
            </a:r>
            <a:r>
              <a:rPr lang="en-US" sz="1400" b="1" dirty="0">
                <a:solidFill>
                  <a:schemeClr val="accent2">
                    <a:lumMod val="50000"/>
                  </a:scheme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rPr>
              <a:t>Phim(</a:t>
            </a:r>
            <a:r>
              <a:rPr lang="en-US" sz="1400" dirty="0">
                <a:solidFill>
                  <a:srgbClr val="002060"/>
                </a:solidFill>
                <a:latin typeface="Arial" panose="020B0604020202020204" pitchFamily="34" charset="0"/>
                <a:cs typeface="Arial" panose="020B0604020202020204" pitchFamily="34" charset="0"/>
              </a:rPr>
              <a:t>Tên, Đơn giá Bán, </a:t>
            </a:r>
            <a:r>
              <a:rPr lang="en-US" sz="14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Đặt vé</a:t>
            </a:r>
            <a:r>
              <a:rPr lang="en-US" sz="1400" dirty="0">
                <a:solidFill>
                  <a:srgbClr val="002060"/>
                </a:solidFill>
                <a:latin typeface="Arial" panose="020B0604020202020204" pitchFamily="34" charset="0"/>
                <a:cs typeface="Arial" panose="020B0604020202020204" pitchFamily="34" charset="0"/>
              </a:rPr>
              <a:t> theo Phiếu đặt</a:t>
            </a:r>
            <a:endParaRPr lang="en-US" sz="1400" dirty="0">
              <a:solidFill>
                <a:prstClr val="black"/>
              </a:solidFill>
              <a:latin typeface="Arial" panose="020B0604020202020204" pitchFamily="34" charset="0"/>
              <a:cs typeface="Arial" panose="020B0604020202020204" pitchFamily="34" charset="0"/>
            </a:endParaRPr>
          </a:p>
          <a:p>
            <a:pPr>
              <a:defRPr/>
            </a:pPr>
            <a:r>
              <a:rPr lang="en-US" sz="1400" b="1" dirty="0">
                <a:solidFill>
                  <a:prstClr val="black"/>
                </a:solidFill>
                <a:latin typeface="Arial" panose="020B0604020202020204" pitchFamily="34" charset="0"/>
                <a:cs typeface="Arial" panose="020B0604020202020204" pitchFamily="34" charset="0"/>
              </a:rPr>
              <a:t> </a:t>
            </a:r>
            <a:r>
              <a:rPr lang="en-US" sz="1400" dirty="0">
                <a:solidFill>
                  <a:srgbClr val="ED7D31">
                    <a:lumMod val="50000"/>
                  </a:srgbClr>
                </a:solidFill>
                <a:latin typeface="Arial" panose="020B0604020202020204" pitchFamily="34" charset="0"/>
                <a:cs typeface="Arial" panose="020B0604020202020204" pitchFamily="34" charset="0"/>
              </a:rPr>
              <a:t>Nhân viên Bán vé </a:t>
            </a:r>
            <a:r>
              <a:rPr lang="en-US" sz="1400" b="1" dirty="0">
                <a:solidFill>
                  <a:srgbClr val="ED7D31">
                    <a:lumMod val="50000"/>
                  </a:srgb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Phim (</a:t>
            </a:r>
            <a:r>
              <a:rPr lang="en-US" sz="1400" dirty="0">
                <a:solidFill>
                  <a:srgbClr val="002060"/>
                </a:solidFill>
                <a:latin typeface="Arial" panose="020B0604020202020204" pitchFamily="34" charset="0"/>
                <a:cs typeface="Arial" panose="020B0604020202020204" pitchFamily="34" charset="0"/>
                <a:sym typeface="+mn-ea"/>
              </a:rPr>
              <a:t>Tên, Đơn giá Bán, </a:t>
            </a:r>
            <a:r>
              <a:rPr lang="en-US" sz="14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dirty="0">
                <a:solidFill>
                  <a:srgbClr val="002060"/>
                </a:solidFill>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rPr>
              <a:t> </a:t>
            </a:r>
            <a:br>
              <a:rPr lang="en-US" sz="1400" b="1" dirty="0">
                <a:solidFill>
                  <a:srgbClr val="002060"/>
                </a:solidFill>
                <a:latin typeface="Arial" panose="020B0604020202020204" pitchFamily="34" charset="0"/>
                <a:cs typeface="Arial" panose="020B0604020202020204" pitchFamily="34" charset="0"/>
              </a:rPr>
            </a:br>
            <a:r>
              <a:rPr lang="en-US" sz="1400" b="1"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Bán </a:t>
            </a:r>
            <a:r>
              <a:rPr lang="en-US" sz="1400" b="1" dirty="0">
                <a:solidFill>
                  <a:srgbClr val="002060"/>
                </a:solidFill>
                <a:latin typeface="Arial" panose="020B0604020202020204" pitchFamily="34" charset="0"/>
                <a:cs typeface="Arial" panose="020B0604020202020204" pitchFamily="34" charset="0"/>
              </a:rPr>
              <a:t>Vé  </a:t>
            </a:r>
            <a:r>
              <a:rPr lang="en-US" sz="1400" dirty="0">
                <a:latin typeface="Arial" panose="020B0604020202020204" pitchFamily="34" charset="0"/>
                <a:cs typeface="Arial" panose="020B0604020202020204" pitchFamily="34" charset="0"/>
              </a:rPr>
              <a:t>theo Phiếu Bán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dirty="0">
                <a:solidFill>
                  <a:srgbClr val="ED7D31">
                    <a:lumMod val="50000"/>
                  </a:srgbClr>
                </a:solidFill>
                <a:latin typeface="Arial" panose="020B0604020202020204" pitchFamily="34" charset="0"/>
                <a:cs typeface="Arial" panose="020B0604020202020204" pitchFamily="34" charset="0"/>
              </a:rPr>
              <a:t>Quản lý  nhân viên </a:t>
            </a:r>
            <a:r>
              <a:rPr lang="en-US" sz="1400" b="1" dirty="0">
                <a:solidFill>
                  <a:srgbClr val="ED7D31">
                    <a:lumMod val="50000"/>
                  </a:srgb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rPr>
              <a:t>Thông tin nhân viên</a:t>
            </a:r>
            <a:r>
              <a:rPr lang="en-US" sz="1400" dirty="0">
                <a:solidFill>
                  <a:srgbClr val="002060"/>
                </a:solidFill>
                <a:latin typeface="Arial" panose="020B0604020202020204" pitchFamily="34" charset="0"/>
                <a:cs typeface="Arial" panose="020B0604020202020204" pitchFamily="34" charset="0"/>
              </a:rPr>
              <a:t> (Tên,  Mã số, Tên đăng nhập, Mật khẩu)</a:t>
            </a:r>
            <a:r>
              <a:rPr lang="en-US" sz="1400" dirty="0">
                <a:latin typeface="Arial" panose="020B0604020202020204" pitchFamily="34" charset="0"/>
                <a:cs typeface="Arial" panose="020B0604020202020204" pitchFamily="34" charset="0"/>
              </a:rPr>
              <a:t>  </a:t>
            </a:r>
            <a:br>
              <a:rPr lang="en-US" sz="1400" b="1" dirty="0">
                <a:solidFill>
                  <a:srgbClr val="002060"/>
                </a:solidFill>
                <a:latin typeface="Arial" panose="020B0604020202020204" pitchFamily="34" charset="0"/>
                <a:cs typeface="Arial" panose="020B0604020202020204" pitchFamily="34" charset="0"/>
              </a:rPr>
            </a:br>
            <a:r>
              <a:rPr lang="en-US" sz="1400" b="1"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Cập nhật</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sym typeface="+mn-ea"/>
              </a:rPr>
              <a:t>Thông tin nhân viên.  </a:t>
            </a:r>
            <a:r>
              <a:rPr lang="en-US" sz="1400" dirty="0">
                <a:solidFill>
                  <a:srgbClr val="FF0000"/>
                </a:solidFill>
                <a:latin typeface="Arial" panose="020B0604020202020204" pitchFamily="34" charset="0"/>
                <a:cs typeface="Arial" panose="020B0604020202020204" pitchFamily="34" charset="0"/>
                <a:sym typeface="+mn-ea"/>
              </a:rPr>
              <a:t>Thêm, Xóa </a:t>
            </a:r>
            <a:r>
              <a:rPr lang="en-US" sz="1400" b="1" dirty="0">
                <a:solidFill>
                  <a:srgbClr val="002060"/>
                </a:solidFill>
                <a:latin typeface="Arial" panose="020B0604020202020204" pitchFamily="34" charset="0"/>
                <a:cs typeface="Arial" panose="020B0604020202020204" pitchFamily="34" charset="0"/>
                <a:sym typeface="+mn-ea"/>
              </a:rPr>
              <a:t>nhân viên</a:t>
            </a:r>
            <a:br>
              <a:rPr lang="en-US" sz="1400" b="1" dirty="0">
                <a:solidFill>
                  <a:srgbClr val="002060"/>
                </a:solidFill>
                <a:latin typeface="Arial" panose="020B0604020202020204" pitchFamily="34" charset="0"/>
                <a:cs typeface="Arial" panose="020B0604020202020204" pitchFamily="34" charset="0"/>
              </a:rPr>
            </a:br>
            <a:r>
              <a:rPr lang="en-US" sz="1400" dirty="0">
                <a:solidFill>
                  <a:srgbClr val="FF0000"/>
                </a:solidFill>
                <a:latin typeface="Arial" panose="020B0604020202020204" pitchFamily="34" charset="0"/>
                <a:cs typeface="Arial" panose="020B0604020202020204" pitchFamily="34" charset="0"/>
              </a:rPr>
              <a:t> </a:t>
            </a:r>
            <a:r>
              <a:rPr lang="en-US" sz="1400" dirty="0">
                <a:solidFill>
                  <a:srgbClr val="ED7D31">
                    <a:lumMod val="50000"/>
                  </a:srgbClr>
                </a:solidFill>
                <a:latin typeface="Arial" panose="020B0604020202020204" pitchFamily="34" charset="0"/>
                <a:cs typeface="Arial" panose="020B0604020202020204" pitchFamily="34" charset="0"/>
              </a:rPr>
              <a:t>Quản lý Phim </a:t>
            </a:r>
            <a:r>
              <a:rPr lang="en-US" sz="1400" b="1" dirty="0">
                <a:solidFill>
                  <a:srgbClr val="ED7D31">
                    <a:lumMod val="50000"/>
                  </a:srgb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sym typeface="+mn-ea"/>
              </a:rPr>
              <a:t>Phim </a:t>
            </a:r>
            <a:r>
              <a:rPr lang="en-US" sz="1400" dirty="0">
                <a:solidFill>
                  <a:srgbClr val="002060"/>
                </a:solidFill>
                <a:latin typeface="Arial" panose="020B0604020202020204" pitchFamily="34" charset="0"/>
                <a:cs typeface="Arial" panose="020B0604020202020204" pitchFamily="34" charset="0"/>
              </a:rPr>
              <a:t>(</a:t>
            </a:r>
            <a:r>
              <a:rPr lang="en-US" sz="1400" dirty="0">
                <a:solidFill>
                  <a:srgbClr val="002060"/>
                </a:solidFill>
                <a:latin typeface="Arial" panose="020B0604020202020204" pitchFamily="34" charset="0"/>
                <a:cs typeface="Arial" panose="020B0604020202020204" pitchFamily="34" charset="0"/>
                <a:sym typeface="+mn-ea"/>
              </a:rPr>
              <a:t>Tên, Đơn giá Bán, </a:t>
            </a:r>
            <a:r>
              <a:rPr lang="en-US" sz="14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dirty="0">
                <a:solidFill>
                  <a:srgbClr val="002060"/>
                </a:solidFill>
                <a:latin typeface="Arial" panose="020B0604020202020204" pitchFamily="34" charset="0"/>
                <a:cs typeface="Arial" panose="020B0604020202020204" pitchFamily="34" charset="0"/>
              </a:rPr>
              <a:t> ,</a:t>
            </a:r>
            <a:r>
              <a:rPr lang="en-US" sz="1400" u="sng" dirty="0">
                <a:solidFill>
                  <a:srgbClr val="002060"/>
                </a:solidFill>
                <a:latin typeface="Arial" panose="020B0604020202020204" pitchFamily="34" charset="0"/>
                <a:cs typeface="Arial" panose="020B0604020202020204" pitchFamily="34" charset="0"/>
              </a:rPr>
              <a:t>Doanh thu</a:t>
            </a:r>
            <a:r>
              <a:rPr lang="en-US" sz="1400" dirty="0">
                <a:solidFill>
                  <a:srgbClr val="002060"/>
                </a:solidFill>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dirty="0">
                <a:solidFill>
                  <a:srgbClr val="002060"/>
                </a:solidFill>
                <a:latin typeface="Arial" panose="020B0604020202020204" pitchFamily="34" charset="0"/>
                <a:cs typeface="Arial" panose="020B0604020202020204" pitchFamily="34" charset="0"/>
              </a:rPr>
              <a:t> </a:t>
            </a:r>
            <a:br>
              <a:rPr lang="en-US" sz="1400"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Cập nhật </a:t>
            </a:r>
            <a:r>
              <a:rPr lang="en-US" sz="1400" dirty="0">
                <a:solidFill>
                  <a:srgbClr val="002060"/>
                </a:solidFill>
                <a:latin typeface="Arial" panose="020B0604020202020204" pitchFamily="34" charset="0"/>
                <a:cs typeface="Arial" panose="020B0604020202020204" pitchFamily="34" charset="0"/>
              </a:rPr>
              <a:t>Đơn giá Bán, thông tin </a:t>
            </a:r>
            <a:r>
              <a:rPr lang="en-US" sz="1400" b="1" dirty="0">
                <a:solidFill>
                  <a:srgbClr val="002060"/>
                </a:solidFill>
                <a:latin typeface="Arial" panose="020B0604020202020204" pitchFamily="34" charset="0"/>
                <a:cs typeface="Arial" panose="020B0604020202020204" pitchFamily="34" charset="0"/>
                <a:sym typeface="+mn-ea"/>
              </a:rPr>
              <a:t>Phim , Suất chiếu. </a:t>
            </a:r>
            <a:r>
              <a:rPr lang="en-US" sz="1400" dirty="0">
                <a:solidFill>
                  <a:srgbClr val="FF0000"/>
                </a:solidFill>
                <a:latin typeface="Arial" panose="020B0604020202020204" pitchFamily="34" charset="0"/>
                <a:cs typeface="Arial" panose="020B0604020202020204" pitchFamily="34" charset="0"/>
                <a:sym typeface="+mn-ea"/>
              </a:rPr>
              <a:t>Thêm, Xóa </a:t>
            </a:r>
            <a:r>
              <a:rPr lang="en-US" sz="1400" b="1" dirty="0">
                <a:solidFill>
                  <a:srgbClr val="002060"/>
                </a:solidFill>
                <a:latin typeface="Arial" panose="020B0604020202020204" pitchFamily="34" charset="0"/>
                <a:cs typeface="Arial" panose="020B0604020202020204" pitchFamily="34" charset="0"/>
                <a:sym typeface="+mn-ea"/>
              </a:rPr>
              <a:t>Phim , Suất chiếu</a:t>
            </a:r>
            <a:endParaRPr lang="en-US" sz="1400" b="1" dirty="0">
              <a:solidFill>
                <a:srgbClr val="ED7D31">
                  <a:lumMod val="50000"/>
                </a:srgbClr>
              </a:solidFill>
              <a:latin typeface="Arial" panose="020B0604020202020204" pitchFamily="34" charset="0"/>
              <a:cs typeface="Arial" panose="020B0604020202020204" pitchFamily="34" charset="0"/>
            </a:endParaRPr>
          </a:p>
        </p:txBody>
      </p:sp>
      <p:sp>
        <p:nvSpPr>
          <p:cNvPr id="69" name="Rounded Rectangle 68">
            <a:hlinkClick r:id="rId1" action="ppaction://hlinksldjump"/>
          </p:cNvPr>
          <p:cNvSpPr/>
          <p:nvPr/>
        </p:nvSpPr>
        <p:spPr>
          <a:xfrm>
            <a:off x="246379" y="330214"/>
            <a:ext cx="3727310"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rPr>
              <a:t>Công ty Galaxy Cinema </a:t>
            </a:r>
            <a:r>
              <a:rPr lang="en-US" sz="1600">
                <a:solidFill>
                  <a:prstClr val="white"/>
                </a:solidFill>
                <a:latin typeface="Arial" panose="020B0604020202020204" pitchFamily="34" charset="0"/>
                <a:cs typeface="Arial" panose="020B0604020202020204" pitchFamily="34" charset="0"/>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rPr>
              <a:t>Ngữ cảnh và  Tóm tắt Yêu cầu</a:t>
            </a:r>
            <a:endParaRPr lang="vi-VN" sz="1600">
              <a:solidFill>
                <a:srgbClr val="FFFF00"/>
              </a:solidFill>
              <a:latin typeface="Arial" panose="020B0604020202020204" pitchFamily="34" charset="0"/>
              <a:cs typeface="Arial" panose="020B0604020202020204" pitchFamily="34" charset="0"/>
            </a:endParaRPr>
          </a:p>
        </p:txBody>
      </p:sp>
      <p:sp>
        <p:nvSpPr>
          <p:cNvPr id="5" name="Text Box 4"/>
          <p:cNvSpPr txBox="1"/>
          <p:nvPr/>
        </p:nvSpPr>
        <p:spPr>
          <a:xfrm>
            <a:off x="8139430" y="3728085"/>
            <a:ext cx="3209925" cy="2584450"/>
          </a:xfrm>
          <a:prstGeom prst="rect">
            <a:avLst/>
          </a:prstGeom>
          <a:noFill/>
          <a:ln w="12700" cmpd="sng">
            <a:solidFill>
              <a:schemeClr val="accent1">
                <a:shade val="50000"/>
              </a:schemeClr>
            </a:solidFill>
            <a:prstDash val="solid"/>
          </a:ln>
        </p:spPr>
        <p:txBody>
          <a:bodyPr wrap="square" rtlCol="0">
            <a:spAutoFit/>
          </a:bodyPr>
          <a:lstStyle/>
          <a:p>
            <a:pPr algn="ctr"/>
            <a:r>
              <a:rPr lang="en-US"/>
              <a:t>Phiếu bán</a:t>
            </a:r>
            <a:endParaRPr lang="en-US"/>
          </a:p>
          <a:p>
            <a:r>
              <a:rPr lang="en-US"/>
              <a:t>Họ tên: ...  Điện thoại:....</a:t>
            </a:r>
            <a:endParaRPr lang="en-US"/>
          </a:p>
          <a:p>
            <a:r>
              <a:rPr lang="en-US"/>
              <a:t>Email:....</a:t>
            </a:r>
            <a:endParaRPr lang="en-US"/>
          </a:p>
          <a:p>
            <a:r>
              <a:rPr lang="en-US"/>
              <a:t>Phòng chiếu:... Số ghế:....</a:t>
            </a:r>
            <a:endParaRPr lang="en-US"/>
          </a:p>
          <a:p>
            <a:r>
              <a:rPr lang="en-US"/>
              <a:t>Phim Sốlượng Đơn giá Tiền</a:t>
            </a:r>
            <a:endParaRPr lang="en-US"/>
          </a:p>
          <a:p>
            <a:r>
              <a:rPr lang="en-US"/>
              <a:t>....</a:t>
            </a:r>
            <a:endParaRPr lang="en-US"/>
          </a:p>
          <a:p>
            <a:pPr algn="r"/>
            <a:r>
              <a:rPr lang="en-US"/>
              <a:t>Tổng tiền:....</a:t>
            </a:r>
            <a:endParaRPr lang="en-US"/>
          </a:p>
          <a:p>
            <a:pPr algn="r"/>
            <a:r>
              <a:rPr lang="en-US"/>
              <a:t>Ngày:...</a:t>
            </a:r>
            <a:endParaRPr lang="en-US"/>
          </a:p>
          <a:p>
            <a:pPr algn="r"/>
            <a:r>
              <a:rPr lang="en-US"/>
              <a:t>Họ tên NV bán vé:...</a:t>
            </a:r>
            <a:endParaRPr lang="en-US"/>
          </a:p>
        </p:txBody>
      </p:sp>
      <p:sp>
        <p:nvSpPr>
          <p:cNvPr id="6" name="Text Box 5"/>
          <p:cNvSpPr txBox="1"/>
          <p:nvPr/>
        </p:nvSpPr>
        <p:spPr>
          <a:xfrm>
            <a:off x="8139430" y="1697990"/>
            <a:ext cx="3209925" cy="2030095"/>
          </a:xfrm>
          <a:prstGeom prst="rect">
            <a:avLst/>
          </a:prstGeom>
          <a:noFill/>
          <a:ln w="12700" cmpd="sng">
            <a:solidFill>
              <a:schemeClr val="accent1">
                <a:shade val="50000"/>
              </a:schemeClr>
            </a:solidFill>
            <a:prstDash val="solid"/>
          </a:ln>
        </p:spPr>
        <p:txBody>
          <a:bodyPr wrap="square" rtlCol="0">
            <a:spAutoFit/>
          </a:bodyPr>
          <a:lstStyle/>
          <a:p>
            <a:r>
              <a:rPr lang="en-US"/>
              <a:t>Phiếu đặt vé</a:t>
            </a:r>
            <a:endParaRPr lang="en-US"/>
          </a:p>
          <a:p>
            <a:r>
              <a:rPr lang="en-US"/>
              <a:t>Họ tên: ...  Điện thoại:....</a:t>
            </a:r>
            <a:endParaRPr lang="en-US"/>
          </a:p>
          <a:p>
            <a:r>
              <a:rPr lang="en-US"/>
              <a:t>Email:....  Mã nhận vé:...</a:t>
            </a:r>
            <a:endParaRPr lang="en-US"/>
          </a:p>
          <a:p>
            <a:r>
              <a:rPr lang="en-US"/>
              <a:t>Ngày đặt.... </a:t>
            </a:r>
            <a:r>
              <a:rPr lang="en-US">
                <a:sym typeface="+mn-ea"/>
              </a:rPr>
              <a:t>Số ghế:....</a:t>
            </a:r>
            <a:endParaRPr lang="en-US"/>
          </a:p>
          <a:p>
            <a:r>
              <a:rPr lang="en-US">
                <a:sym typeface="+mn-ea"/>
              </a:rPr>
              <a:t>Phim Sốlượng Đơn giá Tiền</a:t>
            </a:r>
            <a:endParaRPr lang="en-US"/>
          </a:p>
          <a:p>
            <a:r>
              <a:rPr lang="en-US">
                <a:sym typeface="+mn-ea"/>
              </a:rPr>
              <a:t>....</a:t>
            </a:r>
            <a:endParaRPr lang="en-US"/>
          </a:p>
          <a:p>
            <a:pPr algn="r"/>
            <a:r>
              <a:rPr lang="en-US">
                <a:sym typeface="+mn-ea"/>
              </a:rPr>
              <a:t>Tổng tiền:...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1832</Words>
  <Application>WPS Presentation</Application>
  <PresentationFormat>Widescreen</PresentationFormat>
  <Paragraphs>28</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
      <vt:lpstr>Arial Unicode MS</vt:lpstr>
      <vt:lpstr>Calibri Light</vt:lpstr>
      <vt:lpstr>Calibri</vt:lpstr>
      <vt:lpstr>Microsoft YaHei</vt:lpstr>
      <vt:lpstr>Segoe Print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HP</dc:creator>
  <cp:lastModifiedBy>HP</cp:lastModifiedBy>
  <cp:revision>3</cp:revision>
  <dcterms:created xsi:type="dcterms:W3CDTF">2018-04-03T08:44:05Z</dcterms:created>
  <dcterms:modified xsi:type="dcterms:W3CDTF">2018-04-03T08:49:14Z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