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836295" y="1100455"/>
            <a:ext cx="11404600" cy="1753235"/>
          </a:xfrm>
          <a:prstGeom prst="rect">
            <a:avLst/>
          </a:prstGeom>
          <a:noFill/>
        </p:spPr>
        <p:txBody>
          <a:bodyPr wrap="square" rtlCol="0">
            <a:spAutoFit/>
          </a:bodyPr>
          <a:p>
            <a:r>
              <a:rPr lang="en-US" b="1"/>
              <a:t>Công nghệ:</a:t>
            </a:r>
            <a:endParaRPr lang="en-US" b="1"/>
          </a:p>
          <a:p>
            <a:pPr marL="285750" indent="-285750">
              <a:buFont typeface="Arial" panose="020B0604020202020204" pitchFamily="34" charset="0"/>
              <a:buChar char="•"/>
            </a:pPr>
            <a:r>
              <a:rPr lang="en-US"/>
              <a:t>Ngôn ngữ: C#</a:t>
            </a:r>
            <a:endParaRPr lang="en-US"/>
          </a:p>
          <a:p>
            <a:pPr marL="285750" indent="-285750">
              <a:buFont typeface="Arial" panose="020B0604020202020204" pitchFamily="34" charset="0"/>
              <a:buChar char="•"/>
            </a:pPr>
            <a:r>
              <a:rPr lang="en-US"/>
              <a:t>Framework: ASP.NET 4.6</a:t>
            </a:r>
            <a:endParaRPr lang="en-US"/>
          </a:p>
          <a:p>
            <a:pPr marL="285750" indent="-285750">
              <a:buFont typeface="Arial" panose="020B0604020202020204" pitchFamily="34" charset="0"/>
              <a:buChar char="•"/>
            </a:pPr>
            <a:r>
              <a:rPr lang="en-US"/>
              <a:t>Lưu trữ: tập tin Json</a:t>
            </a:r>
            <a:endParaRPr lang="en-US"/>
          </a:p>
          <a:p>
            <a:pPr marL="285750" indent="-285750">
              <a:buFont typeface="Arial" panose="020B0604020202020204" pitchFamily="34" charset="0"/>
              <a:buChar char="•"/>
            </a:pPr>
            <a:r>
              <a:rPr lang="en-US"/>
              <a:t>Giao diện: HTML5, CSS,Bootstrap 3 (phân hệ khách tham quan), </a:t>
            </a:r>
            <a:r>
              <a:rPr lang="en-US">
                <a:sym typeface="+mn-ea"/>
              </a:rPr>
              <a:t>Bootstrap  </a:t>
            </a:r>
            <a:r>
              <a:rPr lang="en-US"/>
              <a:t>4 alpha 6</a:t>
            </a:r>
            <a:endParaRPr lang="en-US"/>
          </a:p>
          <a:p>
            <a:pPr indent="0">
              <a:buFont typeface="Arial" panose="020B0604020202020204" pitchFamily="34" charset="0"/>
              <a:buNone/>
            </a:pPr>
            <a:r>
              <a:rPr lang="en-US"/>
              <a:t>(Riêng phân hệ Quản lý Phim sử dụng React.js)</a:t>
            </a:r>
            <a:endParaRPr lang="en-US"/>
          </a:p>
        </p:txBody>
      </p:sp>
      <p:sp>
        <p:nvSpPr>
          <p:cNvPr id="7" name="Text Box 6"/>
          <p:cNvSpPr txBox="1"/>
          <p:nvPr/>
        </p:nvSpPr>
        <p:spPr>
          <a:xfrm>
            <a:off x="836295" y="2853690"/>
            <a:ext cx="10806430" cy="368300"/>
          </a:xfrm>
          <a:prstGeom prst="rect">
            <a:avLst/>
          </a:prstGeom>
          <a:noFill/>
        </p:spPr>
        <p:txBody>
          <a:bodyPr wrap="square" rtlCol="0">
            <a:spAutoFit/>
          </a:bodyPr>
          <a:p>
            <a:r>
              <a:rPr lang="en-US" b="1"/>
              <a:t>Người dùng:</a:t>
            </a:r>
            <a:endParaRPr lang="en-US" b="1"/>
          </a:p>
        </p:txBody>
      </p:sp>
      <p:sp>
        <p:nvSpPr>
          <p:cNvPr id="3" name="Rounded Rectangle 2">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Xây dựng giải pháp  </a:t>
            </a:r>
            <a:endParaRPr lang="vi-VN" sz="1600">
              <a:solidFill>
                <a:srgbClr val="FFFF00"/>
              </a:solidFill>
              <a:latin typeface="Arial" panose="020B0604020202020204" pitchFamily="34" charset="0"/>
              <a:cs typeface="Arial" panose="020B0604020202020204" pitchFamily="34" charset="0"/>
            </a:endParaRPr>
          </a:p>
        </p:txBody>
      </p:sp>
      <p:sp>
        <p:nvSpPr>
          <p:cNvPr id="44" name="TextBox 43">
            <a:hlinkClick r:id="" action="ppaction://noaction"/>
          </p:cNvPr>
          <p:cNvSpPr txBox="1"/>
          <p:nvPr/>
        </p:nvSpPr>
        <p:spPr>
          <a:xfrm>
            <a:off x="128905" y="3407410"/>
            <a:ext cx="2423160" cy="3046095"/>
          </a:xfrm>
          <a:prstGeom prst="rect">
            <a:avLst/>
          </a:prstGeom>
          <a:solidFill>
            <a:schemeClr val="bg1"/>
          </a:solidFill>
          <a:ln>
            <a:solidFill>
              <a:schemeClr val="accent1"/>
            </a:solidFill>
          </a:ln>
        </p:spPr>
        <p:txBody>
          <a:bodyPr wrap="square" rtlCol="0">
            <a:spAutoFit/>
          </a:bodyPr>
          <a:lstStyle/>
          <a:p>
            <a:r>
              <a:rPr lang="en-US" sz="1600" smtClean="0">
                <a:solidFill>
                  <a:schemeClr val="accent2">
                    <a:lumMod val="50000"/>
                  </a:schemeClr>
                </a:solidFill>
                <a:latin typeface="Arial" panose="020B0604020202020204" pitchFamily="34" charset="0"/>
                <a:cs typeface="Arial" panose="020B0604020202020204" pitchFamily="34" charset="0"/>
              </a:rPr>
              <a:t>Khách tham quan</a:t>
            </a:r>
            <a:endParaRPr lang="en-US" sz="1600" smtClean="0">
              <a:solidFill>
                <a:schemeClr val="accent2">
                  <a:lumMod val="50000"/>
                </a:schemeClr>
              </a:solidFill>
              <a:latin typeface="Arial" panose="020B0604020202020204" pitchFamily="34" charset="0"/>
              <a:cs typeface="Arial" panose="020B0604020202020204" pitchFamily="34" charset="0"/>
            </a:endParaRPr>
          </a:p>
          <a:p>
            <a:endParaRPr lang="en-US" sz="1600" smtClean="0">
              <a:solidFill>
                <a:schemeClr val="accent2">
                  <a:lumMod val="50000"/>
                </a:schemeClr>
              </a:solidFill>
              <a:latin typeface="Arial" panose="020B0604020202020204" pitchFamily="34" charset="0"/>
              <a:cs typeface="Arial" panose="020B0604020202020204" pitchFamily="34" charset="0"/>
            </a:endParaRPr>
          </a:p>
          <a:p>
            <a:r>
              <a:rPr lang="en-US" sz="1600" smtClean="0">
                <a:solidFill>
                  <a:srgbClr val="0000FF"/>
                </a:solidFill>
                <a:latin typeface="Arial" panose="020B0604020202020204" pitchFamily="34" charset="0"/>
                <a:cs typeface="Arial" panose="020B0604020202020204" pitchFamily="34" charset="0"/>
              </a:rPr>
              <a:t>  </a:t>
            </a:r>
            <a:r>
              <a:rPr lang="en-US" sz="1600" smtClean="0">
                <a:solidFill>
                  <a:srgbClr val="FF0000"/>
                </a:solidFill>
                <a:effectLst/>
                <a:latin typeface="Arial" panose="020B0604020202020204" pitchFamily="34" charset="0"/>
                <a:cs typeface="Arial" panose="020B0604020202020204" pitchFamily="34" charset="0"/>
              </a:rPr>
              <a:t> </a:t>
            </a:r>
            <a:r>
              <a:rPr lang="en-US" sz="1600" smtClean="0">
                <a:solidFill>
                  <a:schemeClr val="tx1"/>
                </a:solidFill>
                <a:effectLst/>
                <a:latin typeface="Arial" panose="020B0604020202020204" pitchFamily="34" charset="0"/>
                <a:cs typeface="Arial" panose="020B0604020202020204" pitchFamily="34" charset="0"/>
              </a:rPr>
              <a:t>Xem tên phim, đơn giá, tóm tắt nội dung, hình poster, phân loại, thời lượng, quốc gia, diễn viên, đạo diễn, thể loại, năm sản xuất, lịch chiếu, tổng tiền đặt</a:t>
            </a:r>
            <a:endParaRPr lang="en-US" sz="1600" smtClean="0">
              <a:solidFill>
                <a:schemeClr val="tx1"/>
              </a:solidFill>
              <a:effectLst/>
              <a:latin typeface="Arial" panose="020B0604020202020204" pitchFamily="34" charset="0"/>
              <a:cs typeface="Arial" panose="020B0604020202020204" pitchFamily="34" charset="0"/>
            </a:endParaRPr>
          </a:p>
          <a:p>
            <a:r>
              <a:rPr lang="en-US" sz="1600" smtClean="0">
                <a:solidFill>
                  <a:schemeClr val="tx1"/>
                </a:solidFill>
                <a:effectLst/>
                <a:latin typeface="Arial" panose="020B0604020202020204" pitchFamily="34" charset="0"/>
                <a:cs typeface="Arial" panose="020B0604020202020204" pitchFamily="34" charset="0"/>
              </a:rPr>
              <a:t>Chọn phim, chọn xuất chiếu. chọn số lượng, chọn ghế, đặt vé</a:t>
            </a:r>
            <a:endParaRPr lang="en-US" sz="1600">
              <a:latin typeface="Arial" panose="020B0604020202020204" pitchFamily="34" charset="0"/>
              <a:cs typeface="Arial" panose="020B0604020202020204" pitchFamily="34" charset="0"/>
            </a:endParaRPr>
          </a:p>
        </p:txBody>
      </p:sp>
      <p:sp>
        <p:nvSpPr>
          <p:cNvPr id="10" name="TextBox 9">
            <a:hlinkClick r:id="" action="ppaction://noaction"/>
          </p:cNvPr>
          <p:cNvSpPr txBox="1"/>
          <p:nvPr/>
        </p:nvSpPr>
        <p:spPr>
          <a:xfrm>
            <a:off x="2822575" y="3407410"/>
            <a:ext cx="2353945" cy="2306955"/>
          </a:xfrm>
          <a:prstGeom prst="rect">
            <a:avLst/>
          </a:prstGeom>
          <a:solidFill>
            <a:schemeClr val="bg1"/>
          </a:solidFill>
          <a:ln>
            <a:solidFill>
              <a:schemeClr val="accent1"/>
            </a:solidFill>
          </a:ln>
        </p:spPr>
        <p:txBody>
          <a:bodyPr wrap="square" rtlCol="0">
            <a:spAutoFit/>
          </a:bodyPr>
          <a:lstStyle/>
          <a:p>
            <a:r>
              <a:rPr lang="en-US" sz="1600" smtClean="0">
                <a:solidFill>
                  <a:schemeClr val="accent2">
                    <a:lumMod val="50000"/>
                  </a:schemeClr>
                </a:solidFill>
                <a:latin typeface="Arial" panose="020B0604020202020204" pitchFamily="34" charset="0"/>
                <a:cs typeface="Arial" panose="020B0604020202020204" pitchFamily="34" charset="0"/>
              </a:rPr>
              <a:t>Nhân viên bán vé</a:t>
            </a:r>
            <a:br>
              <a:rPr lang="en-US" sz="1600" smtClean="0">
                <a:solidFill>
                  <a:schemeClr val="accent2">
                    <a:lumMod val="50000"/>
                  </a:schemeClr>
                </a:solidFill>
                <a:latin typeface="Arial" panose="020B0604020202020204" pitchFamily="34" charset="0"/>
                <a:cs typeface="Arial" panose="020B0604020202020204" pitchFamily="34" charset="0"/>
              </a:rPr>
            </a:br>
            <a:r>
              <a:rPr lang="en-US" sz="1600" smtClean="0">
                <a:solidFill>
                  <a:schemeClr val="accent2">
                    <a:lumMod val="50000"/>
                  </a:schemeClr>
                </a:solidFill>
                <a:effectLst/>
                <a:latin typeface="Arial" panose="020B0604020202020204" pitchFamily="34" charset="0"/>
                <a:cs typeface="Arial" panose="020B0604020202020204" pitchFamily="34" charset="0"/>
              </a:rPr>
              <a:t> </a:t>
            </a:r>
            <a:r>
              <a:rPr lang="en-US" sz="1600" smtClean="0">
                <a:solidFill>
                  <a:schemeClr val="tx1"/>
                </a:solidFill>
                <a:effectLst/>
                <a:latin typeface="Arial" panose="020B0604020202020204" pitchFamily="34" charset="0"/>
                <a:cs typeface="Arial" panose="020B0604020202020204" pitchFamily="34" charset="0"/>
              </a:rPr>
              <a:t>Xem tên phim, đơn giá, tổng tiền, ghế đặt, xử lý thanh toán vé đặt</a:t>
            </a:r>
            <a:endParaRPr lang="en-US" sz="1600" smtClean="0">
              <a:solidFill>
                <a:schemeClr val="tx1"/>
              </a:solidFill>
              <a:effectLst/>
              <a:latin typeface="Arial" panose="020B0604020202020204" pitchFamily="34" charset="0"/>
              <a:cs typeface="Arial" panose="020B0604020202020204" pitchFamily="34" charset="0"/>
            </a:endParaRPr>
          </a:p>
          <a:p>
            <a:r>
              <a:rPr lang="en-US" sz="1600" smtClean="0">
                <a:solidFill>
                  <a:schemeClr val="tx1"/>
                </a:solidFill>
                <a:effectLst/>
                <a:latin typeface="Arial" panose="020B0604020202020204" pitchFamily="34" charset="0"/>
                <a:cs typeface="Arial" panose="020B0604020202020204" pitchFamily="34" charset="0"/>
              </a:rPr>
              <a:t> Xem tên phim, đơn giá, c</a:t>
            </a:r>
            <a:r>
              <a:rPr lang="en-US" sz="1600" smtClean="0">
                <a:solidFill>
                  <a:schemeClr val="tx1"/>
                </a:solidFill>
                <a:effectLst/>
                <a:latin typeface="Arial" panose="020B0604020202020204" pitchFamily="34" charset="0"/>
                <a:cs typeface="Arial" panose="020B0604020202020204" pitchFamily="34" charset="0"/>
                <a:sym typeface="+mn-ea"/>
              </a:rPr>
              <a:t>họn phim, chọn xuất chiếu. chọn số lượng, chọn ghế, bán vé cho khách</a:t>
            </a:r>
            <a:endParaRPr lang="en-US" sz="1600">
              <a:latin typeface="Arial" panose="020B0604020202020204" pitchFamily="34" charset="0"/>
              <a:cs typeface="Arial" panose="020B0604020202020204" pitchFamily="34" charset="0"/>
            </a:endParaRPr>
          </a:p>
        </p:txBody>
      </p:sp>
      <p:sp>
        <p:nvSpPr>
          <p:cNvPr id="11" name="TextBox 10">
            <a:hlinkClick r:id="" action="ppaction://noaction"/>
          </p:cNvPr>
          <p:cNvSpPr txBox="1"/>
          <p:nvPr/>
        </p:nvSpPr>
        <p:spPr>
          <a:xfrm>
            <a:off x="5477510" y="3407410"/>
            <a:ext cx="2930525" cy="1814830"/>
          </a:xfrm>
          <a:prstGeom prst="rect">
            <a:avLst/>
          </a:prstGeom>
          <a:solidFill>
            <a:schemeClr val="bg1"/>
          </a:solidFill>
          <a:ln>
            <a:solidFill>
              <a:schemeClr val="accent1"/>
            </a:solidFill>
          </a:ln>
        </p:spPr>
        <p:txBody>
          <a:bodyPr wrap="square" rtlCol="0">
            <a:spAutoFit/>
          </a:bodyPr>
          <a:lstStyle/>
          <a:p>
            <a:r>
              <a:rPr lang="en-US" sz="1600" smtClean="0">
                <a:solidFill>
                  <a:schemeClr val="accent2">
                    <a:lumMod val="50000"/>
                  </a:schemeClr>
                </a:solidFill>
                <a:latin typeface="Arial" panose="020B0604020202020204" pitchFamily="34" charset="0"/>
                <a:cs typeface="Arial" panose="020B0604020202020204" pitchFamily="34" charset="0"/>
              </a:rPr>
              <a:t>Quản lý nhân viên </a:t>
            </a:r>
            <a:br>
              <a:rPr lang="en-US" sz="1600" smtClean="0">
                <a:solidFill>
                  <a:schemeClr val="accent2">
                    <a:lumMod val="50000"/>
                  </a:schemeClr>
                </a:solidFill>
                <a:latin typeface="Arial" panose="020B0604020202020204" pitchFamily="34" charset="0"/>
                <a:cs typeface="Arial" panose="020B0604020202020204" pitchFamily="34" charset="0"/>
              </a:rPr>
            </a:br>
            <a:endParaRPr lang="en-US" sz="1600" smtClean="0">
              <a:solidFill>
                <a:schemeClr val="accent2">
                  <a:lumMod val="50000"/>
                </a:schemeClr>
              </a:solidFill>
              <a:latin typeface="Arial" panose="020B0604020202020204" pitchFamily="34" charset="0"/>
              <a:cs typeface="Arial" panose="020B0604020202020204" pitchFamily="34" charset="0"/>
            </a:endParaRPr>
          </a:p>
          <a:p>
            <a:r>
              <a:rPr lang="en-US" sz="1600" smtClean="0">
                <a:solidFill>
                  <a:schemeClr val="tx1"/>
                </a:solidFill>
                <a:latin typeface="Arial" panose="020B0604020202020204" pitchFamily="34" charset="0"/>
                <a:cs typeface="Arial" panose="020B0604020202020204" pitchFamily="34" charset="0"/>
              </a:rPr>
              <a:t>Xem tên, tên đăng nhập, mật khẩu của nhân viên, chỉnh sửa các thông tin đó, thêm nhân viên mới, thanh lý hợp đồng nhân viên cũ</a:t>
            </a:r>
            <a:endParaRPr lang="en-US" sz="1600">
              <a:latin typeface="Arial" panose="020B0604020202020204" pitchFamily="34" charset="0"/>
              <a:cs typeface="Arial" panose="020B0604020202020204" pitchFamily="34" charset="0"/>
            </a:endParaRPr>
          </a:p>
        </p:txBody>
      </p:sp>
      <p:sp>
        <p:nvSpPr>
          <p:cNvPr id="4" name="TextBox 10">
            <a:hlinkClick r:id="" action="ppaction://noaction"/>
          </p:cNvPr>
          <p:cNvSpPr txBox="1"/>
          <p:nvPr/>
        </p:nvSpPr>
        <p:spPr>
          <a:xfrm>
            <a:off x="8609965" y="3407410"/>
            <a:ext cx="3032760" cy="2799715"/>
          </a:xfrm>
          <a:prstGeom prst="rect">
            <a:avLst/>
          </a:prstGeom>
          <a:solidFill>
            <a:schemeClr val="bg1"/>
          </a:solidFill>
          <a:ln>
            <a:solidFill>
              <a:schemeClr val="accent1"/>
            </a:solidFill>
          </a:ln>
        </p:spPr>
        <p:txBody>
          <a:bodyPr wrap="square" rtlCol="0">
            <a:spAutoFit/>
          </a:bodyPr>
          <a:p>
            <a:r>
              <a:rPr lang="en-US" sz="1600" smtClean="0">
                <a:solidFill>
                  <a:schemeClr val="accent2">
                    <a:lumMod val="50000"/>
                  </a:schemeClr>
                </a:solidFill>
                <a:latin typeface="Arial" panose="020B0604020202020204" pitchFamily="34" charset="0"/>
                <a:cs typeface="Arial" panose="020B0604020202020204" pitchFamily="34" charset="0"/>
              </a:rPr>
              <a:t>Quản lý Phim</a:t>
            </a:r>
            <a:br>
              <a:rPr lang="en-US" sz="1600" smtClean="0">
                <a:solidFill>
                  <a:schemeClr val="accent2">
                    <a:lumMod val="50000"/>
                  </a:schemeClr>
                </a:solidFill>
                <a:latin typeface="Arial" panose="020B0604020202020204" pitchFamily="34" charset="0"/>
                <a:cs typeface="Arial" panose="020B0604020202020204" pitchFamily="34" charset="0"/>
              </a:rPr>
            </a:br>
            <a:endParaRPr lang="en-US" sz="1600" smtClean="0">
              <a:solidFill>
                <a:schemeClr val="accent2">
                  <a:lumMod val="50000"/>
                </a:schemeClr>
              </a:solidFill>
              <a:latin typeface="Arial" panose="020B0604020202020204" pitchFamily="34" charset="0"/>
              <a:cs typeface="Arial" panose="020B0604020202020204" pitchFamily="34" charset="0"/>
            </a:endParaRPr>
          </a:p>
          <a:p>
            <a:r>
              <a:rPr lang="en-US" sz="1600" smtClean="0">
                <a:effectLst/>
                <a:latin typeface="Arial" panose="020B0604020202020204" pitchFamily="34" charset="0"/>
                <a:cs typeface="Arial" panose="020B0604020202020204" pitchFamily="34" charset="0"/>
                <a:sym typeface="+mn-ea"/>
              </a:rPr>
              <a:t>Xem tên phim, đơn giá, tóm tắt nội dung, hình poster, phân loại, thời lượng, quốc gia, diễn viên, đạo diễn, thể loại, năm sản xuất, lịch chiếu, danh sách xuất chiếu, danh sách và tình trạng ghế. Chỉnh sửa thông tin phim (các thông tin kể trên), thêm suất chiếu, thêm phim mới.</a:t>
            </a:r>
            <a:endParaRPr lang="en-US" sz="160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1113</Words>
  <Application>WPS Presentation</Application>
  <PresentationFormat>Widescreen</PresentationFormat>
  <Paragraphs>26</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
      <vt:lpstr>Arial Unicode MS</vt:lpstr>
      <vt:lpstr>Calibri Light</vt:lpstr>
      <vt:lpstr>Calibri</vt:lpstr>
      <vt:lpstr>Microsoft YaHei</vt:lpstr>
      <vt:lpstr>Segoe Print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HP</dc:creator>
  <cp:lastModifiedBy>HP</cp:lastModifiedBy>
  <cp:revision>3</cp:revision>
  <dcterms:created xsi:type="dcterms:W3CDTF">2018-04-03T08:37:53Z</dcterms:created>
  <dcterms:modified xsi:type="dcterms:W3CDTF">2018-04-03T08:48:50Z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