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 name="Rounded Rectangle 68">
            <a:hlinkClick r:id="rId1" action="ppaction://hlinksldjump"/>
          </p:cNvPr>
          <p:cNvSpPr/>
          <p:nvPr/>
        </p:nvSpPr>
        <p:spPr>
          <a:xfrm>
            <a:off x="2232941" y="256387"/>
            <a:ext cx="6074929" cy="754401"/>
          </a:xfrm>
          <a:prstGeom prst="roundRect">
            <a:avLst/>
          </a:prstGeom>
          <a:solidFill>
            <a:srgbClr val="002060"/>
          </a:solidFill>
          <a:ln w="38100" cap="rnd">
            <a:solidFill>
              <a:schemeClr val="bg1"/>
            </a:solidFill>
          </a:ln>
          <a:effectLst>
            <a:outerShdw blurRad="482600" dir="5400000" sx="89000" sy="89000" algn="ctr" rotWithShape="0">
              <a:srgbClr val="000000">
                <a:alpha val="49000"/>
              </a:srgbClr>
            </a:outerShdw>
          </a:effectLst>
          <a:scene3d>
            <a:camera prst="orthographicFront"/>
            <a:lightRig rig="twoPt" dir="t"/>
          </a:scene3d>
          <a:sp3d extrusionH="12700" prstMaterial="translucentPowder">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prstClr val="white"/>
                </a:solidFill>
                <a:latin typeface="Arial" panose="020B0604020202020204" pitchFamily="34" charset="0"/>
                <a:cs typeface="Arial" panose="020B0604020202020204" pitchFamily="34" charset="0"/>
                <a:sym typeface="+mn-ea"/>
              </a:rPr>
              <a:t>Công ty Galaxy Cinema </a:t>
            </a:r>
            <a:r>
              <a:rPr lang="en-US" sz="1600">
                <a:solidFill>
                  <a:prstClr val="white"/>
                </a:solidFill>
                <a:latin typeface="Arial" panose="020B0604020202020204" pitchFamily="34" charset="0"/>
                <a:cs typeface="Arial" panose="020B0604020202020204" pitchFamily="34" charset="0"/>
                <a:sym typeface="+mn-ea"/>
              </a:rPr>
              <a:t>( Mã số : </a:t>
            </a:r>
            <a:r>
              <a:rPr lang="en-US" sz="1600">
                <a:solidFill>
                  <a:schemeClr val="bg1"/>
                </a:solidFill>
                <a:latin typeface="Arial" panose="020B0604020202020204" pitchFamily="34" charset="0"/>
                <a:cs typeface="Arial" panose="020B0604020202020204" pitchFamily="34" charset="0"/>
                <a:sym typeface="+mn-ea"/>
              </a:rPr>
              <a:t>Galaxy_Cinema</a:t>
            </a:r>
            <a:r>
              <a:rPr lang="en-US" sz="1600">
                <a:solidFill>
                  <a:prstClr val="white"/>
                </a:solidFill>
                <a:latin typeface="Arial" panose="020B0604020202020204" pitchFamily="34" charset="0"/>
                <a:cs typeface="Arial" panose="020B0604020202020204" pitchFamily="34" charset="0"/>
                <a:sym typeface="+mn-ea"/>
              </a:rPr>
              <a:t>)</a:t>
            </a:r>
            <a:endParaRPr lang="en-US" sz="1600">
              <a:solidFill>
                <a:prstClr val="white"/>
              </a:solidFill>
              <a:latin typeface="Arial" panose="020B0604020202020204" pitchFamily="34" charset="0"/>
              <a:cs typeface="Arial" panose="020B0604020202020204" pitchFamily="34" charset="0"/>
            </a:endParaRPr>
          </a:p>
          <a:p>
            <a:pPr algn="ctr"/>
            <a:r>
              <a:rPr lang="en-US" sz="1600" b="1">
                <a:solidFill>
                  <a:srgbClr val="FFFF00"/>
                </a:solidFill>
                <a:latin typeface="Arial" panose="020B0604020202020204" pitchFamily="34" charset="0"/>
                <a:cs typeface="Arial" panose="020B0604020202020204" pitchFamily="34" charset="0"/>
                <a:sym typeface="+mn-ea"/>
              </a:rPr>
              <a:t>Phân công  </a:t>
            </a:r>
            <a:endParaRPr lang="vi-VN" sz="1600">
              <a:solidFill>
                <a:srgbClr val="FFFF00"/>
              </a:solidFill>
              <a:latin typeface="Arial" panose="020B0604020202020204" pitchFamily="34" charset="0"/>
              <a:cs typeface="Arial" panose="020B0604020202020204" pitchFamily="34" charset="0"/>
            </a:endParaRPr>
          </a:p>
        </p:txBody>
      </p:sp>
      <p:graphicFrame>
        <p:nvGraphicFramePr>
          <p:cNvPr id="5" name="Table 4"/>
          <p:cNvGraphicFramePr/>
          <p:nvPr/>
        </p:nvGraphicFramePr>
        <p:xfrm>
          <a:off x="1830070" y="1250950"/>
          <a:ext cx="8532495" cy="1905000"/>
        </p:xfrm>
        <a:graphic>
          <a:graphicData uri="http://schemas.openxmlformats.org/drawingml/2006/table">
            <a:tbl>
              <a:tblPr firstRow="1" bandRow="1">
                <a:tableStyleId>{5C22544A-7EE6-4342-B048-85BDC9FD1C3A}</a:tableStyleId>
              </a:tblPr>
              <a:tblGrid>
                <a:gridCol w="1149350"/>
                <a:gridCol w="2574925"/>
                <a:gridCol w="4808220"/>
              </a:tblGrid>
              <a:tr h="381000">
                <a:tc>
                  <a:txBody>
                    <a:bodyPr/>
                    <a:p>
                      <a:pPr>
                        <a:buNone/>
                      </a:pPr>
                      <a:r>
                        <a:rPr lang="en-US"/>
                        <a:t>Mssv</a:t>
                      </a:r>
                      <a:endParaRPr lang="en-US"/>
                    </a:p>
                  </a:txBody>
                  <a:tcPr/>
                </a:tc>
                <a:tc>
                  <a:txBody>
                    <a:bodyPr/>
                    <a:p>
                      <a:pPr>
                        <a:buNone/>
                      </a:pPr>
                      <a:r>
                        <a:rPr lang="en-US"/>
                        <a:t>Họ tên</a:t>
                      </a:r>
                      <a:endParaRPr lang="en-US"/>
                    </a:p>
                  </a:txBody>
                  <a:tcPr/>
                </a:tc>
                <a:tc>
                  <a:txBody>
                    <a:bodyPr/>
                    <a:p>
                      <a:pPr>
                        <a:buNone/>
                      </a:pPr>
                      <a:r>
                        <a:rPr lang="en-US"/>
                        <a:t>Công việc</a:t>
                      </a:r>
                      <a:endParaRPr lang="en-US"/>
                    </a:p>
                  </a:txBody>
                  <a:tcPr/>
                </a:tc>
              </a:tr>
              <a:tr h="381000">
                <a:tc>
                  <a:txBody>
                    <a:bodyPr/>
                    <a:p>
                      <a:pPr>
                        <a:buNone/>
                      </a:pPr>
                      <a:r>
                        <a:rPr lang="en-US"/>
                        <a:t>1688035</a:t>
                      </a:r>
                      <a:endParaRPr lang="en-US"/>
                    </a:p>
                  </a:txBody>
                  <a:tcPr/>
                </a:tc>
                <a:tc>
                  <a:txBody>
                    <a:bodyPr/>
                    <a:p>
                      <a:pPr>
                        <a:buNone/>
                      </a:pPr>
                      <a:r>
                        <a:rPr lang="en-US"/>
                        <a:t>Phạm Hoàng Khương</a:t>
                      </a:r>
                      <a:endParaRPr lang="en-US"/>
                    </a:p>
                  </a:txBody>
                  <a:tcPr/>
                </a:tc>
                <a:tc>
                  <a:txBody>
                    <a:bodyPr/>
                    <a:p>
                      <a:pPr>
                        <a:buNone/>
                      </a:pPr>
                      <a:r>
                        <a:rPr lang="en-US"/>
                        <a:t>Nhóm trưởng, thiết kế mô hình đối tượng, b</a:t>
                      </a:r>
                      <a:r>
                        <a:rPr lang="en-US" sz="1800">
                          <a:sym typeface="+mn-ea"/>
                        </a:rPr>
                        <a:t>ổ sung dịch vụ cho phân hệ khách tham quan</a:t>
                      </a:r>
                      <a:r>
                        <a:rPr lang="en-US"/>
                        <a:t>, làm phân hệ khách tham quan (nhân viên bán vé làm thêm), làm hồ sơ </a:t>
                      </a:r>
                      <a:r>
                        <a:rPr lang="en-US" sz="1800">
                          <a:sym typeface="+mn-ea"/>
                        </a:rPr>
                        <a:t>xây dựng giải pháp, phân tích yêu cầu,</a:t>
                      </a:r>
                      <a:r>
                        <a:rPr lang="en-US"/>
                        <a:t> phân tích thiết kế phân hệ khách tham quan</a:t>
                      </a:r>
                      <a:endParaRPr lang="en-US"/>
                    </a:p>
                  </a:txBody>
                  <a:tcPr/>
                </a:tc>
              </a:tr>
              <a:tr h="381000">
                <a:tc>
                  <a:txBody>
                    <a:bodyPr/>
                    <a:p>
                      <a:pPr>
                        <a:buNone/>
                      </a:pPr>
                      <a:r>
                        <a:rPr lang="en-US"/>
                        <a:t>1581218</a:t>
                      </a:r>
                      <a:endParaRPr lang="en-US"/>
                    </a:p>
                  </a:txBody>
                  <a:tcPr/>
                </a:tc>
                <a:tc>
                  <a:txBody>
                    <a:bodyPr/>
                    <a:p>
                      <a:pPr>
                        <a:buNone/>
                      </a:pPr>
                      <a:r>
                        <a:rPr lang="en-US"/>
                        <a:t>Nguyễn Đức Hồng</a:t>
                      </a:r>
                      <a:endParaRPr lang="en-US"/>
                    </a:p>
                  </a:txBody>
                  <a:tcPr/>
                </a:tc>
                <a:tc>
                  <a:txBody>
                    <a:bodyPr/>
                    <a:p>
                      <a:pPr>
                        <a:buNone/>
                      </a:pPr>
                      <a:r>
                        <a:rPr lang="en-US"/>
                        <a:t>Tạo dữ liệu phim, làm phân hệ nhân viên bán vé, bổ sung dịch vụ cho phân hệ nhân viên bán vé, </a:t>
                      </a:r>
                      <a:r>
                        <a:rPr lang="en-US" sz="1800">
                          <a:sym typeface="+mn-ea"/>
                        </a:rPr>
                        <a:t>làm hồ sơ phân tích thiết kế phân hệ nhân viên bán vé</a:t>
                      </a:r>
                      <a:endParaRPr lang="en-US"/>
                    </a:p>
                  </a:txBody>
                  <a:tcPr/>
                </a:tc>
              </a:tr>
              <a:tr h="381000">
                <a:tc>
                  <a:txBody>
                    <a:bodyPr/>
                    <a:p>
                      <a:pPr>
                        <a:buNone/>
                      </a:pPr>
                      <a:r>
                        <a:rPr lang="en-US"/>
                        <a:t>1488128</a:t>
                      </a:r>
                      <a:endParaRPr lang="en-US"/>
                    </a:p>
                  </a:txBody>
                  <a:tcPr/>
                </a:tc>
                <a:tc>
                  <a:txBody>
                    <a:bodyPr/>
                    <a:p>
                      <a:pPr>
                        <a:buNone/>
                      </a:pPr>
                      <a:r>
                        <a:rPr lang="en-US"/>
                        <a:t>Nguyễn Thị Kim Oanh</a:t>
                      </a:r>
                      <a:endParaRPr lang="en-US"/>
                    </a:p>
                  </a:txBody>
                  <a:tcPr/>
                </a:tc>
                <a:tc>
                  <a:txBody>
                    <a:bodyPr/>
                    <a:p>
                      <a:pPr>
                        <a:buNone/>
                      </a:pPr>
                      <a:r>
                        <a:rPr lang="en-US" sz="1800">
                          <a:sym typeface="+mn-ea"/>
                        </a:rPr>
                        <a:t>làm phân hệ quản lý nhân viên, bổ sung dịch vụ cho phân hệ quản lý nhân viên, làm hồ sơ phân tích thiết kế phân hệ quản lý nhân viên</a:t>
                      </a:r>
                      <a:endParaRPr lang="en-US"/>
                    </a:p>
                  </a:txBody>
                  <a:tcPr/>
                </a:tc>
              </a:tr>
              <a:tr h="381000">
                <a:tc>
                  <a:txBody>
                    <a:bodyPr/>
                    <a:p>
                      <a:pPr>
                        <a:buNone/>
                      </a:pPr>
                      <a:r>
                        <a:rPr lang="en-US"/>
                        <a:t>1581207</a:t>
                      </a:r>
                      <a:endParaRPr lang="en-US"/>
                    </a:p>
                  </a:txBody>
                  <a:tcPr/>
                </a:tc>
                <a:tc>
                  <a:txBody>
                    <a:bodyPr/>
                    <a:p>
                      <a:pPr>
                        <a:buNone/>
                      </a:pPr>
                      <a:r>
                        <a:rPr lang="en-US"/>
                        <a:t>Từ Duy</a:t>
                      </a:r>
                      <a:endParaRPr lang="en-US"/>
                    </a:p>
                  </a:txBody>
                  <a:tcPr/>
                </a:tc>
                <a:tc>
                  <a:txBody>
                    <a:bodyPr/>
                    <a:p>
                      <a:pPr>
                        <a:buNone/>
                      </a:pPr>
                      <a:r>
                        <a:rPr lang="en-US" sz="1800">
                          <a:sym typeface="+mn-ea"/>
                        </a:rPr>
                        <a:t>làm phân hệ quản lý phim, bổ sung dịch vụ cho phân hệ quản lý phimn, làm hồ sơ phân tích thiết kế phân hệ quản lý phim</a:t>
                      </a:r>
                      <a:endParaRPr lang="en-US" sz="1800"/>
                    </a:p>
                    <a:p>
                      <a:pPr>
                        <a:buNone/>
                      </a:pPr>
                      <a:endParaRPr lang="en-US"/>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792</Words>
  <Application>WPS Presentation</Application>
  <PresentationFormat>Widescreen</PresentationFormat>
  <Paragraphs>34</Paragraphs>
  <Slides>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vt:i4>
      </vt:variant>
    </vt:vector>
  </HeadingPairs>
  <TitlesOfParts>
    <vt:vector size="11" baseType="lpstr">
      <vt:lpstr>Arial</vt:lpstr>
      <vt:lpstr>SimSun</vt:lpstr>
      <vt:lpstr>Wingdings</vt:lpstr>
      <vt:lpstr/>
      <vt:lpstr>Arial Unicode MS</vt:lpstr>
      <vt:lpstr>Calibri Light</vt:lpstr>
      <vt:lpstr>Calibri</vt:lpstr>
      <vt:lpstr>Microsoft YaHei</vt:lpstr>
      <vt:lpstr>Segoe Print</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HP</dc:creator>
  <cp:lastModifiedBy>HP</cp:lastModifiedBy>
  <cp:revision>2</cp:revision>
  <dcterms:created xsi:type="dcterms:W3CDTF">2018-04-03T14:03:32Z</dcterms:created>
  <dcterms:modified xsi:type="dcterms:W3CDTF">2018-04-03T14:06:48Z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