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28.xml" ContentType="application/inkml+xml"/>
  <Override PartName="/ppt/ink/ink29.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35.xml" ContentType="application/inkml+xml"/>
  <Override PartName="/ppt/ink/ink36.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48"/>
  </p:notesMasterIdLst>
  <p:sldIdLst>
    <p:sldId id="256" r:id="rId3"/>
    <p:sldId id="391" r:id="rId4"/>
    <p:sldId id="359" r:id="rId5"/>
    <p:sldId id="360" r:id="rId6"/>
    <p:sldId id="266" r:id="rId7"/>
    <p:sldId id="361" r:id="rId8"/>
    <p:sldId id="362" r:id="rId9"/>
    <p:sldId id="305" r:id="rId10"/>
    <p:sldId id="364" r:id="rId11"/>
    <p:sldId id="365" r:id="rId12"/>
    <p:sldId id="366" r:id="rId13"/>
    <p:sldId id="363" r:id="rId14"/>
    <p:sldId id="367" r:id="rId15"/>
    <p:sldId id="373" r:id="rId16"/>
    <p:sldId id="372" r:id="rId17"/>
    <p:sldId id="368" r:id="rId18"/>
    <p:sldId id="392" r:id="rId19"/>
    <p:sldId id="371" r:id="rId20"/>
    <p:sldId id="374" r:id="rId21"/>
    <p:sldId id="370" r:id="rId22"/>
    <p:sldId id="369" r:id="rId23"/>
    <p:sldId id="376" r:id="rId24"/>
    <p:sldId id="378" r:id="rId25"/>
    <p:sldId id="379" r:id="rId26"/>
    <p:sldId id="377" r:id="rId27"/>
    <p:sldId id="380" r:id="rId28"/>
    <p:sldId id="399" r:id="rId29"/>
    <p:sldId id="400" r:id="rId30"/>
    <p:sldId id="401" r:id="rId31"/>
    <p:sldId id="375" r:id="rId32"/>
    <p:sldId id="381" r:id="rId33"/>
    <p:sldId id="382" r:id="rId34"/>
    <p:sldId id="393" r:id="rId35"/>
    <p:sldId id="383" r:id="rId36"/>
    <p:sldId id="384" r:id="rId37"/>
    <p:sldId id="387" r:id="rId38"/>
    <p:sldId id="386" r:id="rId39"/>
    <p:sldId id="394" r:id="rId40"/>
    <p:sldId id="388" r:id="rId41"/>
    <p:sldId id="395" r:id="rId42"/>
    <p:sldId id="398" r:id="rId43"/>
    <p:sldId id="390" r:id="rId44"/>
    <p:sldId id="403" r:id="rId45"/>
    <p:sldId id="325" r:id="rId46"/>
    <p:sldId id="402" r:id="rId47"/>
  </p:sldIdLst>
  <p:sldSz cx="9144000" cy="5143500" type="screen16x9"/>
  <p:notesSz cx="6858000" cy="9144000"/>
  <p:embeddedFontLs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1D4A2"/>
    <a:srgbClr val="EAE1A9"/>
    <a:srgbClr val="84E8BA"/>
    <a:srgbClr val="7EEF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79622" autoAdjust="0"/>
  </p:normalViewPr>
  <p:slideViewPr>
    <p:cSldViewPr snapToGrid="0">
      <p:cViewPr varScale="1">
        <p:scale>
          <a:sx n="66" d="100"/>
          <a:sy n="66" d="100"/>
        </p:scale>
        <p:origin x="1208" y="32"/>
      </p:cViewPr>
      <p:guideLst>
        <p:guide orient="horz" pos="1552"/>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2.fntdata"/><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8T23:03:26.04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8T23:03:04.60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97,'4'-2,"11"-7,1 2,-1 0,1 1,29-7,15-1,89-16,-91 25,-1 2,65 5,-30 0,38-3,124 3,-183 6,71 17,-85-12,0-4,97 5,-54-11,144 24,-129-16,208-7,-174-6,-26 3,-105-1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2:05.68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92,'12'-1,"-1"0,1-1,20-6,9-1,92-13,-120 19,0-1,-1 0,17-7,-17 6,-1 1,1 0,25-5,25 4,100 6,-59 1,-81-2,-3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2:09.06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47,'1'-2,"-1"0,0 0,1 0,-1 1,1-1,-1 0,1 0,0 1,0-1,0 1,0-1,0 0,0 1,0 0,1-1,-1 1,0 0,1-1,-1 1,1 0,-1 0,1 0,0 1,-1-1,1 0,0 1,0-1,-1 1,1-1,2 1,8-3,-1 2,1-1,17 1,-24 1,16 0,-1 0,1 1,-1 1,0 1,1 1,28 10,-22-4,1-1,0-2,0 0,1-2,0-1,32 0,70-6,-112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2:12.36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24,'0'-1,"0"0,1 0,-1 0,1 0,-1 0,1 0,-1 1,1-1,0 0,-1 0,1 0,0 1,0-1,0 0,-1 1,1-1,0 1,0-1,0 1,0 0,0-1,0 1,0 0,0-1,0 1,0 0,2 0,33-4,-32 4,310-2,-161 4,156-2,-290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2:16.23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0 114,'20'-1,"-1"1,0-2,1-1,-1 0,0-2,-1 0,1-1,25-11,93-32,-123 44,0 1,0 0,0 1,1 0,-1 1,1 1,-1 0,1 1,0 1,-1 0,1 1,-1 1,0 0,1 1,-2 0,23 11,-10-2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2:18.28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0,'642'0,"-623"0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2:20.64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25,'3'-2,"0"0,-1 0,1 0,0 0,0 1,0-1,0 1,0 0,1 0,-1 0,6-1,41-1,-34 3,389-2,-208 3,-184 0,1 1,-1 0,0 1,0 0,21 8,-18-5,1-1,24 5,-22-8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2:22.26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46,'266'-22,"-204"12,-34 5,59-3,266 9,-334-1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2:42.81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8:00.75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25,'0'-1,"0"0,1 0,-1 0,1 0,-1 0,1 0,-1 0,1 0,0 0,-1 0,1 1,0-1,0 0,0 1,0-1,-1 0,1 1,0-1,0 1,0 0,0-1,0 1,0 0,0-1,0 1,0 0,2 0,34-4,-33 3,286-1,-148 4,-43-2,153 2,-184 2,112 20,-150-18,15 5,1-3,1-1,57-1,143-8,-228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8T23:02:18.08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8:05.85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1,'0'950,"0"-931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8:07.79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40 1,'0'599,"-2"-568,-1-1,-2 1,-8 32,1-10,7-28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8:09.75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110 1,'0'995,"-15"-828,9-111,1-26,-2-1,-14 44,12-47,1 1,2 0,-5 36,-8 75,17-116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8:11.95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0,'12'232,"-1"14,-11 792,0-1015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48:13.99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0,'3'0,"0"1,-1-1,1 1,-1-1,0 1,1 0,-1 0,1 0,-1 0,0 0,0 0,0 1,0-1,0 1,0-1,0 1,0 0,0 0,-1 0,1 0,-1 0,0 0,1 0,-1 1,0-1,0 0,0 1,-1-1,1 3,3 10,-1-1,-1 1,1 25,-3-29,2 303,-4-150,2 151,0-287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50:46.93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24,'466'0,"-446"-1,0-1,27-6,-24 4,30-3,179 6,-120 2,-93-1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50:48.27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25,'1'-1,"-1"0,0 0,0 1,1-1,-1 0,0 0,1 0,-1 1,1-1,0 0,-1 1,1-1,-1 0,1 1,0-1,-1 1,1-1,0 1,0-1,-1 1,1-1,0 1,0 0,0 0,0-1,-1 1,1 0,2 0,29-4,-26 4,68-4,0 3,0 4,0 3,145 31,-145-20,96 10,-150-25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8:50:49.59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0,'180'1,"190"24,-213-1,69 7,-157-24,90-4,-143-3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6:53:14.20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1,'3'2,"-1"0,1 0,0-1,0 1,0-1,0 1,0-1,0 0,0 0,0-1,6 2,38 0,-31-1,430 1,-231-4,312 2,-508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6:53:15.61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0,'1291'0,"-1271"0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8T23:02:20.73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24,'3'-3,"0"1,1 0,0 0,-1 0,1 0,0 0,0 1,0 0,0 0,0 0,8-1,51 0,-45 2,69-1,137 16,-77 9,-134-22,-2 0,0 0,0 1,-1 0,1 0,-1 2,17 7,-12-3,0-1,24 8,-18-9</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9:52:47.56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1,'1248'0,"-1241"0,0 0,-1 0,1 1,8 2,-1 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9:52:50.29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0,'581'0,"-552"2,-1 0,1 3,35 8,36 7,147 25,18 3,-195-42,-46-5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9:52:52.45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1 141,'3'-3,"-1"1,1 0,0 0,0 0,0 1,0-1,1 1,-1 0,0-1,1 1,-1 1,6-2,45-1,-41 2,124 3,53-4,-29-19,-36-3,-5 1,-16 5,34-4,-32 15,-67 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9:52:59.50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1,'4'0,"5"0,5 0,5 0,2 0,1 0,2 0,0 0,0 0,0 0,0 0,-1 0,1 0,-1 0,0 0,-4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9:53:01.98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1,'1258'0,"-1234"0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7:14:48.94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1,'179'0,"207"1,-300 5,-1 5,122 30,-119-22,-41-12,-1-2,1-3,67-4,-29 0,66 2,-134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07:14:51.40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18,'25'-1,"37"-7,15 0,5 9,0 5,105 19,-101-12,15 4,-46-7,-1-2,92 1,653-11,-429 3,-348-1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13:59:01.67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1,'1298'0,"-1273"0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13:59:03.46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0,'702'0,"-632"4,135 24,-55-5,-105-19,59-2,-80-3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9T13:59:09.67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60,'85'2,"95"-4,-94-11,-56 7,40-2,15 6,-28 1,69-9,-5-3,227 6,-207 9,-115-2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8T23:02:23.38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0,'771'0,"-751"0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8T23:02:29.99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44,'9'0,"41"1,1-3,68-11,-66 2,-34 6,1 0,1 2,-1 0,0 1,1 1,30 3,20 8,109 0,-160-10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8T23:02:47.05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27,'9'-1,"0"0,-1 0,1-1,-1 0,12-5,-11 4,0 1,0-1,0 1,15-1,7 5,0 0,0 2,-1 2,45 13,39 7,133 7,-158-28,91-5,-62-2,1332 2,-1443 0,-1 0,1 0,-1 1,8 2,1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8T23:02:49.30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1,'52'3,"0"2,71 16,-58-9,185 35,235 36,-396-75,139-5,474-6,-361 5,-153-14,-113 5,-51 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8T23:02:51.68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1,'2838'0,"-2819"0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8T23:03:01.40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47,'28'-1,"45"-9,20 0,493 7,-299 5,-239-2,39 1,129-16,-129 7,167 5,-125 5,3223-2,-3197 13,-68-3,-14-3,172 9,986-17,-1200 3,49 8,-47-5,37 2,499-6,-277-3,1899 2,-2171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Good morning everyone, I am Hwei Koon</a:t>
            </a:r>
          </a:p>
          <a:p>
            <a:pPr marL="0" lvl="0" indent="0"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a:t>These are IDs, unique IDs.</a:t>
            </a:r>
          </a:p>
          <a:p>
            <a:pPr marL="171450" lvl="0" indent="-171450" rtl="0">
              <a:spcBef>
                <a:spcPts val="0"/>
              </a:spcBef>
              <a:spcAft>
                <a:spcPts val="0"/>
              </a:spcAft>
              <a:buFontTx/>
              <a:buChar char="-"/>
            </a:pPr>
            <a:r>
              <a:rPr lang="en-US" dirty="0"/>
              <a:t>We have dropped these features from our </a:t>
            </a:r>
            <a:r>
              <a:rPr lang="en-US" dirty="0" err="1"/>
              <a:t>dateset</a:t>
            </a:r>
            <a:r>
              <a:rPr lang="en-US" dirty="0"/>
              <a:t> coz there are not going help in explaining or predicting if a customer will churn.</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672593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 The business objective of this project is to build a machine learning model that can be used by the Telco company to predict customer churn.</a:t>
            </a:r>
          </a:p>
          <a:p>
            <a:pPr marL="0" lvl="0" indent="0" rtl="0">
              <a:spcBef>
                <a:spcPts val="0"/>
              </a:spcBef>
              <a:spcAft>
                <a:spcPts val="0"/>
              </a:spcAft>
              <a:buNone/>
            </a:pPr>
            <a:r>
              <a:rPr lang="en-US" dirty="0"/>
              <a:t>- The machine learning model to forecast/predict which customers are at the highest risk of ending their subscription services.</a:t>
            </a:r>
          </a:p>
          <a:p>
            <a:pPr marL="0" lvl="0" indent="0" rtl="0">
              <a:spcBef>
                <a:spcPts val="0"/>
              </a:spcBef>
              <a:spcAft>
                <a:spcPts val="0"/>
              </a:spcAft>
              <a:buNone/>
            </a:pPr>
            <a:r>
              <a:rPr lang="en-US" dirty="0"/>
              <a:t>- Use churn prediction models to identify which customers are at risk of churning and which areas to prioritize to increase retention. With this information, companies can take necessary steps to identify strategies that target these pain points to lower churn and increase retention rates..</a:t>
            </a:r>
          </a:p>
          <a:p>
            <a:pPr marL="0" lvl="0" indent="0" rtl="0">
              <a:spcBef>
                <a:spcPts val="0"/>
              </a:spcBef>
              <a:spcAft>
                <a:spcPts val="0"/>
              </a:spcAft>
              <a:buNone/>
            </a:pPr>
            <a:r>
              <a:rPr lang="en-US" dirty="0"/>
              <a:t>-To improve retention with churn prediction analytics.</a:t>
            </a:r>
          </a:p>
          <a:p>
            <a:pPr marL="0" lvl="0" indent="0" rtl="0">
              <a:spcBef>
                <a:spcPts val="0"/>
              </a:spcBef>
              <a:spcAft>
                <a:spcPts val="0"/>
              </a:spcAft>
              <a:buNone/>
            </a:pPr>
            <a:endParaRPr dirty="0"/>
          </a:p>
        </p:txBody>
      </p:sp>
    </p:spTree>
    <p:extLst>
      <p:ext uri="{BB962C8B-B14F-4D97-AF65-F5344CB8AC3E}">
        <p14:creationId xmlns:p14="http://schemas.microsoft.com/office/powerpoint/2010/main" val="4160417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 I have highlighted the variables that are highly correlated.</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a:t>There are almost equal distribution of male &amp; female subscribers.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 Most of the subscribers are on month to month contract. These subscribers have higher churn rates compared to subscribers with yearly contracts.</a:t>
            </a:r>
          </a:p>
          <a:p>
            <a:pPr marL="0" lvl="0" indent="0" rtl="0">
              <a:spcBef>
                <a:spcPts val="0"/>
              </a:spcBef>
              <a:spcAft>
                <a:spcPts val="0"/>
              </a:spcAft>
              <a:buNone/>
            </a:pPr>
            <a:r>
              <a:rPr lang="en-US" dirty="0"/>
              <a:t>-Subscribers taking a longer contract are more loyal to the company and tend to stay with it for a longer period of time.</a:t>
            </a:r>
          </a:p>
          <a:p>
            <a:pPr marL="0" lvl="0" indent="0" rtl="0">
              <a:spcBef>
                <a:spcPts val="0"/>
              </a:spcBef>
              <a:spcAft>
                <a:spcPts val="0"/>
              </a:spcAft>
              <a:buNone/>
            </a:pPr>
            <a:r>
              <a:rPr lang="en-US" dirty="0"/>
              <a:t>-subscribers opted for bank withdrawal  as payment method are more likely to leave the telco company.</a:t>
            </a:r>
          </a:p>
          <a:p>
            <a:pPr marL="0" lvl="0" indent="0" rtl="0">
              <a:spcBef>
                <a:spcPts val="0"/>
              </a:spcBef>
              <a:spcAft>
                <a:spcPts val="0"/>
              </a:spcAft>
              <a:buNone/>
            </a:pPr>
            <a:r>
              <a:rPr lang="en-US" dirty="0"/>
              <a:t>-subscribed to paperless billing churn more than those who are not subscribed.</a:t>
            </a:r>
          </a:p>
          <a:p>
            <a:pPr marL="0" lvl="0" indent="0"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It seems to suggest there is higher churn when the total charges are lower</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823648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It seems that there is higher churn when the total charges are lower</a:t>
            </a:r>
            <a:endParaRPr dirty="0"/>
          </a:p>
        </p:txBody>
      </p:sp>
    </p:spTree>
    <p:extLst>
      <p:ext uri="{BB962C8B-B14F-4D97-AF65-F5344CB8AC3E}">
        <p14:creationId xmlns:p14="http://schemas.microsoft.com/office/powerpoint/2010/main" val="2121790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52496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a:t>This presentation is divided into 4 parts.</a:t>
            </a:r>
          </a:p>
          <a:p>
            <a:pPr marL="171450" lvl="0" indent="-171450" rtl="0">
              <a:spcBef>
                <a:spcPts val="0"/>
              </a:spcBef>
              <a:spcAft>
                <a:spcPts val="0"/>
              </a:spcAft>
              <a:buFontTx/>
              <a:buChar char="-"/>
            </a:pP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It is important to scale the variables so that all of the are within a range 0 to 1.  </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846168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000000"/>
              </a:solidFill>
              <a:effectLst/>
              <a:latin typeface="Inte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230131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a:t>Let’s get started…</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926022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a:t>For business case, our focus is accuracy, as you can see from the confusion matrix, the accuracy of the model appears to be high, 82.34%.</a:t>
            </a:r>
          </a:p>
          <a:p>
            <a:pPr marL="171450" lvl="0" indent="-171450" rtl="0">
              <a:spcBef>
                <a:spcPts val="0"/>
              </a:spcBef>
              <a:spcAft>
                <a:spcPts val="0"/>
              </a:spcAft>
              <a:buFontTx/>
              <a:buChar char="-"/>
            </a:pPr>
            <a:r>
              <a:rPr lang="en-US" dirty="0"/>
              <a:t>ROC curve indicates true positive rate of 0.8. The area under curve is more than 0.5.</a:t>
            </a:r>
          </a:p>
          <a:p>
            <a:pPr marL="171450" lvl="0" indent="-171450" rtl="0">
              <a:spcBef>
                <a:spcPts val="0"/>
              </a:spcBef>
              <a:spcAft>
                <a:spcPts val="0"/>
              </a:spcAft>
              <a:buFontTx/>
              <a:buChar char="-"/>
            </a:pPr>
            <a:endParaRPr dirty="0"/>
          </a:p>
        </p:txBody>
      </p:sp>
    </p:spTree>
    <p:extLst>
      <p:ext uri="{BB962C8B-B14F-4D97-AF65-F5344CB8AC3E}">
        <p14:creationId xmlns:p14="http://schemas.microsoft.com/office/powerpoint/2010/main" val="10636312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a:t>This presentation is divided into 4 parts.</a:t>
            </a:r>
          </a:p>
          <a:p>
            <a:pPr marL="171450" lvl="0" indent="-171450" rtl="0">
              <a:spcBef>
                <a:spcPts val="0"/>
              </a:spcBef>
              <a:spcAft>
                <a:spcPts val="0"/>
              </a:spcAft>
              <a:buFontTx/>
              <a:buChar char="-"/>
            </a:pPr>
            <a:endParaRPr lang="en-US" dirty="0"/>
          </a:p>
        </p:txBody>
      </p:sp>
    </p:spTree>
    <p:extLst>
      <p:ext uri="{BB962C8B-B14F-4D97-AF65-F5344CB8AC3E}">
        <p14:creationId xmlns:p14="http://schemas.microsoft.com/office/powerpoint/2010/main" val="20649248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a:t>From RF algorithm the most important features are …. They are the most important predictor variables to predict churn.</a:t>
            </a:r>
          </a:p>
          <a:p>
            <a:pPr marL="171450" lvl="0" indent="-171450" rtl="0">
              <a:spcBef>
                <a:spcPts val="0"/>
              </a:spcBef>
              <a:spcAft>
                <a:spcPts val="0"/>
              </a:spcAft>
              <a:buFontTx/>
              <a:buChar char="-"/>
            </a:pPr>
            <a:r>
              <a:rPr lang="en-US" dirty="0"/>
              <a:t>Use churn prediction models to identify which customers are at risk of churning and which areas to prioritize to increase retention. With this information, companies can take necessary steps to identify strategies that target these pain points to lower churn and increase retention rates..</a:t>
            </a:r>
          </a:p>
          <a:p>
            <a:pPr marL="171450" lvl="0" indent="-171450" rtl="0">
              <a:spcBef>
                <a:spcPts val="0"/>
              </a:spcBef>
              <a:spcAft>
                <a:spcPts val="0"/>
              </a:spcAft>
              <a:buFontTx/>
              <a:buChar char="-"/>
            </a:pPr>
            <a:r>
              <a:rPr lang="en-US" dirty="0"/>
              <a:t>To improve retention with churn prediction analytics.</a:t>
            </a:r>
          </a:p>
          <a:p>
            <a:pPr marL="171450" lvl="0" indent="-171450" rtl="0">
              <a:spcBef>
                <a:spcPts val="0"/>
              </a:spcBef>
              <a:spcAft>
                <a:spcPts val="0"/>
              </a:spcAft>
              <a:buFontTx/>
              <a:buChar char="-"/>
            </a:pPr>
            <a:endParaRPr lang="en-US" dirty="0"/>
          </a:p>
          <a:p>
            <a:pPr marL="171450" lvl="0" indent="-171450" rtl="0">
              <a:spcBef>
                <a:spcPts val="0"/>
              </a:spcBef>
              <a:spcAft>
                <a:spcPts val="0"/>
              </a:spcAft>
              <a:buFontTx/>
              <a:buChar char="-"/>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endParaRPr lang="en-US" dirty="0"/>
          </a:p>
          <a:p>
            <a:pPr marL="171450" lvl="0" indent="-171450" rtl="0">
              <a:spcBef>
                <a:spcPts val="0"/>
              </a:spcBef>
              <a:spcAft>
                <a:spcPts val="0"/>
              </a:spcAft>
              <a:buFontTx/>
              <a:buChar char="-"/>
            </a:pPr>
            <a:endParaRPr dirty="0"/>
          </a:p>
        </p:txBody>
      </p:sp>
    </p:spTree>
    <p:extLst>
      <p:ext uri="{BB962C8B-B14F-4D97-AF65-F5344CB8AC3E}">
        <p14:creationId xmlns:p14="http://schemas.microsoft.com/office/powerpoint/2010/main" val="765944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a:t>Telco dataset is obtained from Kaggle.</a:t>
            </a:r>
          </a:p>
          <a:p>
            <a:pPr marL="171450" lvl="0" indent="-171450" rtl="0">
              <a:spcBef>
                <a:spcPts val="0"/>
              </a:spcBef>
              <a:spcAft>
                <a:spcPts val="0"/>
              </a:spcAft>
              <a:buFontTx/>
              <a:buChar char="-"/>
            </a:pPr>
            <a:r>
              <a:rPr lang="en-US" dirty="0"/>
              <a:t>These are standard libraries that we used to build our machine learning models.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a:t>Our business case is to a classification problem, basically to predict if a subscriber/customer churn or not churn.</a:t>
            </a:r>
          </a:p>
          <a:p>
            <a:pPr marL="171450" lvl="0" indent="-171450" rtl="0">
              <a:spcBef>
                <a:spcPts val="0"/>
              </a:spcBef>
              <a:spcAft>
                <a:spcPts val="0"/>
              </a:spcAft>
              <a:buFontTx/>
              <a:buChar char="-"/>
            </a:pPr>
            <a:r>
              <a:rPr lang="en-US" dirty="0"/>
              <a:t>We are using 10 classification models to train and test our data.</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a:t>I am going to show you the process of building the classification models.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lvl="0" indent="0">
              <a:spcBef>
                <a:spcPts val="0"/>
              </a:spcBef>
              <a:spcAft>
                <a:spcPts val="0"/>
              </a:spcAft>
              <a:buNone/>
            </a:pPr>
            <a:fld id="{00000000-1234-1234-1234-123412341234}"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lvl="0" indent="0">
              <a:spcBef>
                <a:spcPts val="0"/>
              </a:spcBef>
              <a:spcAft>
                <a:spcPts val="0"/>
              </a:spcAft>
              <a:buNone/>
            </a:pPr>
            <a:fld id="{00000000-1234-1234-1234-123412341234}"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27.png"/><Relationship Id="rId18" Type="http://schemas.openxmlformats.org/officeDocument/2006/relationships/customXml" Target="../ink/ink18.xml"/><Relationship Id="rId3" Type="http://schemas.openxmlformats.org/officeDocument/2006/relationships/image" Target="../media/image19.jpeg"/><Relationship Id="rId7" Type="http://schemas.openxmlformats.org/officeDocument/2006/relationships/image" Target="../media/image24.png"/><Relationship Id="rId12" Type="http://schemas.openxmlformats.org/officeDocument/2006/relationships/customXml" Target="../ink/ink15.xml"/><Relationship Id="rId17" Type="http://schemas.openxmlformats.org/officeDocument/2006/relationships/image" Target="../media/image29.png"/><Relationship Id="rId2" Type="http://schemas.openxmlformats.org/officeDocument/2006/relationships/notesSlide" Target="../notesSlides/notesSlide14.xml"/><Relationship Id="rId16"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customXml" Target="../ink/ink12.xm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8.png"/><Relationship Id="rId10" Type="http://schemas.openxmlformats.org/officeDocument/2006/relationships/customXml" Target="../ink/ink14.xml"/><Relationship Id="rId19" Type="http://schemas.openxmlformats.org/officeDocument/2006/relationships/image" Target="../media/image30.png"/><Relationship Id="rId4" Type="http://schemas.openxmlformats.org/officeDocument/2006/relationships/customXml" Target="../ink/ink11.xml"/><Relationship Id="rId9" Type="http://schemas.openxmlformats.org/officeDocument/2006/relationships/image" Target="../media/image25.png"/><Relationship Id="rId14" Type="http://schemas.openxmlformats.org/officeDocument/2006/relationships/customXml" Target="../ink/ink1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43.png"/><Relationship Id="rId18" Type="http://schemas.openxmlformats.org/officeDocument/2006/relationships/customXml" Target="../ink/ink26.xml"/><Relationship Id="rId3" Type="http://schemas.openxmlformats.org/officeDocument/2006/relationships/image" Target="../media/image27.jpeg"/><Relationship Id="rId21" Type="http://schemas.openxmlformats.org/officeDocument/2006/relationships/image" Target="../media/image47.png"/><Relationship Id="rId7" Type="http://schemas.openxmlformats.org/officeDocument/2006/relationships/image" Target="../media/image40.png"/><Relationship Id="rId12" Type="http://schemas.openxmlformats.org/officeDocument/2006/relationships/customXml" Target="../ink/ink23.xml"/><Relationship Id="rId17" Type="http://schemas.openxmlformats.org/officeDocument/2006/relationships/image" Target="../media/image45.png"/><Relationship Id="rId2" Type="http://schemas.openxmlformats.org/officeDocument/2006/relationships/notesSlide" Target="../notesSlides/notesSlide21.xml"/><Relationship Id="rId16" Type="http://schemas.openxmlformats.org/officeDocument/2006/relationships/customXml" Target="../ink/ink25.xml"/><Relationship Id="rId20" Type="http://schemas.openxmlformats.org/officeDocument/2006/relationships/customXml" Target="../ink/ink27.xml"/><Relationship Id="rId1" Type="http://schemas.openxmlformats.org/officeDocument/2006/relationships/slideLayout" Target="../slideLayouts/slideLayout4.xml"/><Relationship Id="rId6" Type="http://schemas.openxmlformats.org/officeDocument/2006/relationships/customXml" Target="../ink/ink20.xml"/><Relationship Id="rId11" Type="http://schemas.openxmlformats.org/officeDocument/2006/relationships/image" Target="../media/image42.png"/><Relationship Id="rId5" Type="http://schemas.openxmlformats.org/officeDocument/2006/relationships/image" Target="../media/image39.png"/><Relationship Id="rId15" Type="http://schemas.openxmlformats.org/officeDocument/2006/relationships/image" Target="../media/image44.png"/><Relationship Id="rId10" Type="http://schemas.openxmlformats.org/officeDocument/2006/relationships/customXml" Target="../ink/ink22.xml"/><Relationship Id="rId19" Type="http://schemas.openxmlformats.org/officeDocument/2006/relationships/image" Target="../media/image46.png"/><Relationship Id="rId4" Type="http://schemas.openxmlformats.org/officeDocument/2006/relationships/customXml" Target="../ink/ink19.xml"/><Relationship Id="rId9" Type="http://schemas.openxmlformats.org/officeDocument/2006/relationships/image" Target="../media/image41.png"/><Relationship Id="rId14" Type="http://schemas.openxmlformats.org/officeDocument/2006/relationships/customXml" Target="../ink/ink24.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6.jpeg"/></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8.jpeg"/></Relationships>
</file>

<file path=ppt/slides/_rels/slide3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0.jpg"/><Relationship Id="rId7" Type="http://schemas.openxmlformats.org/officeDocument/2006/relationships/image" Target="../media/image410.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customXml" Target="../ink/ink29.xml"/><Relationship Id="rId5" Type="http://schemas.openxmlformats.org/officeDocument/2006/relationships/image" Target="../media/image400.png"/><Relationship Id="rId4" Type="http://schemas.openxmlformats.org/officeDocument/2006/relationships/customXml" Target="../ink/ink28.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43.jpeg"/><Relationship Id="rId4" Type="http://schemas.openxmlformats.org/officeDocument/2006/relationships/image" Target="../media/image42.jpeg"/></Relationships>
</file>

<file path=ppt/slides/_rels/slide3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52.png"/><Relationship Id="rId3" Type="http://schemas.openxmlformats.org/officeDocument/2006/relationships/image" Target="../media/image46.jpg"/><Relationship Id="rId7" Type="http://schemas.openxmlformats.org/officeDocument/2006/relationships/image" Target="../media/image49.png"/><Relationship Id="rId12" Type="http://schemas.openxmlformats.org/officeDocument/2006/relationships/customXml" Target="../ink/ink34.xm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customXml" Target="../ink/ink31.xml"/><Relationship Id="rId11" Type="http://schemas.openxmlformats.org/officeDocument/2006/relationships/image" Target="../media/image51.png"/><Relationship Id="rId5" Type="http://schemas.openxmlformats.org/officeDocument/2006/relationships/image" Target="../media/image48.png"/><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9.jpg"/><Relationship Id="rId7" Type="http://schemas.openxmlformats.org/officeDocument/2006/relationships/customXml" Target="../ink/ink36.xml"/><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55.png"/><Relationship Id="rId4" Type="http://schemas.openxmlformats.org/officeDocument/2006/relationships/customXml" Target="../ink/ink35.xml"/><Relationship Id="rId9" Type="http://schemas.openxmlformats.org/officeDocument/2006/relationships/image" Target="../media/image50.jpg"/></Relationships>
</file>

<file path=ppt/slides/_rels/slide41.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52.jpg"/></Relationships>
</file>

<file path=ppt/slides/_rels/slide42.xml.rels><?xml version="1.0" encoding="UTF-8" standalone="yes"?>
<Relationships xmlns="http://schemas.openxmlformats.org/package/2006/relationships"><Relationship Id="rId8" Type="http://schemas.openxmlformats.org/officeDocument/2006/relationships/customXml" Target="../ink/ink39.xml"/><Relationship Id="rId3" Type="http://schemas.openxmlformats.org/officeDocument/2006/relationships/image" Target="../media/image53.jpg"/><Relationship Id="rId7"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customXml" Target="../ink/ink38.xml"/><Relationship Id="rId5" Type="http://schemas.openxmlformats.org/officeDocument/2006/relationships/image" Target="../media/image54.png"/><Relationship Id="rId4" Type="http://schemas.openxmlformats.org/officeDocument/2006/relationships/customXml" Target="../ink/ink37.xml"/><Relationship Id="rId9" Type="http://schemas.openxmlformats.org/officeDocument/2006/relationships/image" Target="../media/image5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hyperlink" Target="https://www.kaggle.com/datasets/shilongzhuang/telecom-customer-churn-by-maven-analytics" TargetMode="External"/><Relationship Id="rId9"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8.png"/><Relationship Id="rId18" Type="http://schemas.openxmlformats.org/officeDocument/2006/relationships/customXml" Target="../ink/ink9.xml"/><Relationship Id="rId3" Type="http://schemas.openxmlformats.org/officeDocument/2006/relationships/image" Target="../media/image12.jpeg"/><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customXml" Target="../ink/ink6.xml"/><Relationship Id="rId17" Type="http://schemas.openxmlformats.org/officeDocument/2006/relationships/image" Target="../media/image20.png"/><Relationship Id="rId2" Type="http://schemas.openxmlformats.org/officeDocument/2006/relationships/notesSlide" Target="../notesSlides/notesSlide9.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19.png"/><Relationship Id="rId10" Type="http://schemas.openxmlformats.org/officeDocument/2006/relationships/customXml" Target="../ink/ink5.xml"/><Relationship Id="rId19" Type="http://schemas.openxmlformats.org/officeDocument/2006/relationships/image" Target="../media/image21.png"/><Relationship Id="rId4" Type="http://schemas.openxmlformats.org/officeDocument/2006/relationships/customXml" Target="../ink/ink2.xml"/><Relationship Id="rId9" Type="http://schemas.openxmlformats.org/officeDocument/2006/relationships/image" Target="../media/image16.png"/><Relationship Id="rId14"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1"/>
        <p:cNvGrpSpPr/>
        <p:nvPr/>
      </p:nvGrpSpPr>
      <p:grpSpPr>
        <a:xfrm>
          <a:off x="0" y="0"/>
          <a:ext cx="0" cy="0"/>
          <a:chOff x="0" y="0"/>
          <a:chExt cx="0" cy="0"/>
        </a:xfrm>
      </p:grpSpPr>
      <p:sp>
        <p:nvSpPr>
          <p:cNvPr id="6" name="Rectangles 5"/>
          <p:cNvSpPr/>
          <p:nvPr/>
        </p:nvSpPr>
        <p:spPr>
          <a:xfrm>
            <a:off x="53340" y="534773"/>
            <a:ext cx="8867140" cy="4470400"/>
          </a:xfrm>
          <a:prstGeom prst="rect">
            <a:avLst/>
          </a:prstGeom>
          <a:solidFill>
            <a:schemeClr val="bg1">
              <a:lumMod val="95000"/>
            </a:schemeClr>
          </a:solidFill>
          <a:ln>
            <a:solidFill>
              <a:schemeClr val="accent1">
                <a:shade val="50000"/>
              </a:schemeClr>
            </a:solidFill>
            <a:round/>
          </a:ln>
          <a:effectLst>
            <a:reflection blurRad="6350" stA="52000" endA="300" endPos="35000" dir="5400000" sy="-100000" algn="bl" rotWithShape="0"/>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lt"/>
            </a:endParaRPr>
          </a:p>
        </p:txBody>
      </p:sp>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mj-lt"/>
              </a:rPr>
              <a:t>Building a Machine Learning Model using Python</a:t>
            </a:r>
          </a:p>
        </p:txBody>
      </p:sp>
      <p:pic>
        <p:nvPicPr>
          <p:cNvPr id="3" name="Picture 2" descr="A picture containing text&#10;&#10;Description automatically generated"/>
          <p:cNvPicPr>
            <a:picLocks noChangeAspect="1"/>
          </p:cNvPicPr>
          <p:nvPr/>
        </p:nvPicPr>
        <p:blipFill rotWithShape="1">
          <a:blip r:embed="rId3"/>
          <a:srcRect t="-3580" b="-1"/>
          <a:stretch/>
        </p:blipFill>
        <p:spPr>
          <a:xfrm>
            <a:off x="478970" y="1051663"/>
            <a:ext cx="8441510" cy="23217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F19542E6-DCC1-CF11-8722-8A4FCDB71F8B}"/>
              </a:ext>
            </a:extLst>
          </p:cNvPr>
          <p:cNvSpPr txBox="1"/>
          <p:nvPr/>
        </p:nvSpPr>
        <p:spPr>
          <a:xfrm>
            <a:off x="5804807" y="4347117"/>
            <a:ext cx="2674130" cy="523220"/>
          </a:xfrm>
          <a:prstGeom prst="rect">
            <a:avLst/>
          </a:prstGeom>
          <a:noFill/>
        </p:spPr>
        <p:txBody>
          <a:bodyPr wrap="none" rtlCol="0">
            <a:spAutoFit/>
          </a:bodyPr>
          <a:lstStyle/>
          <a:p>
            <a:r>
              <a:rPr lang="en-US" dirty="0"/>
              <a:t>Presented by: Puah Hwei Koon</a:t>
            </a:r>
          </a:p>
          <a:p>
            <a:r>
              <a:rPr lang="en-US" dirty="0"/>
              <a:t>Date: 10 Mar 2023</a:t>
            </a:r>
            <a:endParaRPr lang="en-S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71462" y="12502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3768980" cy="738664"/>
          </a:xfrm>
          <a:prstGeom prst="rect">
            <a:avLst/>
          </a:prstGeom>
          <a:noFill/>
        </p:spPr>
        <p:txBody>
          <a:bodyPr wrap="none" rtlCol="0">
            <a:spAutoFit/>
          </a:bodyPr>
          <a:lstStyle/>
          <a:p>
            <a:r>
              <a:rPr lang="en-US" sz="1400" b="1" dirty="0"/>
              <a:t>STEP 1 – Exploratory Data Analysis (EDA)</a:t>
            </a:r>
          </a:p>
          <a:p>
            <a:r>
              <a:rPr lang="en-US" b="1" dirty="0"/>
              <a:t>Numerical data</a:t>
            </a:r>
            <a:endParaRPr lang="en-US" sz="1400" b="1" dirty="0"/>
          </a:p>
          <a:p>
            <a:endParaRPr lang="en-SG" b="1" dirty="0"/>
          </a:p>
        </p:txBody>
      </p:sp>
      <p:pic>
        <p:nvPicPr>
          <p:cNvPr id="13" name="Picture 12" descr="Table&#10;&#10;Description automatically generated with medium confidence"/>
          <p:cNvPicPr>
            <a:picLocks noChangeAspect="1"/>
          </p:cNvPicPr>
          <p:nvPr/>
        </p:nvPicPr>
        <p:blipFill>
          <a:blip r:embed="rId3"/>
          <a:stretch>
            <a:fillRect/>
          </a:stretch>
        </p:blipFill>
        <p:spPr>
          <a:xfrm>
            <a:off x="373511" y="1337432"/>
            <a:ext cx="4198489" cy="3402030"/>
          </a:xfrm>
          <a:prstGeom prst="rect">
            <a:avLst/>
          </a:prstGeom>
        </p:spPr>
      </p:pic>
      <p:pic>
        <p:nvPicPr>
          <p:cNvPr id="10" name="Picture 9" descr="Table&#10;&#10;Description automatically generated"/>
          <p:cNvPicPr>
            <a:picLocks noChangeAspect="1"/>
          </p:cNvPicPr>
          <p:nvPr/>
        </p:nvPicPr>
        <p:blipFill>
          <a:blip r:embed="rId4"/>
          <a:stretch>
            <a:fillRect/>
          </a:stretch>
        </p:blipFill>
        <p:spPr>
          <a:xfrm>
            <a:off x="4674049" y="1337432"/>
            <a:ext cx="4096440" cy="3402030"/>
          </a:xfrm>
          <a:prstGeom prst="rect">
            <a:avLst/>
          </a:prstGeom>
        </p:spPr>
      </p:pic>
      <p:sp>
        <p:nvSpPr>
          <p:cNvPr id="12" name="Rectangle: Rounded Corners 11"/>
          <p:cNvSpPr/>
          <p:nvPr/>
        </p:nvSpPr>
        <p:spPr>
          <a:xfrm>
            <a:off x="5012267" y="1543669"/>
            <a:ext cx="584200" cy="24939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Rectangle: Rounded Corners 13"/>
          <p:cNvSpPr/>
          <p:nvPr/>
        </p:nvSpPr>
        <p:spPr>
          <a:xfrm>
            <a:off x="677333" y="1352078"/>
            <a:ext cx="584200" cy="24939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71462" y="1123847"/>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3768980" cy="523220"/>
          </a:xfrm>
          <a:prstGeom prst="rect">
            <a:avLst/>
          </a:prstGeom>
          <a:noFill/>
        </p:spPr>
        <p:txBody>
          <a:bodyPr wrap="none" rtlCol="0">
            <a:spAutoFit/>
          </a:bodyPr>
          <a:lstStyle/>
          <a:p>
            <a:r>
              <a:rPr lang="en-US" sz="1400" b="1" dirty="0"/>
              <a:t>STEP 1 – Exploratory Data Analysis (EDA)</a:t>
            </a:r>
          </a:p>
          <a:p>
            <a:endParaRPr lang="en-SG" b="1" dirty="0"/>
          </a:p>
        </p:txBody>
      </p:sp>
      <p:pic>
        <p:nvPicPr>
          <p:cNvPr id="16" name="Picture 15" descr="Table&#10;&#10;Description automatically generated"/>
          <p:cNvPicPr>
            <a:picLocks noChangeAspect="1"/>
          </p:cNvPicPr>
          <p:nvPr/>
        </p:nvPicPr>
        <p:blipFill>
          <a:blip r:embed="rId3"/>
          <a:stretch>
            <a:fillRect/>
          </a:stretch>
        </p:blipFill>
        <p:spPr>
          <a:xfrm>
            <a:off x="1591733" y="1294683"/>
            <a:ext cx="5681134" cy="3182098"/>
          </a:xfrm>
          <a:prstGeom prst="rect">
            <a:avLst/>
          </a:prstGeom>
        </p:spPr>
      </p:pic>
      <p:sp>
        <p:nvSpPr>
          <p:cNvPr id="2" name="Rectangle: Rounded Corners 1"/>
          <p:cNvSpPr/>
          <p:nvPr/>
        </p:nvSpPr>
        <p:spPr>
          <a:xfrm>
            <a:off x="2844799" y="1524000"/>
            <a:ext cx="2819401" cy="31326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3768980" cy="523220"/>
          </a:xfrm>
          <a:prstGeom prst="rect">
            <a:avLst/>
          </a:prstGeom>
          <a:noFill/>
        </p:spPr>
        <p:txBody>
          <a:bodyPr wrap="none" rtlCol="0">
            <a:spAutoFit/>
          </a:bodyPr>
          <a:lstStyle/>
          <a:p>
            <a:r>
              <a:rPr lang="en-US" sz="1400" b="1" dirty="0"/>
              <a:t>STEP 1 – Exploratory Data Analysis (EDA)</a:t>
            </a:r>
          </a:p>
          <a:p>
            <a:endParaRPr lang="en-SG" b="1" dirty="0"/>
          </a:p>
        </p:txBody>
      </p:sp>
      <p:pic>
        <p:nvPicPr>
          <p:cNvPr id="15" name="Picture 14" descr="Table&#10;&#10;Description automatically generated"/>
          <p:cNvPicPr>
            <a:picLocks noChangeAspect="1"/>
          </p:cNvPicPr>
          <p:nvPr/>
        </p:nvPicPr>
        <p:blipFill rotWithShape="1">
          <a:blip r:embed="rId3"/>
          <a:srcRect l="10168" r="3916"/>
          <a:stretch>
            <a:fillRect/>
          </a:stretch>
        </p:blipFill>
        <p:spPr>
          <a:xfrm>
            <a:off x="302310" y="1401672"/>
            <a:ext cx="4129043" cy="3338701"/>
          </a:xfrm>
          <a:prstGeom prst="rect">
            <a:avLst/>
          </a:prstGeom>
        </p:spPr>
      </p:pic>
      <p:pic>
        <p:nvPicPr>
          <p:cNvPr id="17" name="Picture 16" descr="Table&#10;&#10;Description automatically generated"/>
          <p:cNvPicPr>
            <a:picLocks noChangeAspect="1"/>
          </p:cNvPicPr>
          <p:nvPr/>
        </p:nvPicPr>
        <p:blipFill>
          <a:blip r:embed="rId4"/>
          <a:stretch>
            <a:fillRect/>
          </a:stretch>
        </p:blipFill>
        <p:spPr>
          <a:xfrm>
            <a:off x="4668210" y="1401673"/>
            <a:ext cx="4092100" cy="3338701"/>
          </a:xfrm>
          <a:prstGeom prst="rect">
            <a:avLst/>
          </a:prstGeom>
        </p:spPr>
      </p:pic>
      <p:sp>
        <p:nvSpPr>
          <p:cNvPr id="3" name="Rectangle: Rounded Corners 2"/>
          <p:cNvSpPr/>
          <p:nvPr/>
        </p:nvSpPr>
        <p:spPr>
          <a:xfrm>
            <a:off x="2404533" y="1390827"/>
            <a:ext cx="1210733" cy="337552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Rectangle: Rounded Corners 1"/>
          <p:cNvSpPr/>
          <p:nvPr/>
        </p:nvSpPr>
        <p:spPr>
          <a:xfrm>
            <a:off x="6612466" y="1375691"/>
            <a:ext cx="1295593" cy="336468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TextBox 5"/>
          <p:cNvSpPr txBox="1"/>
          <p:nvPr/>
        </p:nvSpPr>
        <p:spPr>
          <a:xfrm>
            <a:off x="1998370" y="1157728"/>
            <a:ext cx="712054" cy="307777"/>
          </a:xfrm>
          <a:prstGeom prst="rect">
            <a:avLst/>
          </a:prstGeom>
          <a:noFill/>
        </p:spPr>
        <p:txBody>
          <a:bodyPr wrap="none" rtlCol="0">
            <a:spAutoFit/>
          </a:bodyPr>
          <a:lstStyle/>
          <a:p>
            <a:r>
              <a:rPr lang="en-US" dirty="0"/>
              <a:t>Before</a:t>
            </a:r>
            <a:endParaRPr lang="en-SG" dirty="0"/>
          </a:p>
        </p:txBody>
      </p:sp>
      <p:sp>
        <p:nvSpPr>
          <p:cNvPr id="7" name="TextBox 6"/>
          <p:cNvSpPr txBox="1"/>
          <p:nvPr/>
        </p:nvSpPr>
        <p:spPr>
          <a:xfrm>
            <a:off x="6285040" y="1172693"/>
            <a:ext cx="562975" cy="307777"/>
          </a:xfrm>
          <a:prstGeom prst="rect">
            <a:avLst/>
          </a:prstGeom>
          <a:noFill/>
        </p:spPr>
        <p:txBody>
          <a:bodyPr wrap="none" rtlCol="0">
            <a:spAutoFit/>
          </a:bodyPr>
          <a:lstStyle/>
          <a:p>
            <a:r>
              <a:rPr lang="en-US" dirty="0"/>
              <a:t>After</a:t>
            </a:r>
            <a:endParaRPr lang="en-S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4137671" cy="523220"/>
          </a:xfrm>
          <a:prstGeom prst="rect">
            <a:avLst/>
          </a:prstGeom>
          <a:noFill/>
        </p:spPr>
        <p:txBody>
          <a:bodyPr wrap="none" rtlCol="0">
            <a:spAutoFit/>
          </a:bodyPr>
          <a:lstStyle/>
          <a:p>
            <a:r>
              <a:rPr lang="en-US" sz="1400" b="1" dirty="0"/>
              <a:t>STEP 1 – Exploratory Data Analysis (EDA) </a:t>
            </a:r>
          </a:p>
          <a:p>
            <a:r>
              <a:rPr lang="en-SG" b="1" dirty="0"/>
              <a:t>Univariate plots, </a:t>
            </a:r>
            <a:r>
              <a:rPr lang="en-SG" b="1" dirty="0" err="1"/>
              <a:t>countplot</a:t>
            </a:r>
            <a:r>
              <a:rPr lang="en-SG" b="1" dirty="0"/>
              <a:t> for categorical data</a:t>
            </a:r>
          </a:p>
        </p:txBody>
      </p:sp>
      <p:pic>
        <p:nvPicPr>
          <p:cNvPr id="9" name="Picture 8" descr="Chart, bar chart&#10;&#10;Description automatically generated"/>
          <p:cNvPicPr>
            <a:picLocks noChangeAspect="1"/>
          </p:cNvPicPr>
          <p:nvPr/>
        </p:nvPicPr>
        <p:blipFill>
          <a:blip r:embed="rId3"/>
          <a:stretch>
            <a:fillRect/>
          </a:stretch>
        </p:blipFill>
        <p:spPr>
          <a:xfrm>
            <a:off x="897467" y="1294684"/>
            <a:ext cx="7581368" cy="3277316"/>
          </a:xfrm>
          <a:prstGeom prst="rect">
            <a:avLst/>
          </a:prstGeom>
        </p:spPr>
      </p:pic>
      <p:sp>
        <p:nvSpPr>
          <p:cNvPr id="2" name="Rectangle: Rounded Corners 1">
            <a:extLst>
              <a:ext uri="{FF2B5EF4-FFF2-40B4-BE49-F238E27FC236}">
                <a16:creationId xmlns:a16="http://schemas.microsoft.com/office/drawing/2014/main" id="{B0BD566F-48BB-F1DC-DF50-A1703FD77CF3}"/>
              </a:ext>
            </a:extLst>
          </p:cNvPr>
          <p:cNvSpPr/>
          <p:nvPr/>
        </p:nvSpPr>
        <p:spPr>
          <a:xfrm>
            <a:off x="6011186" y="1312348"/>
            <a:ext cx="739471" cy="155012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4137671" cy="523220"/>
          </a:xfrm>
          <a:prstGeom prst="rect">
            <a:avLst/>
          </a:prstGeom>
          <a:noFill/>
        </p:spPr>
        <p:txBody>
          <a:bodyPr wrap="none" rtlCol="0">
            <a:spAutoFit/>
          </a:bodyPr>
          <a:lstStyle/>
          <a:p>
            <a:r>
              <a:rPr lang="en-US" sz="1400" b="1" dirty="0"/>
              <a:t>STEP 1 – Exploratory Data Analysis (EDA)</a:t>
            </a:r>
          </a:p>
          <a:p>
            <a:r>
              <a:rPr lang="en-US" b="1" dirty="0"/>
              <a:t>Univariate plots, </a:t>
            </a:r>
            <a:r>
              <a:rPr lang="en-US" b="1" dirty="0" err="1"/>
              <a:t>countplot</a:t>
            </a:r>
            <a:r>
              <a:rPr lang="en-US" b="1" dirty="0"/>
              <a:t> for categorical data</a:t>
            </a:r>
            <a:endParaRPr lang="en-SG" b="1" dirty="0"/>
          </a:p>
        </p:txBody>
      </p:sp>
      <p:pic>
        <p:nvPicPr>
          <p:cNvPr id="11" name="Picture 10" descr="Chart, bar chart&#10;&#10;Description automatically generated"/>
          <p:cNvPicPr>
            <a:picLocks noChangeAspect="1"/>
          </p:cNvPicPr>
          <p:nvPr/>
        </p:nvPicPr>
        <p:blipFill>
          <a:blip r:embed="rId3"/>
          <a:stretch>
            <a:fillRect/>
          </a:stretch>
        </p:blipFill>
        <p:spPr>
          <a:xfrm>
            <a:off x="897467" y="1380068"/>
            <a:ext cx="7581368" cy="3340988"/>
          </a:xfrm>
          <a:prstGeom prst="rect">
            <a:avLst/>
          </a:prstGeom>
        </p:spPr>
      </p:pic>
      <p:sp>
        <p:nvSpPr>
          <p:cNvPr id="2" name="Rectangle: Rounded Corners 1">
            <a:extLst>
              <a:ext uri="{FF2B5EF4-FFF2-40B4-BE49-F238E27FC236}">
                <a16:creationId xmlns:a16="http://schemas.microsoft.com/office/drawing/2014/main" id="{6F72CD8E-DD1B-83E6-1B12-6781C1253479}"/>
              </a:ext>
            </a:extLst>
          </p:cNvPr>
          <p:cNvSpPr/>
          <p:nvPr/>
        </p:nvSpPr>
        <p:spPr>
          <a:xfrm>
            <a:off x="1749287" y="1380068"/>
            <a:ext cx="580446" cy="150625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D702116-3C0D-469C-559D-AF6045BD3DB0}"/>
                  </a:ext>
                </a:extLst>
              </p14:cNvPr>
              <p14:cNvContentPartPr/>
              <p14:nvPr/>
            </p14:nvContentPartPr>
            <p14:xfrm>
              <a:off x="3991477" y="2773581"/>
              <a:ext cx="269640" cy="33480"/>
            </p14:xfrm>
          </p:contentPart>
        </mc:Choice>
        <mc:Fallback xmlns="">
          <p:pic>
            <p:nvPicPr>
              <p:cNvPr id="3" name="Ink 2">
                <a:extLst>
                  <a:ext uri="{FF2B5EF4-FFF2-40B4-BE49-F238E27FC236}">
                    <a16:creationId xmlns:a16="http://schemas.microsoft.com/office/drawing/2014/main" id="{0D702116-3C0D-469C-559D-AF6045BD3DB0}"/>
                  </a:ext>
                </a:extLst>
              </p:cNvPr>
              <p:cNvPicPr/>
              <p:nvPr/>
            </p:nvPicPr>
            <p:blipFill>
              <a:blip r:embed="rId5"/>
              <a:stretch>
                <a:fillRect/>
              </a:stretch>
            </p:blipFill>
            <p:spPr>
              <a:xfrm>
                <a:off x="3955837" y="2701581"/>
                <a:ext cx="3412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6E74F98E-4216-E6FA-CCD3-E4B7E8A31688}"/>
                  </a:ext>
                </a:extLst>
              </p14:cNvPr>
              <p14:cNvContentPartPr/>
              <p14:nvPr/>
            </p14:nvContentPartPr>
            <p14:xfrm>
              <a:off x="7267477" y="2789781"/>
              <a:ext cx="237960" cy="25560"/>
            </p14:xfrm>
          </p:contentPart>
        </mc:Choice>
        <mc:Fallback xmlns="">
          <p:pic>
            <p:nvPicPr>
              <p:cNvPr id="6" name="Ink 5">
                <a:extLst>
                  <a:ext uri="{FF2B5EF4-FFF2-40B4-BE49-F238E27FC236}">
                    <a16:creationId xmlns:a16="http://schemas.microsoft.com/office/drawing/2014/main" id="{6E74F98E-4216-E6FA-CCD3-E4B7E8A31688}"/>
                  </a:ext>
                </a:extLst>
              </p:cNvPr>
              <p:cNvPicPr/>
              <p:nvPr/>
            </p:nvPicPr>
            <p:blipFill>
              <a:blip r:embed="rId7"/>
              <a:stretch>
                <a:fillRect/>
              </a:stretch>
            </p:blipFill>
            <p:spPr>
              <a:xfrm>
                <a:off x="7231477" y="2718141"/>
                <a:ext cx="3096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3205047-04F2-1273-E47E-6ADA1CE08C46}"/>
                  </a:ext>
                </a:extLst>
              </p14:cNvPr>
              <p14:cNvContentPartPr/>
              <p14:nvPr/>
            </p14:nvContentPartPr>
            <p14:xfrm>
              <a:off x="3991477" y="2853501"/>
              <a:ext cx="309240" cy="8640"/>
            </p14:xfrm>
          </p:contentPart>
        </mc:Choice>
        <mc:Fallback xmlns="">
          <p:pic>
            <p:nvPicPr>
              <p:cNvPr id="7" name="Ink 6">
                <a:extLst>
                  <a:ext uri="{FF2B5EF4-FFF2-40B4-BE49-F238E27FC236}">
                    <a16:creationId xmlns:a16="http://schemas.microsoft.com/office/drawing/2014/main" id="{D3205047-04F2-1273-E47E-6ADA1CE08C46}"/>
                  </a:ext>
                </a:extLst>
              </p:cNvPr>
              <p:cNvPicPr/>
              <p:nvPr/>
            </p:nvPicPr>
            <p:blipFill>
              <a:blip r:embed="rId9"/>
              <a:stretch>
                <a:fillRect/>
              </a:stretch>
            </p:blipFill>
            <p:spPr>
              <a:xfrm>
                <a:off x="3955837" y="2781861"/>
                <a:ext cx="380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49375B86-E5C0-4C81-FE49-B8EA3039F39A}"/>
                  </a:ext>
                </a:extLst>
              </p14:cNvPr>
              <p14:cNvContentPartPr/>
              <p14:nvPr/>
            </p14:nvContentPartPr>
            <p14:xfrm>
              <a:off x="1470757" y="4411581"/>
              <a:ext cx="225000" cy="41040"/>
            </p14:xfrm>
          </p:contentPart>
        </mc:Choice>
        <mc:Fallback xmlns="">
          <p:pic>
            <p:nvPicPr>
              <p:cNvPr id="8" name="Ink 7">
                <a:extLst>
                  <a:ext uri="{FF2B5EF4-FFF2-40B4-BE49-F238E27FC236}">
                    <a16:creationId xmlns:a16="http://schemas.microsoft.com/office/drawing/2014/main" id="{49375B86-E5C0-4C81-FE49-B8EA3039F39A}"/>
                  </a:ext>
                </a:extLst>
              </p:cNvPr>
              <p:cNvPicPr/>
              <p:nvPr/>
            </p:nvPicPr>
            <p:blipFill>
              <a:blip r:embed="rId11"/>
              <a:stretch>
                <a:fillRect/>
              </a:stretch>
            </p:blipFill>
            <p:spPr>
              <a:xfrm>
                <a:off x="1434757" y="4339581"/>
                <a:ext cx="29664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D0B35AF8-D033-99B7-7C51-9A890BBEDE0A}"/>
                  </a:ext>
                </a:extLst>
              </p14:cNvPr>
              <p14:cNvContentPartPr/>
              <p14:nvPr/>
            </p14:nvContentPartPr>
            <p14:xfrm>
              <a:off x="1470757" y="4500141"/>
              <a:ext cx="237960" cy="360"/>
            </p14:xfrm>
          </p:contentPart>
        </mc:Choice>
        <mc:Fallback xmlns="">
          <p:pic>
            <p:nvPicPr>
              <p:cNvPr id="9" name="Ink 8">
                <a:extLst>
                  <a:ext uri="{FF2B5EF4-FFF2-40B4-BE49-F238E27FC236}">
                    <a16:creationId xmlns:a16="http://schemas.microsoft.com/office/drawing/2014/main" id="{D0B35AF8-D033-99B7-7C51-9A890BBEDE0A}"/>
                  </a:ext>
                </a:extLst>
              </p:cNvPr>
              <p:cNvPicPr/>
              <p:nvPr/>
            </p:nvPicPr>
            <p:blipFill>
              <a:blip r:embed="rId13"/>
              <a:stretch>
                <a:fillRect/>
              </a:stretch>
            </p:blipFill>
            <p:spPr>
              <a:xfrm>
                <a:off x="1434757" y="4428141"/>
                <a:ext cx="309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346FA4B9-B246-2ED7-F0FF-678DB0A733D6}"/>
                  </a:ext>
                </a:extLst>
              </p14:cNvPr>
              <p14:cNvContentPartPr/>
              <p14:nvPr/>
            </p14:nvContentPartPr>
            <p14:xfrm>
              <a:off x="4643437" y="4411941"/>
              <a:ext cx="325440" cy="16920"/>
            </p14:xfrm>
          </p:contentPart>
        </mc:Choice>
        <mc:Fallback xmlns="">
          <p:pic>
            <p:nvPicPr>
              <p:cNvPr id="10" name="Ink 9">
                <a:extLst>
                  <a:ext uri="{FF2B5EF4-FFF2-40B4-BE49-F238E27FC236}">
                    <a16:creationId xmlns:a16="http://schemas.microsoft.com/office/drawing/2014/main" id="{346FA4B9-B246-2ED7-F0FF-678DB0A733D6}"/>
                  </a:ext>
                </a:extLst>
              </p:cNvPr>
              <p:cNvPicPr/>
              <p:nvPr/>
            </p:nvPicPr>
            <p:blipFill>
              <a:blip r:embed="rId15"/>
              <a:stretch>
                <a:fillRect/>
              </a:stretch>
            </p:blipFill>
            <p:spPr>
              <a:xfrm>
                <a:off x="4607437" y="4340301"/>
                <a:ext cx="3970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BCCC8E8B-3ED8-55A4-9333-CE219026B22E}"/>
                  </a:ext>
                </a:extLst>
              </p14:cNvPr>
              <p14:cNvContentPartPr/>
              <p14:nvPr/>
            </p14:nvContentPartPr>
            <p14:xfrm>
              <a:off x="4635157" y="4475661"/>
              <a:ext cx="293760" cy="16560"/>
            </p14:xfrm>
          </p:contentPart>
        </mc:Choice>
        <mc:Fallback xmlns="">
          <p:pic>
            <p:nvPicPr>
              <p:cNvPr id="12" name="Ink 11">
                <a:extLst>
                  <a:ext uri="{FF2B5EF4-FFF2-40B4-BE49-F238E27FC236}">
                    <a16:creationId xmlns:a16="http://schemas.microsoft.com/office/drawing/2014/main" id="{BCCC8E8B-3ED8-55A4-9333-CE219026B22E}"/>
                  </a:ext>
                </a:extLst>
              </p:cNvPr>
              <p:cNvPicPr/>
              <p:nvPr/>
            </p:nvPicPr>
            <p:blipFill>
              <a:blip r:embed="rId17"/>
              <a:stretch>
                <a:fillRect/>
              </a:stretch>
            </p:blipFill>
            <p:spPr>
              <a:xfrm>
                <a:off x="4599517" y="4404021"/>
                <a:ext cx="3654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EF6C3313-592E-7137-64AC-CDEE2CE23742}"/>
                  </a:ext>
                </a:extLst>
              </p14:cNvPr>
              <p14:cNvContentPartPr/>
              <p14:nvPr/>
            </p14:nvContentPartPr>
            <p14:xfrm>
              <a:off x="9795757" y="3227901"/>
              <a:ext cx="360" cy="360"/>
            </p14:xfrm>
          </p:contentPart>
        </mc:Choice>
        <mc:Fallback xmlns="">
          <p:pic>
            <p:nvPicPr>
              <p:cNvPr id="13" name="Ink 12">
                <a:extLst>
                  <a:ext uri="{FF2B5EF4-FFF2-40B4-BE49-F238E27FC236}">
                    <a16:creationId xmlns:a16="http://schemas.microsoft.com/office/drawing/2014/main" id="{EF6C3313-592E-7137-64AC-CDEE2CE23742}"/>
                  </a:ext>
                </a:extLst>
              </p:cNvPr>
              <p:cNvPicPr/>
              <p:nvPr/>
            </p:nvPicPr>
            <p:blipFill>
              <a:blip r:embed="rId19"/>
              <a:stretch>
                <a:fillRect/>
              </a:stretch>
            </p:blipFill>
            <p:spPr>
              <a:xfrm>
                <a:off x="9760117" y="3156261"/>
                <a:ext cx="72000" cy="1440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4137671" cy="523220"/>
          </a:xfrm>
          <a:prstGeom prst="rect">
            <a:avLst/>
          </a:prstGeom>
          <a:noFill/>
        </p:spPr>
        <p:txBody>
          <a:bodyPr wrap="none" rtlCol="0">
            <a:spAutoFit/>
          </a:bodyPr>
          <a:lstStyle/>
          <a:p>
            <a:r>
              <a:rPr lang="en-US" sz="1400" b="1" dirty="0"/>
              <a:t>STEP 1 – Exploratory Data Analysis (EDA)</a:t>
            </a:r>
          </a:p>
          <a:p>
            <a:r>
              <a:rPr lang="en-US" b="1" dirty="0"/>
              <a:t>Univariate plots, </a:t>
            </a:r>
            <a:r>
              <a:rPr lang="en-US" b="1" dirty="0" err="1"/>
              <a:t>countplot</a:t>
            </a:r>
            <a:r>
              <a:rPr lang="en-US" b="1" dirty="0"/>
              <a:t> for categorical data</a:t>
            </a:r>
            <a:endParaRPr lang="en-SG" b="1" dirty="0"/>
          </a:p>
        </p:txBody>
      </p:sp>
      <p:pic>
        <p:nvPicPr>
          <p:cNvPr id="13" name="Picture 12" descr="Chart, bar chart&#10;&#10;Description automatically generated"/>
          <p:cNvPicPr>
            <a:picLocks noChangeAspect="1"/>
          </p:cNvPicPr>
          <p:nvPr/>
        </p:nvPicPr>
        <p:blipFill>
          <a:blip r:embed="rId3"/>
          <a:stretch>
            <a:fillRect/>
          </a:stretch>
        </p:blipFill>
        <p:spPr>
          <a:xfrm>
            <a:off x="1041400" y="1290822"/>
            <a:ext cx="7239000" cy="3331978"/>
          </a:xfrm>
          <a:prstGeom prst="rect">
            <a:avLst/>
          </a:prstGeom>
        </p:spPr>
      </p:pic>
      <p:sp>
        <p:nvSpPr>
          <p:cNvPr id="2" name="Rectangle: Rounded Corners 1">
            <a:extLst>
              <a:ext uri="{FF2B5EF4-FFF2-40B4-BE49-F238E27FC236}">
                <a16:creationId xmlns:a16="http://schemas.microsoft.com/office/drawing/2014/main" id="{2276422C-3A79-8931-9803-6336A8304B69}"/>
              </a:ext>
            </a:extLst>
          </p:cNvPr>
          <p:cNvSpPr/>
          <p:nvPr/>
        </p:nvSpPr>
        <p:spPr>
          <a:xfrm>
            <a:off x="2006968" y="2978146"/>
            <a:ext cx="704427" cy="16446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 name="Rectangle: Rounded Corners 2">
            <a:extLst>
              <a:ext uri="{FF2B5EF4-FFF2-40B4-BE49-F238E27FC236}">
                <a16:creationId xmlns:a16="http://schemas.microsoft.com/office/drawing/2014/main" id="{11E9C79F-C0E2-9DC1-470E-CCE1AF654558}"/>
              </a:ext>
            </a:extLst>
          </p:cNvPr>
          <p:cNvSpPr/>
          <p:nvPr/>
        </p:nvSpPr>
        <p:spPr>
          <a:xfrm>
            <a:off x="6208778" y="1189939"/>
            <a:ext cx="704427" cy="16446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4092787" cy="523220"/>
          </a:xfrm>
          <a:prstGeom prst="rect">
            <a:avLst/>
          </a:prstGeom>
          <a:noFill/>
        </p:spPr>
        <p:txBody>
          <a:bodyPr wrap="none" rtlCol="0">
            <a:spAutoFit/>
          </a:bodyPr>
          <a:lstStyle/>
          <a:p>
            <a:r>
              <a:rPr lang="en-US" sz="1400" b="1" dirty="0"/>
              <a:t>STEP 1 – Exploratory Data Analysis (EDA)</a:t>
            </a:r>
          </a:p>
          <a:p>
            <a:r>
              <a:rPr lang="en-US" b="1" dirty="0"/>
              <a:t>Univariate plots, histogram for numerical data</a:t>
            </a:r>
            <a:endParaRPr lang="en-SG" b="1" dirty="0"/>
          </a:p>
        </p:txBody>
      </p:sp>
      <p:pic>
        <p:nvPicPr>
          <p:cNvPr id="3" name="Picture 2" descr="Chart&#10;&#10;Description automatically generated"/>
          <p:cNvPicPr>
            <a:picLocks noChangeAspect="1"/>
          </p:cNvPicPr>
          <p:nvPr/>
        </p:nvPicPr>
        <p:blipFill rotWithShape="1">
          <a:blip r:embed="rId3"/>
          <a:srcRect b="4426"/>
          <a:stretch>
            <a:fillRect/>
          </a:stretch>
        </p:blipFill>
        <p:spPr>
          <a:xfrm>
            <a:off x="336072" y="1294682"/>
            <a:ext cx="8388828" cy="3107985"/>
          </a:xfrm>
          <a:prstGeom prst="rect">
            <a:avLst/>
          </a:prstGeom>
        </p:spPr>
      </p:pic>
      <p:sp>
        <p:nvSpPr>
          <p:cNvPr id="2" name="Rectangle: Rounded Corners 1">
            <a:extLst>
              <a:ext uri="{FF2B5EF4-FFF2-40B4-BE49-F238E27FC236}">
                <a16:creationId xmlns:a16="http://schemas.microsoft.com/office/drawing/2014/main" id="{DE8BAE86-675B-8BFB-5F16-771D1DD76741}"/>
              </a:ext>
            </a:extLst>
          </p:cNvPr>
          <p:cNvSpPr/>
          <p:nvPr/>
        </p:nvSpPr>
        <p:spPr>
          <a:xfrm rot="16200000">
            <a:off x="977932" y="898417"/>
            <a:ext cx="1511096" cy="240110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4092787" cy="523220"/>
          </a:xfrm>
          <a:prstGeom prst="rect">
            <a:avLst/>
          </a:prstGeom>
          <a:noFill/>
        </p:spPr>
        <p:txBody>
          <a:bodyPr wrap="none" rtlCol="0">
            <a:spAutoFit/>
          </a:bodyPr>
          <a:lstStyle/>
          <a:p>
            <a:r>
              <a:rPr lang="en-US" sz="1400" b="1" dirty="0"/>
              <a:t>STEP 1 – Exploratory Data Analysis (EDA)</a:t>
            </a:r>
          </a:p>
          <a:p>
            <a:r>
              <a:rPr lang="en-US" b="1" dirty="0"/>
              <a:t>Univariate plots, histogram for numerical data</a:t>
            </a:r>
            <a:endParaRPr lang="en-SG" b="1" dirty="0"/>
          </a:p>
        </p:txBody>
      </p:sp>
      <p:pic>
        <p:nvPicPr>
          <p:cNvPr id="10" name="Picture 9" descr="Chart&#10;&#10;Description automatically generated"/>
          <p:cNvPicPr>
            <a:picLocks noChangeAspect="1"/>
          </p:cNvPicPr>
          <p:nvPr/>
        </p:nvPicPr>
        <p:blipFill>
          <a:blip r:embed="rId3"/>
          <a:stretch>
            <a:fillRect/>
          </a:stretch>
        </p:blipFill>
        <p:spPr>
          <a:xfrm>
            <a:off x="412751" y="1294682"/>
            <a:ext cx="8372474" cy="3107985"/>
          </a:xfrm>
          <a:prstGeom prst="rect">
            <a:avLst/>
          </a:prstGeom>
        </p:spPr>
      </p:pic>
      <p:sp>
        <p:nvSpPr>
          <p:cNvPr id="2" name="Rectangle: Rounded Corners 1">
            <a:extLst>
              <a:ext uri="{FF2B5EF4-FFF2-40B4-BE49-F238E27FC236}">
                <a16:creationId xmlns:a16="http://schemas.microsoft.com/office/drawing/2014/main" id="{33E59A0B-45F9-FBC1-18BE-3807F20E4513}"/>
              </a:ext>
            </a:extLst>
          </p:cNvPr>
          <p:cNvSpPr/>
          <p:nvPr/>
        </p:nvSpPr>
        <p:spPr>
          <a:xfrm rot="16200000">
            <a:off x="1291398" y="1084661"/>
            <a:ext cx="1559835" cy="197987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2000704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4395755" cy="523220"/>
          </a:xfrm>
          <a:prstGeom prst="rect">
            <a:avLst/>
          </a:prstGeom>
          <a:noFill/>
        </p:spPr>
        <p:txBody>
          <a:bodyPr wrap="none" rtlCol="0">
            <a:spAutoFit/>
          </a:bodyPr>
          <a:lstStyle/>
          <a:p>
            <a:r>
              <a:rPr lang="en-US" sz="1400" b="1" dirty="0"/>
              <a:t>STEP 1 – Exploratory Data Analysis (EDA) </a:t>
            </a:r>
          </a:p>
          <a:p>
            <a:r>
              <a:rPr lang="en-SG" b="1" dirty="0"/>
              <a:t>Univariate plots, density plots for numerical data</a:t>
            </a:r>
          </a:p>
        </p:txBody>
      </p:sp>
      <p:pic>
        <p:nvPicPr>
          <p:cNvPr id="7" name="Picture 6" descr="Graphical user interface, application&#10;&#10;Description automatically generated"/>
          <p:cNvPicPr>
            <a:picLocks noChangeAspect="1"/>
          </p:cNvPicPr>
          <p:nvPr/>
        </p:nvPicPr>
        <p:blipFill>
          <a:blip r:embed="rId3"/>
          <a:stretch>
            <a:fillRect/>
          </a:stretch>
        </p:blipFill>
        <p:spPr>
          <a:xfrm>
            <a:off x="347133" y="1268489"/>
            <a:ext cx="8381999" cy="338817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4278735" cy="738664"/>
          </a:xfrm>
          <a:prstGeom prst="rect">
            <a:avLst/>
          </a:prstGeom>
          <a:noFill/>
        </p:spPr>
        <p:txBody>
          <a:bodyPr wrap="none" rtlCol="0">
            <a:spAutoFit/>
          </a:bodyPr>
          <a:lstStyle/>
          <a:p>
            <a:r>
              <a:rPr lang="en-US" sz="1400" b="1" dirty="0"/>
              <a:t>STEP 1 – Exploratory Data Analysis (EDA)</a:t>
            </a:r>
          </a:p>
          <a:p>
            <a:r>
              <a:rPr lang="en-US" b="1" dirty="0"/>
              <a:t>Univariate plots, density plot for numerical data</a:t>
            </a:r>
            <a:r>
              <a:rPr lang="en-US" sz="1400" b="1" dirty="0"/>
              <a:t> </a:t>
            </a:r>
          </a:p>
          <a:p>
            <a:endParaRPr lang="en-SG" b="1" dirty="0"/>
          </a:p>
        </p:txBody>
      </p:sp>
      <p:pic>
        <p:nvPicPr>
          <p:cNvPr id="3" name="Picture 2" descr="Diagram&#10;&#10;Description automatically generated"/>
          <p:cNvPicPr>
            <a:picLocks noChangeAspect="1"/>
          </p:cNvPicPr>
          <p:nvPr/>
        </p:nvPicPr>
        <p:blipFill>
          <a:blip r:embed="rId3"/>
          <a:stretch>
            <a:fillRect/>
          </a:stretch>
        </p:blipFill>
        <p:spPr>
          <a:xfrm>
            <a:off x="457201" y="1294683"/>
            <a:ext cx="8339666" cy="32773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1"/>
        <p:cNvGrpSpPr/>
        <p:nvPr/>
      </p:nvGrpSpPr>
      <p:grpSpPr>
        <a:xfrm>
          <a:off x="0" y="0"/>
          <a:ext cx="0" cy="0"/>
          <a:chOff x="0" y="0"/>
          <a:chExt cx="0" cy="0"/>
        </a:xfrm>
      </p:grpSpPr>
      <p:sp>
        <p:nvSpPr>
          <p:cNvPr id="6" name="Rectangles 5"/>
          <p:cNvSpPr/>
          <p:nvPr/>
        </p:nvSpPr>
        <p:spPr>
          <a:xfrm>
            <a:off x="128848" y="636812"/>
            <a:ext cx="8686799" cy="4395561"/>
          </a:xfrm>
          <a:prstGeom prst="rect">
            <a:avLst/>
          </a:prstGeom>
          <a:solidFill>
            <a:schemeClr val="bg1">
              <a:lumMod val="95000"/>
            </a:schemeClr>
          </a:solidFill>
          <a:ln>
            <a:solidFill>
              <a:schemeClr val="accent1">
                <a:shade val="50000"/>
              </a:schemeClr>
            </a:solidFill>
            <a:round/>
          </a:ln>
          <a:effectLst>
            <a:reflection blurRad="6350" stA="52000" endA="300" endPos="35000" dir="5400000" sy="-100000" algn="bl" rotWithShape="0"/>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lt"/>
            </a:endParaRPr>
          </a:p>
        </p:txBody>
      </p:sp>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mj-lt"/>
              </a:rPr>
              <a:t>Business Objective</a:t>
            </a:r>
          </a:p>
        </p:txBody>
      </p:sp>
      <p:sp>
        <p:nvSpPr>
          <p:cNvPr id="5" name="Text Box 4"/>
          <p:cNvSpPr txBox="1"/>
          <p:nvPr/>
        </p:nvSpPr>
        <p:spPr>
          <a:xfrm>
            <a:off x="1252800" y="1620276"/>
            <a:ext cx="6935832" cy="1131848"/>
          </a:xfrm>
          <a:prstGeom prst="rect">
            <a:avLst/>
          </a:prstGeom>
          <a:noFill/>
        </p:spPr>
        <p:txBody>
          <a:bodyPr wrap="square" rtlCol="0">
            <a:spAutoFit/>
          </a:bodyPr>
          <a:lstStyle/>
          <a:p>
            <a:pPr algn="ctr">
              <a:lnSpc>
                <a:spcPct val="150000"/>
              </a:lnSpc>
            </a:pPr>
            <a:r>
              <a:rPr lang="en-US" sz="2400" b="1" dirty="0">
                <a:latin typeface="+mn-lt"/>
                <a:cs typeface="Roboto" panose="02000000000000000000" charset="0"/>
              </a:rPr>
              <a:t>Build a </a:t>
            </a:r>
            <a:r>
              <a:rPr lang="en-US" sz="2400" b="1" i="1" dirty="0">
                <a:latin typeface="+mn-lt"/>
                <a:cs typeface="Roboto" panose="02000000000000000000" charset="0"/>
              </a:rPr>
              <a:t>machine learning model</a:t>
            </a:r>
            <a:r>
              <a:rPr lang="en-US" sz="2400" b="1" dirty="0">
                <a:latin typeface="+mn-lt"/>
                <a:cs typeface="Roboto" panose="02000000000000000000" charset="0"/>
              </a:rPr>
              <a:t>,</a:t>
            </a:r>
          </a:p>
          <a:p>
            <a:pPr algn="ctr">
              <a:lnSpc>
                <a:spcPct val="150000"/>
              </a:lnSpc>
            </a:pPr>
            <a:r>
              <a:rPr lang="en-US" sz="2400" b="1" dirty="0">
                <a:latin typeface="+mn-lt"/>
                <a:cs typeface="Roboto" panose="02000000000000000000" charset="0"/>
              </a:rPr>
              <a:t>to predict Customer Churn for Telco company </a:t>
            </a:r>
          </a:p>
        </p:txBody>
      </p:sp>
    </p:spTree>
    <p:extLst>
      <p:ext uri="{BB962C8B-B14F-4D97-AF65-F5344CB8AC3E}">
        <p14:creationId xmlns:p14="http://schemas.microsoft.com/office/powerpoint/2010/main" val="2434270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3871573" cy="523220"/>
          </a:xfrm>
          <a:prstGeom prst="rect">
            <a:avLst/>
          </a:prstGeom>
          <a:noFill/>
        </p:spPr>
        <p:txBody>
          <a:bodyPr wrap="none" rtlCol="0">
            <a:spAutoFit/>
          </a:bodyPr>
          <a:lstStyle/>
          <a:p>
            <a:r>
              <a:rPr lang="en-US" sz="1400" b="1" dirty="0"/>
              <a:t>STEP 1 – Exploratory Data Analysis (EDA)</a:t>
            </a:r>
          </a:p>
          <a:p>
            <a:r>
              <a:rPr lang="en-US" b="1" dirty="0"/>
              <a:t>Univariate plots, boxplot for numerical data</a:t>
            </a:r>
            <a:endParaRPr lang="en-SG" b="1" dirty="0"/>
          </a:p>
        </p:txBody>
      </p:sp>
      <p:pic>
        <p:nvPicPr>
          <p:cNvPr id="3" name="Picture 2" descr="Chart, box and whisker chart&#10;&#10;Description automatically generated"/>
          <p:cNvPicPr>
            <a:picLocks noChangeAspect="1"/>
          </p:cNvPicPr>
          <p:nvPr/>
        </p:nvPicPr>
        <p:blipFill>
          <a:blip r:embed="rId3"/>
          <a:stretch>
            <a:fillRect/>
          </a:stretch>
        </p:blipFill>
        <p:spPr>
          <a:xfrm>
            <a:off x="481114" y="1255397"/>
            <a:ext cx="8193382" cy="2215936"/>
          </a:xfrm>
          <a:prstGeom prst="rect">
            <a:avLst/>
          </a:prstGeom>
        </p:spPr>
      </p:pic>
      <p:pic>
        <p:nvPicPr>
          <p:cNvPr id="7" name="Picture 6" descr="Chart&#10;&#10;Description automatically generated"/>
          <p:cNvPicPr>
            <a:picLocks noChangeAspect="1"/>
          </p:cNvPicPr>
          <p:nvPr/>
        </p:nvPicPr>
        <p:blipFill>
          <a:blip r:embed="rId4"/>
          <a:stretch>
            <a:fillRect/>
          </a:stretch>
        </p:blipFill>
        <p:spPr>
          <a:xfrm>
            <a:off x="481114" y="3471333"/>
            <a:ext cx="8193382" cy="12171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4887877" cy="523220"/>
          </a:xfrm>
          <a:prstGeom prst="rect">
            <a:avLst/>
          </a:prstGeom>
          <a:noFill/>
        </p:spPr>
        <p:txBody>
          <a:bodyPr wrap="none" rtlCol="0">
            <a:spAutoFit/>
          </a:bodyPr>
          <a:lstStyle/>
          <a:p>
            <a:r>
              <a:rPr lang="en-US" sz="1400" b="1" dirty="0"/>
              <a:t>STEP 1 – Exploratory Data Analysis (EDA)</a:t>
            </a:r>
          </a:p>
          <a:p>
            <a:r>
              <a:rPr lang="en-US" b="1" dirty="0"/>
              <a:t>Multivariate plots, Correlation Matrix for numerical data</a:t>
            </a:r>
            <a:endParaRPr lang="en-SG" b="1" dirty="0"/>
          </a:p>
        </p:txBody>
      </p:sp>
      <p:pic>
        <p:nvPicPr>
          <p:cNvPr id="3" name="Picture 2" descr="Chart, waterfall chart&#10;&#10;Description automatically generated"/>
          <p:cNvPicPr>
            <a:picLocks noChangeAspect="1"/>
          </p:cNvPicPr>
          <p:nvPr/>
        </p:nvPicPr>
        <p:blipFill>
          <a:blip r:embed="rId3"/>
          <a:stretch>
            <a:fillRect/>
          </a:stretch>
        </p:blipFill>
        <p:spPr>
          <a:xfrm>
            <a:off x="763325" y="1286420"/>
            <a:ext cx="7784327" cy="3383453"/>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6509CFA-0ABF-F2AB-F7DF-17F7D3BB754D}"/>
                  </a:ext>
                </a:extLst>
              </p14:cNvPr>
              <p14:cNvContentPartPr/>
              <p14:nvPr/>
            </p14:nvContentPartPr>
            <p14:xfrm>
              <a:off x="1724917" y="3680327"/>
              <a:ext cx="588240" cy="25560"/>
            </p14:xfrm>
          </p:contentPart>
        </mc:Choice>
        <mc:Fallback xmlns="">
          <p:pic>
            <p:nvPicPr>
              <p:cNvPr id="2" name="Ink 1">
                <a:extLst>
                  <a:ext uri="{FF2B5EF4-FFF2-40B4-BE49-F238E27FC236}">
                    <a16:creationId xmlns:a16="http://schemas.microsoft.com/office/drawing/2014/main" id="{E6509CFA-0ABF-F2AB-F7DF-17F7D3BB754D}"/>
                  </a:ext>
                </a:extLst>
              </p:cNvPr>
              <p:cNvPicPr/>
              <p:nvPr/>
            </p:nvPicPr>
            <p:blipFill>
              <a:blip r:embed="rId5"/>
              <a:stretch>
                <a:fillRect/>
              </a:stretch>
            </p:blipFill>
            <p:spPr>
              <a:xfrm>
                <a:off x="1689277" y="3608327"/>
                <a:ext cx="6598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452CBCD-1531-10FE-A535-8083A3B086BA}"/>
                  </a:ext>
                </a:extLst>
              </p14:cNvPr>
              <p14:cNvContentPartPr/>
              <p14:nvPr/>
            </p14:nvContentPartPr>
            <p14:xfrm>
              <a:off x="3824437" y="3848087"/>
              <a:ext cx="360" cy="349200"/>
            </p14:xfrm>
          </p:contentPart>
        </mc:Choice>
        <mc:Fallback xmlns="">
          <p:pic>
            <p:nvPicPr>
              <p:cNvPr id="6" name="Ink 5">
                <a:extLst>
                  <a:ext uri="{FF2B5EF4-FFF2-40B4-BE49-F238E27FC236}">
                    <a16:creationId xmlns:a16="http://schemas.microsoft.com/office/drawing/2014/main" id="{7452CBCD-1531-10FE-A535-8083A3B086BA}"/>
                  </a:ext>
                </a:extLst>
              </p:cNvPr>
              <p:cNvPicPr/>
              <p:nvPr/>
            </p:nvPicPr>
            <p:blipFill>
              <a:blip r:embed="rId7"/>
              <a:stretch>
                <a:fillRect/>
              </a:stretch>
            </p:blipFill>
            <p:spPr>
              <a:xfrm>
                <a:off x="3788437" y="3776447"/>
                <a:ext cx="72000" cy="492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3DC01380-20DD-850F-7D5B-EBDC0C95AF96}"/>
                  </a:ext>
                </a:extLst>
              </p14:cNvPr>
              <p14:cNvContentPartPr/>
              <p14:nvPr/>
            </p14:nvContentPartPr>
            <p14:xfrm>
              <a:off x="5440117" y="3848087"/>
              <a:ext cx="14760" cy="299880"/>
            </p14:xfrm>
          </p:contentPart>
        </mc:Choice>
        <mc:Fallback xmlns="">
          <p:pic>
            <p:nvPicPr>
              <p:cNvPr id="7" name="Ink 6">
                <a:extLst>
                  <a:ext uri="{FF2B5EF4-FFF2-40B4-BE49-F238E27FC236}">
                    <a16:creationId xmlns:a16="http://schemas.microsoft.com/office/drawing/2014/main" id="{3DC01380-20DD-850F-7D5B-EBDC0C95AF96}"/>
                  </a:ext>
                </a:extLst>
              </p:cNvPr>
              <p:cNvPicPr/>
              <p:nvPr/>
            </p:nvPicPr>
            <p:blipFill>
              <a:blip r:embed="rId9"/>
              <a:stretch>
                <a:fillRect/>
              </a:stretch>
            </p:blipFill>
            <p:spPr>
              <a:xfrm>
                <a:off x="5404117" y="3776447"/>
                <a:ext cx="8640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CFEEB4FE-8B0C-3E9A-4705-D3BFD5708809}"/>
                  </a:ext>
                </a:extLst>
              </p14:cNvPr>
              <p14:cNvContentPartPr/>
              <p14:nvPr/>
            </p14:nvContentPartPr>
            <p14:xfrm>
              <a:off x="6647557" y="3848087"/>
              <a:ext cx="39600" cy="595440"/>
            </p14:xfrm>
          </p:contentPart>
        </mc:Choice>
        <mc:Fallback xmlns="">
          <p:pic>
            <p:nvPicPr>
              <p:cNvPr id="8" name="Ink 7">
                <a:extLst>
                  <a:ext uri="{FF2B5EF4-FFF2-40B4-BE49-F238E27FC236}">
                    <a16:creationId xmlns:a16="http://schemas.microsoft.com/office/drawing/2014/main" id="{CFEEB4FE-8B0C-3E9A-4705-D3BFD5708809}"/>
                  </a:ext>
                </a:extLst>
              </p:cNvPr>
              <p:cNvPicPr/>
              <p:nvPr/>
            </p:nvPicPr>
            <p:blipFill>
              <a:blip r:embed="rId11"/>
              <a:stretch>
                <a:fillRect/>
              </a:stretch>
            </p:blipFill>
            <p:spPr>
              <a:xfrm>
                <a:off x="6611917" y="3776447"/>
                <a:ext cx="111240" cy="73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19B24F57-2846-33D4-E622-806A61F3916D}"/>
                  </a:ext>
                </a:extLst>
              </p14:cNvPr>
              <p14:cNvContentPartPr/>
              <p14:nvPr/>
            </p14:nvContentPartPr>
            <p14:xfrm>
              <a:off x="6623437" y="3840167"/>
              <a:ext cx="8640" cy="554400"/>
            </p14:xfrm>
          </p:contentPart>
        </mc:Choice>
        <mc:Fallback xmlns="">
          <p:pic>
            <p:nvPicPr>
              <p:cNvPr id="9" name="Ink 8">
                <a:extLst>
                  <a:ext uri="{FF2B5EF4-FFF2-40B4-BE49-F238E27FC236}">
                    <a16:creationId xmlns:a16="http://schemas.microsoft.com/office/drawing/2014/main" id="{19B24F57-2846-33D4-E622-806A61F3916D}"/>
                  </a:ext>
                </a:extLst>
              </p:cNvPr>
              <p:cNvPicPr/>
              <p:nvPr/>
            </p:nvPicPr>
            <p:blipFill>
              <a:blip r:embed="rId13"/>
              <a:stretch>
                <a:fillRect/>
              </a:stretch>
            </p:blipFill>
            <p:spPr>
              <a:xfrm>
                <a:off x="6587437" y="3768167"/>
                <a:ext cx="80280" cy="698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D0E9F225-A37A-0F95-A3DA-0E487E9BAE6B}"/>
                  </a:ext>
                </a:extLst>
              </p14:cNvPr>
              <p14:cNvContentPartPr/>
              <p14:nvPr/>
            </p14:nvContentPartPr>
            <p14:xfrm>
              <a:off x="5390797" y="3824327"/>
              <a:ext cx="25200" cy="347400"/>
            </p14:xfrm>
          </p:contentPart>
        </mc:Choice>
        <mc:Fallback xmlns="">
          <p:pic>
            <p:nvPicPr>
              <p:cNvPr id="10" name="Ink 9">
                <a:extLst>
                  <a:ext uri="{FF2B5EF4-FFF2-40B4-BE49-F238E27FC236}">
                    <a16:creationId xmlns:a16="http://schemas.microsoft.com/office/drawing/2014/main" id="{D0E9F225-A37A-0F95-A3DA-0E487E9BAE6B}"/>
                  </a:ext>
                </a:extLst>
              </p:cNvPr>
              <p:cNvPicPr/>
              <p:nvPr/>
            </p:nvPicPr>
            <p:blipFill>
              <a:blip r:embed="rId15"/>
              <a:stretch>
                <a:fillRect/>
              </a:stretch>
            </p:blipFill>
            <p:spPr>
              <a:xfrm>
                <a:off x="5354797" y="3752327"/>
                <a:ext cx="96840" cy="491040"/>
              </a:xfrm>
              <a:prstGeom prst="rect">
                <a:avLst/>
              </a:prstGeom>
            </p:spPr>
          </p:pic>
        </mc:Fallback>
      </mc:AlternateContent>
      <p:sp>
        <p:nvSpPr>
          <p:cNvPr id="11" name="TextBox 10">
            <a:extLst>
              <a:ext uri="{FF2B5EF4-FFF2-40B4-BE49-F238E27FC236}">
                <a16:creationId xmlns:a16="http://schemas.microsoft.com/office/drawing/2014/main" id="{0A117905-2C2F-07D8-5BB2-8AAFF7FD4236}"/>
              </a:ext>
            </a:extLst>
          </p:cNvPr>
          <p:cNvSpPr txBox="1"/>
          <p:nvPr/>
        </p:nvSpPr>
        <p:spPr>
          <a:xfrm>
            <a:off x="945435" y="3799672"/>
            <a:ext cx="1406154" cy="307777"/>
          </a:xfrm>
          <a:prstGeom prst="rect">
            <a:avLst/>
          </a:prstGeom>
          <a:noFill/>
        </p:spPr>
        <p:txBody>
          <a:bodyPr wrap="none" rtlCol="0">
            <a:spAutoFit/>
          </a:bodyPr>
          <a:lstStyle/>
          <a:p>
            <a:r>
              <a:rPr lang="en-US" b="1" dirty="0">
                <a:solidFill>
                  <a:srgbClr val="0070C0"/>
                </a:solidFill>
              </a:rPr>
              <a:t>Total Revenue</a:t>
            </a:r>
            <a:endParaRPr lang="en-SG" b="1" dirty="0">
              <a:solidFill>
                <a:srgbClr val="0070C0"/>
              </a:solidFill>
            </a:endParaRPr>
          </a:p>
        </p:txBody>
      </p:sp>
      <p:sp>
        <p:nvSpPr>
          <p:cNvPr id="12" name="TextBox 11">
            <a:extLst>
              <a:ext uri="{FF2B5EF4-FFF2-40B4-BE49-F238E27FC236}">
                <a16:creationId xmlns:a16="http://schemas.microsoft.com/office/drawing/2014/main" id="{FCD79007-93FA-C0D3-0BB3-7009398504DA}"/>
              </a:ext>
            </a:extLst>
          </p:cNvPr>
          <p:cNvSpPr txBox="1"/>
          <p:nvPr/>
        </p:nvSpPr>
        <p:spPr>
          <a:xfrm>
            <a:off x="2449942" y="4307978"/>
            <a:ext cx="1673856" cy="307777"/>
          </a:xfrm>
          <a:prstGeom prst="rect">
            <a:avLst/>
          </a:prstGeom>
          <a:noFill/>
        </p:spPr>
        <p:txBody>
          <a:bodyPr wrap="none" rtlCol="0">
            <a:spAutoFit/>
          </a:bodyPr>
          <a:lstStyle/>
          <a:p>
            <a:r>
              <a:rPr lang="en-US" b="1" dirty="0">
                <a:solidFill>
                  <a:srgbClr val="0070C0"/>
                </a:solidFill>
              </a:rPr>
              <a:t>Tenure in Months</a:t>
            </a:r>
            <a:endParaRPr lang="en-SG" b="1" dirty="0">
              <a:solidFill>
                <a:srgbClr val="0070C0"/>
              </a:solidFill>
            </a:endParaRPr>
          </a:p>
        </p:txBody>
      </p:sp>
      <p:sp>
        <p:nvSpPr>
          <p:cNvPr id="13" name="TextBox 12">
            <a:extLst>
              <a:ext uri="{FF2B5EF4-FFF2-40B4-BE49-F238E27FC236}">
                <a16:creationId xmlns:a16="http://schemas.microsoft.com/office/drawing/2014/main" id="{FAD9E257-679C-F676-FD68-5DC221110A28}"/>
              </a:ext>
            </a:extLst>
          </p:cNvPr>
          <p:cNvSpPr txBox="1"/>
          <p:nvPr/>
        </p:nvSpPr>
        <p:spPr>
          <a:xfrm>
            <a:off x="4727518" y="4307979"/>
            <a:ext cx="1377300" cy="307777"/>
          </a:xfrm>
          <a:prstGeom prst="rect">
            <a:avLst/>
          </a:prstGeom>
          <a:noFill/>
        </p:spPr>
        <p:txBody>
          <a:bodyPr wrap="none" rtlCol="0">
            <a:spAutoFit/>
          </a:bodyPr>
          <a:lstStyle/>
          <a:p>
            <a:r>
              <a:rPr lang="en-US" b="1" dirty="0">
                <a:solidFill>
                  <a:srgbClr val="0070C0"/>
                </a:solidFill>
              </a:rPr>
              <a:t>Total Charges</a:t>
            </a:r>
            <a:endParaRPr lang="en-SG" b="1" dirty="0">
              <a:solidFill>
                <a:srgbClr val="0070C0"/>
              </a:solidFill>
            </a:endParaRPr>
          </a:p>
        </p:txBody>
      </p:sp>
      <p:sp>
        <p:nvSpPr>
          <p:cNvPr id="14" name="TextBox 13">
            <a:extLst>
              <a:ext uri="{FF2B5EF4-FFF2-40B4-BE49-F238E27FC236}">
                <a16:creationId xmlns:a16="http://schemas.microsoft.com/office/drawing/2014/main" id="{ED212805-3AEA-6BED-F797-A296714A68A9}"/>
              </a:ext>
            </a:extLst>
          </p:cNvPr>
          <p:cNvSpPr txBox="1"/>
          <p:nvPr/>
        </p:nvSpPr>
        <p:spPr>
          <a:xfrm>
            <a:off x="6161551" y="4378332"/>
            <a:ext cx="2547492" cy="307777"/>
          </a:xfrm>
          <a:prstGeom prst="rect">
            <a:avLst/>
          </a:prstGeom>
          <a:noFill/>
        </p:spPr>
        <p:txBody>
          <a:bodyPr wrap="none" rtlCol="0">
            <a:spAutoFit/>
          </a:bodyPr>
          <a:lstStyle/>
          <a:p>
            <a:r>
              <a:rPr lang="en-US" b="1" dirty="0">
                <a:solidFill>
                  <a:srgbClr val="0070C0"/>
                </a:solidFill>
              </a:rPr>
              <a:t>Total long distance charges</a:t>
            </a:r>
            <a:endParaRPr lang="en-SG" b="1" dirty="0">
              <a:solidFill>
                <a:srgbClr val="0070C0"/>
              </a:solidFill>
            </a:endParaRPr>
          </a:p>
        </p:txBody>
      </p:sp>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C1B1E60C-81CC-6FF3-9F18-B884CFF6D54E}"/>
                  </a:ext>
                </a:extLst>
              </p14:cNvPr>
              <p14:cNvContentPartPr/>
              <p14:nvPr/>
            </p14:nvContentPartPr>
            <p14:xfrm>
              <a:off x="3641197" y="3656536"/>
              <a:ext cx="357480" cy="9000"/>
            </p14:xfrm>
          </p:contentPart>
        </mc:Choice>
        <mc:Fallback xmlns="">
          <p:pic>
            <p:nvPicPr>
              <p:cNvPr id="16" name="Ink 15">
                <a:extLst>
                  <a:ext uri="{FF2B5EF4-FFF2-40B4-BE49-F238E27FC236}">
                    <a16:creationId xmlns:a16="http://schemas.microsoft.com/office/drawing/2014/main" id="{C1B1E60C-81CC-6FF3-9F18-B884CFF6D54E}"/>
                  </a:ext>
                </a:extLst>
              </p:cNvPr>
              <p:cNvPicPr/>
              <p:nvPr/>
            </p:nvPicPr>
            <p:blipFill>
              <a:blip r:embed="rId17"/>
              <a:stretch>
                <a:fillRect/>
              </a:stretch>
            </p:blipFill>
            <p:spPr>
              <a:xfrm>
                <a:off x="3605557" y="3584896"/>
                <a:ext cx="4291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667DF085-4B3B-676E-CD80-623ED4821287}"/>
                  </a:ext>
                </a:extLst>
              </p14:cNvPr>
              <p14:cNvContentPartPr/>
              <p14:nvPr/>
            </p14:nvContentPartPr>
            <p14:xfrm>
              <a:off x="5351197" y="3664456"/>
              <a:ext cx="301680" cy="33120"/>
            </p14:xfrm>
          </p:contentPart>
        </mc:Choice>
        <mc:Fallback xmlns="">
          <p:pic>
            <p:nvPicPr>
              <p:cNvPr id="17" name="Ink 16">
                <a:extLst>
                  <a:ext uri="{FF2B5EF4-FFF2-40B4-BE49-F238E27FC236}">
                    <a16:creationId xmlns:a16="http://schemas.microsoft.com/office/drawing/2014/main" id="{667DF085-4B3B-676E-CD80-623ED4821287}"/>
                  </a:ext>
                </a:extLst>
              </p:cNvPr>
              <p:cNvPicPr/>
              <p:nvPr/>
            </p:nvPicPr>
            <p:blipFill>
              <a:blip r:embed="rId19"/>
              <a:stretch>
                <a:fillRect/>
              </a:stretch>
            </p:blipFill>
            <p:spPr>
              <a:xfrm>
                <a:off x="5315197" y="3592456"/>
                <a:ext cx="3733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60BBCE18-F10C-070A-2370-EBCB7781BB83}"/>
                  </a:ext>
                </a:extLst>
              </p14:cNvPr>
              <p14:cNvContentPartPr/>
              <p14:nvPr/>
            </p14:nvContentPartPr>
            <p14:xfrm>
              <a:off x="6472237" y="3665176"/>
              <a:ext cx="424080" cy="33120"/>
            </p14:xfrm>
          </p:contentPart>
        </mc:Choice>
        <mc:Fallback xmlns="">
          <p:pic>
            <p:nvPicPr>
              <p:cNvPr id="18" name="Ink 17">
                <a:extLst>
                  <a:ext uri="{FF2B5EF4-FFF2-40B4-BE49-F238E27FC236}">
                    <a16:creationId xmlns:a16="http://schemas.microsoft.com/office/drawing/2014/main" id="{60BBCE18-F10C-070A-2370-EBCB7781BB83}"/>
                  </a:ext>
                </a:extLst>
              </p:cNvPr>
              <p:cNvPicPr/>
              <p:nvPr/>
            </p:nvPicPr>
            <p:blipFill>
              <a:blip r:embed="rId21"/>
              <a:stretch>
                <a:fillRect/>
              </a:stretch>
            </p:blipFill>
            <p:spPr>
              <a:xfrm>
                <a:off x="6436597" y="3593176"/>
                <a:ext cx="495720" cy="17676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5093061" cy="523220"/>
          </a:xfrm>
          <a:prstGeom prst="rect">
            <a:avLst/>
          </a:prstGeom>
          <a:noFill/>
        </p:spPr>
        <p:txBody>
          <a:bodyPr wrap="none" rtlCol="0">
            <a:spAutoFit/>
          </a:bodyPr>
          <a:lstStyle/>
          <a:p>
            <a:r>
              <a:rPr lang="en-US" sz="1400" b="1" dirty="0"/>
              <a:t>STEP 1 – Exploratory Data Analysis (EDA)</a:t>
            </a:r>
          </a:p>
          <a:p>
            <a:r>
              <a:rPr lang="en-US" b="1" dirty="0"/>
              <a:t>Multivariate plots, categorical features with target classes</a:t>
            </a:r>
            <a:endParaRPr lang="en-SG" b="1" dirty="0"/>
          </a:p>
        </p:txBody>
      </p:sp>
      <p:pic>
        <p:nvPicPr>
          <p:cNvPr id="3" name="Picture 2" descr="Chart, bar chart&#10;&#10;Description automatically generated"/>
          <p:cNvPicPr>
            <a:picLocks noChangeAspect="1"/>
          </p:cNvPicPr>
          <p:nvPr/>
        </p:nvPicPr>
        <p:blipFill>
          <a:blip r:embed="rId3"/>
          <a:stretch>
            <a:fillRect/>
          </a:stretch>
        </p:blipFill>
        <p:spPr>
          <a:xfrm>
            <a:off x="368300" y="1294683"/>
            <a:ext cx="8407400" cy="3339008"/>
          </a:xfrm>
          <a:prstGeom prst="rect">
            <a:avLst/>
          </a:prstGeom>
        </p:spPr>
      </p:pic>
      <p:sp>
        <p:nvSpPr>
          <p:cNvPr id="2" name="Rectangle: Rounded Corners 1">
            <a:extLst>
              <a:ext uri="{FF2B5EF4-FFF2-40B4-BE49-F238E27FC236}">
                <a16:creationId xmlns:a16="http://schemas.microsoft.com/office/drawing/2014/main" id="{60145871-6D5C-148E-9D8B-133D37A748EB}"/>
              </a:ext>
            </a:extLst>
          </p:cNvPr>
          <p:cNvSpPr/>
          <p:nvPr/>
        </p:nvSpPr>
        <p:spPr>
          <a:xfrm>
            <a:off x="6415223" y="1354878"/>
            <a:ext cx="786563" cy="155012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5093061" cy="523220"/>
          </a:xfrm>
          <a:prstGeom prst="rect">
            <a:avLst/>
          </a:prstGeom>
          <a:noFill/>
        </p:spPr>
        <p:txBody>
          <a:bodyPr wrap="none" rtlCol="0">
            <a:spAutoFit/>
          </a:bodyPr>
          <a:lstStyle/>
          <a:p>
            <a:r>
              <a:rPr lang="en-US" sz="1400" b="1" dirty="0"/>
              <a:t>STEP 1 – Exploratory Data Analysis (EDA)</a:t>
            </a:r>
          </a:p>
          <a:p>
            <a:r>
              <a:rPr lang="en-US" b="1" dirty="0"/>
              <a:t>Multivariate plots, categorical features with target classes</a:t>
            </a:r>
            <a:endParaRPr lang="en-SG" b="1" dirty="0"/>
          </a:p>
        </p:txBody>
      </p:sp>
      <p:pic>
        <p:nvPicPr>
          <p:cNvPr id="7" name="Picture 6" descr="Chart, bar chart&#10;&#10;Description automatically generated"/>
          <p:cNvPicPr>
            <a:picLocks noChangeAspect="1"/>
          </p:cNvPicPr>
          <p:nvPr/>
        </p:nvPicPr>
        <p:blipFill>
          <a:blip r:embed="rId3"/>
          <a:stretch>
            <a:fillRect/>
          </a:stretch>
        </p:blipFill>
        <p:spPr>
          <a:xfrm>
            <a:off x="378895" y="1294683"/>
            <a:ext cx="8382000" cy="3370450"/>
          </a:xfrm>
          <a:prstGeom prst="rect">
            <a:avLst/>
          </a:prstGeom>
        </p:spPr>
      </p:pic>
      <p:sp>
        <p:nvSpPr>
          <p:cNvPr id="2" name="Rectangle: Rounded Corners 1">
            <a:extLst>
              <a:ext uri="{FF2B5EF4-FFF2-40B4-BE49-F238E27FC236}">
                <a16:creationId xmlns:a16="http://schemas.microsoft.com/office/drawing/2014/main" id="{40A15B50-BA92-31BF-25A4-97834E9AA4D6}"/>
              </a:ext>
            </a:extLst>
          </p:cNvPr>
          <p:cNvSpPr/>
          <p:nvPr/>
        </p:nvSpPr>
        <p:spPr>
          <a:xfrm>
            <a:off x="1573620" y="1294684"/>
            <a:ext cx="318978" cy="138472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ectangle: Rounded Corners 9">
            <a:extLst>
              <a:ext uri="{FF2B5EF4-FFF2-40B4-BE49-F238E27FC236}">
                <a16:creationId xmlns:a16="http://schemas.microsoft.com/office/drawing/2014/main" id="{9797B8B9-05BC-E155-DA92-84DAEA8A0204}"/>
              </a:ext>
            </a:extLst>
          </p:cNvPr>
          <p:cNvSpPr/>
          <p:nvPr/>
        </p:nvSpPr>
        <p:spPr>
          <a:xfrm>
            <a:off x="3905693" y="1291139"/>
            <a:ext cx="425302" cy="138472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ectangle: Rounded Corners 10">
            <a:extLst>
              <a:ext uri="{FF2B5EF4-FFF2-40B4-BE49-F238E27FC236}">
                <a16:creationId xmlns:a16="http://schemas.microsoft.com/office/drawing/2014/main" id="{75045237-0122-DEEC-BF48-1133B4269030}"/>
              </a:ext>
            </a:extLst>
          </p:cNvPr>
          <p:cNvSpPr/>
          <p:nvPr/>
        </p:nvSpPr>
        <p:spPr>
          <a:xfrm>
            <a:off x="7519324" y="1291139"/>
            <a:ext cx="425302" cy="138472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Rectangle: Rounded Corners 11">
            <a:extLst>
              <a:ext uri="{FF2B5EF4-FFF2-40B4-BE49-F238E27FC236}">
                <a16:creationId xmlns:a16="http://schemas.microsoft.com/office/drawing/2014/main" id="{FCC8A1C7-A651-90C4-499C-316024392709}"/>
              </a:ext>
            </a:extLst>
          </p:cNvPr>
          <p:cNvSpPr/>
          <p:nvPr/>
        </p:nvSpPr>
        <p:spPr>
          <a:xfrm>
            <a:off x="1056167" y="3010072"/>
            <a:ext cx="443024" cy="137763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Rounded Corners 12">
            <a:extLst>
              <a:ext uri="{FF2B5EF4-FFF2-40B4-BE49-F238E27FC236}">
                <a16:creationId xmlns:a16="http://schemas.microsoft.com/office/drawing/2014/main" id="{F411C948-B815-DC07-E46E-016FD5A6927E}"/>
              </a:ext>
            </a:extLst>
          </p:cNvPr>
          <p:cNvSpPr/>
          <p:nvPr/>
        </p:nvSpPr>
        <p:spPr>
          <a:xfrm>
            <a:off x="4679931" y="2995895"/>
            <a:ext cx="443024" cy="139889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5093061" cy="523220"/>
          </a:xfrm>
          <a:prstGeom prst="rect">
            <a:avLst/>
          </a:prstGeom>
          <a:noFill/>
        </p:spPr>
        <p:txBody>
          <a:bodyPr wrap="none" rtlCol="0">
            <a:spAutoFit/>
          </a:bodyPr>
          <a:lstStyle/>
          <a:p>
            <a:r>
              <a:rPr lang="en-US" sz="1400" b="1" dirty="0"/>
              <a:t>STEP 1 – Exploratory Data Analysis (EDA)</a:t>
            </a:r>
          </a:p>
          <a:p>
            <a:r>
              <a:rPr lang="en-US" b="1" dirty="0"/>
              <a:t>Multivariate plots, categorical features with target classes</a:t>
            </a:r>
            <a:endParaRPr lang="en-SG" b="1" dirty="0"/>
          </a:p>
        </p:txBody>
      </p:sp>
      <p:pic>
        <p:nvPicPr>
          <p:cNvPr id="9" name="Picture 8" descr="Chart, bar chart&#10;&#10;Description automatically generated"/>
          <p:cNvPicPr>
            <a:picLocks noChangeAspect="1"/>
          </p:cNvPicPr>
          <p:nvPr/>
        </p:nvPicPr>
        <p:blipFill>
          <a:blip r:embed="rId3"/>
          <a:stretch>
            <a:fillRect/>
          </a:stretch>
        </p:blipFill>
        <p:spPr>
          <a:xfrm>
            <a:off x="372545" y="1294683"/>
            <a:ext cx="8394700" cy="3182098"/>
          </a:xfrm>
          <a:prstGeom prst="rect">
            <a:avLst/>
          </a:prstGeom>
        </p:spPr>
      </p:pic>
      <p:sp>
        <p:nvSpPr>
          <p:cNvPr id="2" name="Rectangle: Rounded Corners 1">
            <a:extLst>
              <a:ext uri="{FF2B5EF4-FFF2-40B4-BE49-F238E27FC236}">
                <a16:creationId xmlns:a16="http://schemas.microsoft.com/office/drawing/2014/main" id="{C9FEEC15-F3E1-8834-B937-8C0CA86DE62C}"/>
              </a:ext>
            </a:extLst>
          </p:cNvPr>
          <p:cNvSpPr/>
          <p:nvPr/>
        </p:nvSpPr>
        <p:spPr>
          <a:xfrm>
            <a:off x="1722474" y="2885732"/>
            <a:ext cx="552893" cy="132476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 name="Rectangle: Rounded Corners 2">
            <a:extLst>
              <a:ext uri="{FF2B5EF4-FFF2-40B4-BE49-F238E27FC236}">
                <a16:creationId xmlns:a16="http://schemas.microsoft.com/office/drawing/2014/main" id="{3C27836B-2121-9EB6-E28B-B7C1E7FC1401}"/>
              </a:ext>
            </a:extLst>
          </p:cNvPr>
          <p:cNvSpPr/>
          <p:nvPr/>
        </p:nvSpPr>
        <p:spPr>
          <a:xfrm>
            <a:off x="7435702" y="2885732"/>
            <a:ext cx="552893" cy="132476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4995278" cy="738664"/>
          </a:xfrm>
          <a:prstGeom prst="rect">
            <a:avLst/>
          </a:prstGeom>
          <a:noFill/>
        </p:spPr>
        <p:txBody>
          <a:bodyPr wrap="none" rtlCol="0">
            <a:spAutoFit/>
          </a:bodyPr>
          <a:lstStyle/>
          <a:p>
            <a:r>
              <a:rPr lang="en-US" sz="1400" b="1" dirty="0"/>
              <a:t>STEP 1 – Exploratory Data Analysis (EDA)</a:t>
            </a:r>
          </a:p>
          <a:p>
            <a:r>
              <a:rPr lang="en-US" b="1" dirty="0"/>
              <a:t>Multivariate plots, numerical features with target classes</a:t>
            </a:r>
            <a:endParaRPr lang="en-US" sz="1400" b="1" dirty="0"/>
          </a:p>
          <a:p>
            <a:endParaRPr lang="en-SG" b="1" dirty="0"/>
          </a:p>
        </p:txBody>
      </p:sp>
      <p:pic>
        <p:nvPicPr>
          <p:cNvPr id="3" name="Picture 2" descr="Graphical user interface, chart&#10;&#10;Description automatically generated"/>
          <p:cNvPicPr>
            <a:picLocks noChangeAspect="1"/>
          </p:cNvPicPr>
          <p:nvPr/>
        </p:nvPicPr>
        <p:blipFill>
          <a:blip r:embed="rId3"/>
          <a:stretch>
            <a:fillRect/>
          </a:stretch>
        </p:blipFill>
        <p:spPr>
          <a:xfrm>
            <a:off x="457200" y="1269485"/>
            <a:ext cx="8161867" cy="3496869"/>
          </a:xfrm>
          <a:prstGeom prst="rect">
            <a:avLst/>
          </a:prstGeom>
        </p:spPr>
      </p:pic>
      <p:sp>
        <p:nvSpPr>
          <p:cNvPr id="2" name="Rectangle: Rounded Corners 1">
            <a:extLst>
              <a:ext uri="{FF2B5EF4-FFF2-40B4-BE49-F238E27FC236}">
                <a16:creationId xmlns:a16="http://schemas.microsoft.com/office/drawing/2014/main" id="{5815320F-5A2B-9DF2-0A60-9AD21DC9A6D1}"/>
              </a:ext>
            </a:extLst>
          </p:cNvPr>
          <p:cNvSpPr/>
          <p:nvPr/>
        </p:nvSpPr>
        <p:spPr>
          <a:xfrm>
            <a:off x="964019" y="3017919"/>
            <a:ext cx="340241" cy="159104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Rectangle: Rounded Corners 5">
            <a:extLst>
              <a:ext uri="{FF2B5EF4-FFF2-40B4-BE49-F238E27FC236}">
                <a16:creationId xmlns:a16="http://schemas.microsoft.com/office/drawing/2014/main" id="{FB6F0CA4-BB9E-B802-48BF-4FF70C670DC9}"/>
              </a:ext>
            </a:extLst>
          </p:cNvPr>
          <p:cNvSpPr/>
          <p:nvPr/>
        </p:nvSpPr>
        <p:spPr>
          <a:xfrm>
            <a:off x="3753293" y="1387099"/>
            <a:ext cx="340241" cy="132066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Rectangle: Rounded Corners 6">
            <a:extLst>
              <a:ext uri="{FF2B5EF4-FFF2-40B4-BE49-F238E27FC236}">
                <a16:creationId xmlns:a16="http://schemas.microsoft.com/office/drawing/2014/main" id="{D05C2E5E-B89E-4397-0E7E-C307123DCA17}"/>
              </a:ext>
            </a:extLst>
          </p:cNvPr>
          <p:cNvSpPr/>
          <p:nvPr/>
        </p:nvSpPr>
        <p:spPr>
          <a:xfrm>
            <a:off x="6465256" y="1405383"/>
            <a:ext cx="474260" cy="130237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4995278" cy="738664"/>
          </a:xfrm>
          <a:prstGeom prst="rect">
            <a:avLst/>
          </a:prstGeom>
          <a:noFill/>
        </p:spPr>
        <p:txBody>
          <a:bodyPr wrap="none" rtlCol="0">
            <a:spAutoFit/>
          </a:bodyPr>
          <a:lstStyle/>
          <a:p>
            <a:r>
              <a:rPr lang="en-US" sz="1400" b="1" dirty="0"/>
              <a:t>STEP 1 – Exploratory Data Analysis (EDA)</a:t>
            </a:r>
          </a:p>
          <a:p>
            <a:r>
              <a:rPr lang="en-US" b="1" dirty="0"/>
              <a:t>Multivariate plots, numerical features with target classes</a:t>
            </a:r>
            <a:endParaRPr lang="en-US" sz="1400" b="1" dirty="0"/>
          </a:p>
          <a:p>
            <a:endParaRPr lang="en-SG" b="1" dirty="0"/>
          </a:p>
        </p:txBody>
      </p:sp>
      <p:pic>
        <p:nvPicPr>
          <p:cNvPr id="7" name="Picture 6" descr="Graphical user interface, application&#10;&#10;Description automatically generated"/>
          <p:cNvPicPr>
            <a:picLocks noChangeAspect="1"/>
          </p:cNvPicPr>
          <p:nvPr/>
        </p:nvPicPr>
        <p:blipFill>
          <a:blip r:embed="rId3"/>
          <a:stretch>
            <a:fillRect/>
          </a:stretch>
        </p:blipFill>
        <p:spPr>
          <a:xfrm>
            <a:off x="389465" y="1269818"/>
            <a:ext cx="8365067" cy="3496537"/>
          </a:xfrm>
          <a:prstGeom prst="rect">
            <a:avLst/>
          </a:prstGeom>
        </p:spPr>
      </p:pic>
      <p:sp>
        <p:nvSpPr>
          <p:cNvPr id="2" name="Rectangle: Rounded Corners 1">
            <a:extLst>
              <a:ext uri="{FF2B5EF4-FFF2-40B4-BE49-F238E27FC236}">
                <a16:creationId xmlns:a16="http://schemas.microsoft.com/office/drawing/2014/main" id="{599A0C01-0136-C4E5-77FC-FAE16E77828A}"/>
              </a:ext>
            </a:extLst>
          </p:cNvPr>
          <p:cNvSpPr/>
          <p:nvPr/>
        </p:nvSpPr>
        <p:spPr>
          <a:xfrm>
            <a:off x="6608618" y="3151056"/>
            <a:ext cx="257696" cy="130237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 name="Rectangle: Rounded Corners 2">
            <a:extLst>
              <a:ext uri="{FF2B5EF4-FFF2-40B4-BE49-F238E27FC236}">
                <a16:creationId xmlns:a16="http://schemas.microsoft.com/office/drawing/2014/main" id="{24F2060E-BE47-F263-EEE1-CADE7157252B}"/>
              </a:ext>
            </a:extLst>
          </p:cNvPr>
          <p:cNvSpPr/>
          <p:nvPr/>
        </p:nvSpPr>
        <p:spPr>
          <a:xfrm>
            <a:off x="3749040" y="1269818"/>
            <a:ext cx="290945" cy="137363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6117380" cy="738664"/>
          </a:xfrm>
          <a:prstGeom prst="rect">
            <a:avLst/>
          </a:prstGeom>
          <a:noFill/>
        </p:spPr>
        <p:txBody>
          <a:bodyPr wrap="none" rtlCol="0">
            <a:spAutoFit/>
          </a:bodyPr>
          <a:lstStyle/>
          <a:p>
            <a:r>
              <a:rPr lang="en-US" sz="1400" b="1" dirty="0"/>
              <a:t>STEP 1 – Exploratory Data Analysis (EDA)</a:t>
            </a:r>
          </a:p>
          <a:p>
            <a:r>
              <a:rPr lang="en-US" b="1" dirty="0"/>
              <a:t>Multivariate plots, Density plot, numerical features with target classes</a:t>
            </a:r>
            <a:endParaRPr lang="en-US" sz="1400" b="1" dirty="0"/>
          </a:p>
          <a:p>
            <a:endParaRPr lang="en-SG" b="1" dirty="0"/>
          </a:p>
        </p:txBody>
      </p:sp>
      <p:pic>
        <p:nvPicPr>
          <p:cNvPr id="3" name="Picture 2" descr="Chart, radar chart&#10;&#10;Description automatically generated">
            <a:extLst>
              <a:ext uri="{FF2B5EF4-FFF2-40B4-BE49-F238E27FC236}">
                <a16:creationId xmlns:a16="http://schemas.microsoft.com/office/drawing/2014/main" id="{EA3CCA40-71A0-8078-EA5E-13FB7CDE4B07}"/>
              </a:ext>
            </a:extLst>
          </p:cNvPr>
          <p:cNvPicPr>
            <a:picLocks noChangeAspect="1"/>
          </p:cNvPicPr>
          <p:nvPr/>
        </p:nvPicPr>
        <p:blipFill>
          <a:blip r:embed="rId3"/>
          <a:stretch>
            <a:fillRect/>
          </a:stretch>
        </p:blipFill>
        <p:spPr>
          <a:xfrm>
            <a:off x="1007545" y="1317622"/>
            <a:ext cx="7124700" cy="3321050"/>
          </a:xfrm>
          <a:prstGeom prst="rect">
            <a:avLst/>
          </a:prstGeom>
        </p:spPr>
      </p:pic>
      <p:sp>
        <p:nvSpPr>
          <p:cNvPr id="9" name="Rectangle: Rounded Corners 8">
            <a:extLst>
              <a:ext uri="{FF2B5EF4-FFF2-40B4-BE49-F238E27FC236}">
                <a16:creationId xmlns:a16="http://schemas.microsoft.com/office/drawing/2014/main" id="{B5E87022-93F6-F7E4-DC57-02E59DBD3B61}"/>
              </a:ext>
            </a:extLst>
          </p:cNvPr>
          <p:cNvSpPr/>
          <p:nvPr/>
        </p:nvSpPr>
        <p:spPr>
          <a:xfrm>
            <a:off x="6292735" y="1388757"/>
            <a:ext cx="390698" cy="130237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ectangle: Rounded Corners 9">
            <a:extLst>
              <a:ext uri="{FF2B5EF4-FFF2-40B4-BE49-F238E27FC236}">
                <a16:creationId xmlns:a16="http://schemas.microsoft.com/office/drawing/2014/main" id="{55DAF2A3-5DA5-0557-2832-D7F5B3343C00}"/>
              </a:ext>
            </a:extLst>
          </p:cNvPr>
          <p:cNvSpPr/>
          <p:nvPr/>
        </p:nvSpPr>
        <p:spPr>
          <a:xfrm>
            <a:off x="3857105" y="1382159"/>
            <a:ext cx="315885" cy="130237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ectangle: Rounded Corners 10">
            <a:extLst>
              <a:ext uri="{FF2B5EF4-FFF2-40B4-BE49-F238E27FC236}">
                <a16:creationId xmlns:a16="http://schemas.microsoft.com/office/drawing/2014/main" id="{65A2847F-F9A1-3875-8C4C-8B3D40D5617A}"/>
              </a:ext>
            </a:extLst>
          </p:cNvPr>
          <p:cNvSpPr/>
          <p:nvPr/>
        </p:nvSpPr>
        <p:spPr>
          <a:xfrm>
            <a:off x="1612668" y="3174405"/>
            <a:ext cx="448887" cy="112327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613602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6216766" cy="738664"/>
          </a:xfrm>
          <a:prstGeom prst="rect">
            <a:avLst/>
          </a:prstGeom>
          <a:noFill/>
        </p:spPr>
        <p:txBody>
          <a:bodyPr wrap="none" rtlCol="0">
            <a:spAutoFit/>
          </a:bodyPr>
          <a:lstStyle/>
          <a:p>
            <a:r>
              <a:rPr lang="en-US" sz="1400" b="1" dirty="0"/>
              <a:t>STEP 1 – Exploratory Data Analysis (EDA)</a:t>
            </a:r>
          </a:p>
          <a:p>
            <a:r>
              <a:rPr lang="en-US" b="1" dirty="0"/>
              <a:t>Multivariate plots, Density plots, numerical features with target classes</a:t>
            </a:r>
            <a:endParaRPr lang="en-US" sz="1400" b="1" dirty="0"/>
          </a:p>
          <a:p>
            <a:endParaRPr lang="en-SG" b="1" dirty="0"/>
          </a:p>
        </p:txBody>
      </p:sp>
      <p:pic>
        <p:nvPicPr>
          <p:cNvPr id="8" name="Picture 7" descr="Chart&#10;&#10;Description automatically generated">
            <a:extLst>
              <a:ext uri="{FF2B5EF4-FFF2-40B4-BE49-F238E27FC236}">
                <a16:creationId xmlns:a16="http://schemas.microsoft.com/office/drawing/2014/main" id="{BD67A6FE-9E01-5F06-11E1-8FB53936C26F}"/>
              </a:ext>
            </a:extLst>
          </p:cNvPr>
          <p:cNvPicPr>
            <a:picLocks noChangeAspect="1"/>
          </p:cNvPicPr>
          <p:nvPr/>
        </p:nvPicPr>
        <p:blipFill>
          <a:blip r:embed="rId3"/>
          <a:stretch>
            <a:fillRect/>
          </a:stretch>
        </p:blipFill>
        <p:spPr>
          <a:xfrm>
            <a:off x="946991" y="1349372"/>
            <a:ext cx="7061200" cy="3257550"/>
          </a:xfrm>
          <a:prstGeom prst="rect">
            <a:avLst/>
          </a:prstGeom>
        </p:spPr>
      </p:pic>
    </p:spTree>
    <p:extLst>
      <p:ext uri="{BB962C8B-B14F-4D97-AF65-F5344CB8AC3E}">
        <p14:creationId xmlns:p14="http://schemas.microsoft.com/office/powerpoint/2010/main" val="32507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3845925" cy="523220"/>
          </a:xfrm>
          <a:prstGeom prst="rect">
            <a:avLst/>
          </a:prstGeom>
          <a:noFill/>
        </p:spPr>
        <p:txBody>
          <a:bodyPr wrap="none" rtlCol="0">
            <a:spAutoFit/>
          </a:bodyPr>
          <a:lstStyle/>
          <a:p>
            <a:r>
              <a:rPr lang="en-US" sz="1400" b="1" dirty="0"/>
              <a:t>STEP 1 – Exploratory Data Analysis (EDA)</a:t>
            </a:r>
          </a:p>
          <a:p>
            <a:r>
              <a:rPr lang="en-SG" b="1" dirty="0"/>
              <a:t>Characteristics of churn customer</a:t>
            </a:r>
          </a:p>
        </p:txBody>
      </p:sp>
      <p:graphicFrame>
        <p:nvGraphicFramePr>
          <p:cNvPr id="2" name="Table 2">
            <a:extLst>
              <a:ext uri="{FF2B5EF4-FFF2-40B4-BE49-F238E27FC236}">
                <a16:creationId xmlns:a16="http://schemas.microsoft.com/office/drawing/2014/main" id="{97D790FF-F030-C25A-0FC0-8BB720E56C44}"/>
              </a:ext>
            </a:extLst>
          </p:cNvPr>
          <p:cNvGraphicFramePr>
            <a:graphicFrameLocks noGrp="1"/>
          </p:cNvGraphicFramePr>
          <p:nvPr>
            <p:extLst>
              <p:ext uri="{D42A27DB-BD31-4B8C-83A1-F6EECF244321}">
                <p14:modId xmlns:p14="http://schemas.microsoft.com/office/powerpoint/2010/main" val="3000072281"/>
              </p:ext>
            </p:extLst>
          </p:nvPr>
        </p:nvGraphicFramePr>
        <p:xfrm>
          <a:off x="781396" y="1294683"/>
          <a:ext cx="7863840" cy="3223260"/>
        </p:xfrm>
        <a:graphic>
          <a:graphicData uri="http://schemas.openxmlformats.org/drawingml/2006/table">
            <a:tbl>
              <a:tblPr firstRow="1" bandRow="1">
                <a:tableStyleId>{5C22544A-7EE6-4342-B048-85BDC9FD1C3A}</a:tableStyleId>
              </a:tblPr>
              <a:tblGrid>
                <a:gridCol w="565266">
                  <a:extLst>
                    <a:ext uri="{9D8B030D-6E8A-4147-A177-3AD203B41FA5}">
                      <a16:colId xmlns:a16="http://schemas.microsoft.com/office/drawing/2014/main" val="3049546035"/>
                    </a:ext>
                  </a:extLst>
                </a:gridCol>
                <a:gridCol w="3389230">
                  <a:extLst>
                    <a:ext uri="{9D8B030D-6E8A-4147-A177-3AD203B41FA5}">
                      <a16:colId xmlns:a16="http://schemas.microsoft.com/office/drawing/2014/main" val="4000623791"/>
                    </a:ext>
                  </a:extLst>
                </a:gridCol>
                <a:gridCol w="3909344">
                  <a:extLst>
                    <a:ext uri="{9D8B030D-6E8A-4147-A177-3AD203B41FA5}">
                      <a16:colId xmlns:a16="http://schemas.microsoft.com/office/drawing/2014/main" val="4152410593"/>
                    </a:ext>
                  </a:extLst>
                </a:gridCol>
              </a:tblGrid>
              <a:tr h="370840">
                <a:tc>
                  <a:txBody>
                    <a:bodyPr/>
                    <a:lstStyle/>
                    <a:p>
                      <a:r>
                        <a:rPr lang="en-US" dirty="0"/>
                        <a:t>S/N</a:t>
                      </a:r>
                      <a:endParaRPr lang="en-SG" dirty="0"/>
                    </a:p>
                  </a:txBody>
                  <a:tcPr/>
                </a:tc>
                <a:tc>
                  <a:txBody>
                    <a:bodyPr/>
                    <a:lstStyle/>
                    <a:p>
                      <a:r>
                        <a:rPr lang="en-US" dirty="0"/>
                        <a:t>Numerical data with</a:t>
                      </a:r>
                    </a:p>
                    <a:p>
                      <a:r>
                        <a:rPr lang="en-US" dirty="0"/>
                        <a:t>Target classes</a:t>
                      </a:r>
                      <a:endParaRPr lang="en-SG" dirty="0"/>
                    </a:p>
                  </a:txBody>
                  <a:tcPr/>
                </a:tc>
                <a:tc>
                  <a:txBody>
                    <a:bodyPr/>
                    <a:lstStyle/>
                    <a:p>
                      <a:r>
                        <a:rPr lang="en-US" dirty="0"/>
                        <a:t>Categorical data with </a:t>
                      </a:r>
                    </a:p>
                    <a:p>
                      <a:r>
                        <a:rPr lang="en-US" dirty="0"/>
                        <a:t>Target classes</a:t>
                      </a:r>
                      <a:endParaRPr lang="en-SG" dirty="0"/>
                    </a:p>
                  </a:txBody>
                  <a:tcPr/>
                </a:tc>
                <a:extLst>
                  <a:ext uri="{0D108BD9-81ED-4DB2-BD59-A6C34878D82A}">
                    <a16:rowId xmlns:a16="http://schemas.microsoft.com/office/drawing/2014/main" val="187890969"/>
                  </a:ext>
                </a:extLst>
              </a:tr>
              <a:tr h="370840">
                <a:tc>
                  <a:txBody>
                    <a:bodyPr/>
                    <a:lstStyle/>
                    <a:p>
                      <a:r>
                        <a:rPr lang="en-US" dirty="0"/>
                        <a:t>1.</a:t>
                      </a:r>
                      <a:endParaRPr lang="en-SG" dirty="0"/>
                    </a:p>
                  </a:txBody>
                  <a:tcPr/>
                </a:tc>
                <a:tc>
                  <a:txBody>
                    <a:bodyPr/>
                    <a:lstStyle/>
                    <a:p>
                      <a:r>
                        <a:rPr lang="en-US" dirty="0"/>
                        <a:t>Tenure in month:</a:t>
                      </a:r>
                    </a:p>
                    <a:p>
                      <a:r>
                        <a:rPr lang="en-SG" b="1" dirty="0"/>
                        <a:t>Less than 6 months</a:t>
                      </a:r>
                    </a:p>
                  </a:txBody>
                  <a:tcPr/>
                </a:tc>
                <a:tc>
                  <a:txBody>
                    <a:bodyPr/>
                    <a:lstStyle/>
                    <a:p>
                      <a:r>
                        <a:rPr lang="en-US" dirty="0"/>
                        <a:t>Offer:</a:t>
                      </a:r>
                    </a:p>
                    <a:p>
                      <a:r>
                        <a:rPr lang="en-US" b="1" dirty="0"/>
                        <a:t>None discount &amp; Offer E</a:t>
                      </a:r>
                      <a:endParaRPr lang="en-SG" b="1" dirty="0"/>
                    </a:p>
                  </a:txBody>
                  <a:tcPr/>
                </a:tc>
                <a:extLst>
                  <a:ext uri="{0D108BD9-81ED-4DB2-BD59-A6C34878D82A}">
                    <a16:rowId xmlns:a16="http://schemas.microsoft.com/office/drawing/2014/main" val="2678280486"/>
                  </a:ext>
                </a:extLst>
              </a:tr>
              <a:tr h="370840">
                <a:tc>
                  <a:txBody>
                    <a:bodyPr/>
                    <a:lstStyle/>
                    <a:p>
                      <a:r>
                        <a:rPr lang="en-US" dirty="0"/>
                        <a:t>2.</a:t>
                      </a:r>
                      <a:endParaRPr lang="en-SG" dirty="0"/>
                    </a:p>
                  </a:txBody>
                  <a:tcPr/>
                </a:tc>
                <a:tc>
                  <a:txBody>
                    <a:bodyPr/>
                    <a:lstStyle/>
                    <a:p>
                      <a:r>
                        <a:rPr lang="en-US" dirty="0"/>
                        <a:t>No of dependents:</a:t>
                      </a:r>
                    </a:p>
                    <a:p>
                      <a:r>
                        <a:rPr lang="en-US" b="1" dirty="0"/>
                        <a:t>0</a:t>
                      </a:r>
                      <a:endParaRPr lang="en-SG" b="1" dirty="0"/>
                    </a:p>
                  </a:txBody>
                  <a:tcPr/>
                </a:tc>
                <a:tc>
                  <a:txBody>
                    <a:bodyPr/>
                    <a:lstStyle/>
                    <a:p>
                      <a:r>
                        <a:rPr lang="en-US" dirty="0"/>
                        <a:t>Internet Type:</a:t>
                      </a:r>
                    </a:p>
                    <a:p>
                      <a:r>
                        <a:rPr lang="en-US" b="1" dirty="0"/>
                        <a:t>Fiber Optic</a:t>
                      </a:r>
                      <a:endParaRPr lang="en-SG" b="1" dirty="0"/>
                    </a:p>
                  </a:txBody>
                  <a:tcPr/>
                </a:tc>
                <a:extLst>
                  <a:ext uri="{0D108BD9-81ED-4DB2-BD59-A6C34878D82A}">
                    <a16:rowId xmlns:a16="http://schemas.microsoft.com/office/drawing/2014/main" val="698631708"/>
                  </a:ext>
                </a:extLst>
              </a:tr>
              <a:tr h="370840">
                <a:tc>
                  <a:txBody>
                    <a:bodyPr/>
                    <a:lstStyle/>
                    <a:p>
                      <a:r>
                        <a:rPr lang="en-US" dirty="0"/>
                        <a:t>3.</a:t>
                      </a:r>
                      <a:endParaRPr lang="en-SG" dirty="0"/>
                    </a:p>
                  </a:txBody>
                  <a:tcPr/>
                </a:tc>
                <a:tc>
                  <a:txBody>
                    <a:bodyPr/>
                    <a:lstStyle/>
                    <a:p>
                      <a:r>
                        <a:rPr lang="en-US" dirty="0"/>
                        <a:t>No of referrals:</a:t>
                      </a:r>
                    </a:p>
                    <a:p>
                      <a:r>
                        <a:rPr lang="en-US" b="1" dirty="0"/>
                        <a:t>0</a:t>
                      </a:r>
                      <a:endParaRPr lang="en-SG" b="1" dirty="0"/>
                    </a:p>
                  </a:txBody>
                  <a:tcPr/>
                </a:tc>
                <a:tc>
                  <a:txBody>
                    <a:bodyPr/>
                    <a:lstStyle/>
                    <a:p>
                      <a:r>
                        <a:rPr lang="en-US" dirty="0"/>
                        <a:t>Online Security, Online Backup, Device Protection Plan, Premium Tech Support:</a:t>
                      </a:r>
                    </a:p>
                    <a:p>
                      <a:r>
                        <a:rPr lang="en-US" b="1" dirty="0"/>
                        <a:t>No</a:t>
                      </a:r>
                      <a:endParaRPr lang="en-SG" b="1" dirty="0"/>
                    </a:p>
                  </a:txBody>
                  <a:tcPr/>
                </a:tc>
                <a:extLst>
                  <a:ext uri="{0D108BD9-81ED-4DB2-BD59-A6C34878D82A}">
                    <a16:rowId xmlns:a16="http://schemas.microsoft.com/office/drawing/2014/main" val="1543169204"/>
                  </a:ext>
                </a:extLst>
              </a:tr>
              <a:tr h="370840">
                <a:tc>
                  <a:txBody>
                    <a:bodyPr/>
                    <a:lstStyle/>
                    <a:p>
                      <a:r>
                        <a:rPr lang="en-US" dirty="0"/>
                        <a:t>4.</a:t>
                      </a:r>
                      <a:endParaRPr lang="en-SG" dirty="0"/>
                    </a:p>
                  </a:txBody>
                  <a:tcPr/>
                </a:tc>
                <a:tc>
                  <a:txBody>
                    <a:bodyPr/>
                    <a:lstStyle/>
                    <a:p>
                      <a:endParaRPr lang="en-SG"/>
                    </a:p>
                  </a:txBody>
                  <a:tcPr/>
                </a:tc>
                <a:tc>
                  <a:txBody>
                    <a:bodyPr/>
                    <a:lstStyle/>
                    <a:p>
                      <a:r>
                        <a:rPr lang="en-US" dirty="0"/>
                        <a:t>Contract:</a:t>
                      </a:r>
                    </a:p>
                    <a:p>
                      <a:r>
                        <a:rPr lang="en-US" b="1" dirty="0"/>
                        <a:t>Month to month</a:t>
                      </a:r>
                      <a:endParaRPr lang="en-SG" b="1" dirty="0"/>
                    </a:p>
                  </a:txBody>
                  <a:tcPr/>
                </a:tc>
                <a:extLst>
                  <a:ext uri="{0D108BD9-81ED-4DB2-BD59-A6C34878D82A}">
                    <a16:rowId xmlns:a16="http://schemas.microsoft.com/office/drawing/2014/main" val="3686771420"/>
                  </a:ext>
                </a:extLst>
              </a:tr>
              <a:tr h="370840">
                <a:tc>
                  <a:txBody>
                    <a:bodyPr/>
                    <a:lstStyle/>
                    <a:p>
                      <a:r>
                        <a:rPr lang="en-US" dirty="0"/>
                        <a:t>5.</a:t>
                      </a:r>
                      <a:endParaRPr lang="en-SG" dirty="0"/>
                    </a:p>
                  </a:txBody>
                  <a:tcPr/>
                </a:tc>
                <a:tc>
                  <a:txBody>
                    <a:bodyPr/>
                    <a:lstStyle/>
                    <a:p>
                      <a:endParaRPr lang="en-SG"/>
                    </a:p>
                  </a:txBody>
                  <a:tcPr/>
                </a:tc>
                <a:tc>
                  <a:txBody>
                    <a:bodyPr/>
                    <a:lstStyle/>
                    <a:p>
                      <a:r>
                        <a:rPr lang="en-US" dirty="0"/>
                        <a:t>Payment Method:</a:t>
                      </a:r>
                    </a:p>
                    <a:p>
                      <a:r>
                        <a:rPr lang="en-SG" b="1" dirty="0"/>
                        <a:t>Bank withdrawal</a:t>
                      </a:r>
                    </a:p>
                  </a:txBody>
                  <a:tcPr/>
                </a:tc>
                <a:extLst>
                  <a:ext uri="{0D108BD9-81ED-4DB2-BD59-A6C34878D82A}">
                    <a16:rowId xmlns:a16="http://schemas.microsoft.com/office/drawing/2014/main" val="207834272"/>
                  </a:ext>
                </a:extLst>
              </a:tr>
            </a:tbl>
          </a:graphicData>
        </a:graphic>
      </p:graphicFrame>
    </p:spTree>
    <p:extLst>
      <p:ext uri="{BB962C8B-B14F-4D97-AF65-F5344CB8AC3E}">
        <p14:creationId xmlns:p14="http://schemas.microsoft.com/office/powerpoint/2010/main" val="291995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1"/>
        <p:cNvGrpSpPr/>
        <p:nvPr/>
      </p:nvGrpSpPr>
      <p:grpSpPr>
        <a:xfrm>
          <a:off x="0" y="0"/>
          <a:ext cx="0" cy="0"/>
          <a:chOff x="0" y="0"/>
          <a:chExt cx="0" cy="0"/>
        </a:xfrm>
      </p:grpSpPr>
      <p:sp>
        <p:nvSpPr>
          <p:cNvPr id="6" name="Rectangles 5"/>
          <p:cNvSpPr/>
          <p:nvPr/>
        </p:nvSpPr>
        <p:spPr>
          <a:xfrm>
            <a:off x="130810" y="596900"/>
            <a:ext cx="8867140" cy="4470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lt"/>
            </a:endParaRPr>
          </a:p>
        </p:txBody>
      </p:sp>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mj-lt"/>
              </a:rPr>
              <a:t>Contents</a:t>
            </a:r>
          </a:p>
        </p:txBody>
      </p:sp>
      <p:sp>
        <p:nvSpPr>
          <p:cNvPr id="5" name="Text Box 4"/>
          <p:cNvSpPr txBox="1"/>
          <p:nvPr/>
        </p:nvSpPr>
        <p:spPr>
          <a:xfrm>
            <a:off x="1967758" y="789206"/>
            <a:ext cx="5491822" cy="4031873"/>
          </a:xfrm>
          <a:prstGeom prst="rect">
            <a:avLst/>
          </a:prstGeom>
          <a:noFill/>
        </p:spPr>
        <p:txBody>
          <a:bodyPr wrap="square" rtlCol="0">
            <a:spAutoFit/>
          </a:bodyPr>
          <a:lstStyle/>
          <a:p>
            <a:pPr marL="0" indent="0" algn="just">
              <a:buFont typeface="Arial" panose="020B0604020202020204" pitchFamily="34" charset="0"/>
              <a:buNone/>
              <a:tabLst>
                <a:tab pos="355600" algn="l"/>
              </a:tabLst>
            </a:pPr>
            <a:r>
              <a:rPr lang="en-US" sz="1600" b="1" dirty="0">
                <a:latin typeface="Arial" panose="020B0604020202020204" pitchFamily="34" charset="0"/>
                <a:cs typeface="Arial" panose="020B0604020202020204" pitchFamily="34" charset="0"/>
              </a:rPr>
              <a:t>1.  Methodology</a:t>
            </a:r>
          </a:p>
          <a:p>
            <a:pPr marL="742950" lvl="1" indent="-469900" algn="just">
              <a:buFont typeface="Wingdings" panose="05000000000000000000" pitchFamily="2" charset="2"/>
              <a:buChar char="q"/>
              <a:tabLst>
                <a:tab pos="355600" algn="l"/>
              </a:tabLst>
            </a:pPr>
            <a:r>
              <a:rPr lang="en-US" sz="1600" dirty="0">
                <a:latin typeface="Arial" panose="020B0604020202020204" pitchFamily="34" charset="0"/>
                <a:cs typeface="Arial" panose="020B0604020202020204" pitchFamily="34" charset="0"/>
              </a:rPr>
              <a:t>Datasets, Models, Tools</a:t>
            </a:r>
          </a:p>
          <a:p>
            <a:pPr marL="273050" lvl="1" algn="just">
              <a:tabLst>
                <a:tab pos="355600" algn="l"/>
              </a:tabLst>
            </a:pPr>
            <a:endParaRPr lang="en-US" sz="1600" dirty="0">
              <a:latin typeface="Arial" panose="020B0604020202020204" pitchFamily="34" charset="0"/>
              <a:cs typeface="Arial" panose="020B0604020202020204" pitchFamily="34" charset="0"/>
            </a:endParaRPr>
          </a:p>
          <a:p>
            <a:pPr marL="0" indent="0" algn="just">
              <a:buFont typeface="Arial" panose="020B0604020202020204" pitchFamily="34" charset="0"/>
              <a:buNone/>
              <a:tabLst>
                <a:tab pos="355600" algn="l"/>
              </a:tabLst>
            </a:pPr>
            <a:r>
              <a:rPr lang="en-US" sz="1600" b="1" dirty="0">
                <a:latin typeface="Arial" panose="020B0604020202020204" pitchFamily="34" charset="0"/>
                <a:cs typeface="Arial" panose="020B0604020202020204" pitchFamily="34" charset="0"/>
              </a:rPr>
              <a:t>2.  Process Workflow</a:t>
            </a:r>
          </a:p>
          <a:p>
            <a:pPr marL="742950" lvl="1" indent="-469900" algn="just">
              <a:buFont typeface="Wingdings" panose="05000000000000000000" pitchFamily="2" charset="2"/>
              <a:buChar char="q"/>
              <a:tabLst>
                <a:tab pos="355600" algn="l"/>
              </a:tabLst>
            </a:pPr>
            <a:r>
              <a:rPr lang="en-US" sz="1600" dirty="0">
                <a:latin typeface="Arial" panose="020B0604020202020204" pitchFamily="34" charset="0"/>
                <a:cs typeface="Arial" panose="020B0604020202020204" pitchFamily="34" charset="0"/>
              </a:rPr>
              <a:t>Step 1 - EDA, </a:t>
            </a:r>
          </a:p>
          <a:p>
            <a:pPr marL="742950" lvl="1" indent="-469900" algn="just">
              <a:buFont typeface="Wingdings" panose="05000000000000000000" pitchFamily="2" charset="2"/>
              <a:buChar char="q"/>
              <a:tabLst>
                <a:tab pos="355600" algn="l"/>
              </a:tabLst>
            </a:pPr>
            <a:r>
              <a:rPr lang="en-US" sz="1600" dirty="0">
                <a:latin typeface="Arial" panose="020B0604020202020204" pitchFamily="34" charset="0"/>
                <a:cs typeface="Arial" panose="020B0604020202020204" pitchFamily="34" charset="0"/>
              </a:rPr>
              <a:t>Step 2 - Data Preparation, </a:t>
            </a:r>
          </a:p>
          <a:p>
            <a:pPr marL="742950" lvl="1" indent="-469900" algn="just">
              <a:buFont typeface="Wingdings" panose="05000000000000000000" pitchFamily="2" charset="2"/>
              <a:buChar char="q"/>
              <a:tabLst>
                <a:tab pos="355600" algn="l"/>
              </a:tabLst>
            </a:pPr>
            <a:r>
              <a:rPr lang="en-US" sz="1600" dirty="0">
                <a:latin typeface="Arial" panose="020B0604020202020204" pitchFamily="34" charset="0"/>
                <a:cs typeface="Arial" panose="020B0604020202020204" pitchFamily="34" charset="0"/>
              </a:rPr>
              <a:t>Step 3 - Data Analysis, </a:t>
            </a:r>
          </a:p>
          <a:p>
            <a:pPr marL="742950" lvl="1" indent="-469900" algn="just">
              <a:buFont typeface="Wingdings" panose="05000000000000000000" pitchFamily="2" charset="2"/>
              <a:buChar char="q"/>
              <a:tabLst>
                <a:tab pos="355600" algn="l"/>
              </a:tabLst>
            </a:pPr>
            <a:r>
              <a:rPr lang="en-US" sz="1600" dirty="0">
                <a:latin typeface="Arial" panose="020B0604020202020204" pitchFamily="34" charset="0"/>
                <a:cs typeface="Arial" panose="020B0604020202020204" pitchFamily="34" charset="0"/>
              </a:rPr>
              <a:t>Step 4 - ML model training/evaluation</a:t>
            </a:r>
          </a:p>
          <a:p>
            <a:pPr marL="273050" lvl="1" algn="just">
              <a:tabLst>
                <a:tab pos="355600" algn="l"/>
              </a:tabLst>
            </a:pPr>
            <a:endParaRPr lang="en-US" sz="16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AutoNum type="arabicPeriod" startAt="3"/>
              <a:tabLst>
                <a:tab pos="355600" algn="l"/>
              </a:tabLst>
            </a:pPr>
            <a:r>
              <a:rPr lang="en-US" sz="1600" b="1" dirty="0">
                <a:latin typeface="Arial" panose="020B0604020202020204" pitchFamily="34" charset="0"/>
                <a:cs typeface="Arial" panose="020B0604020202020204" pitchFamily="34" charset="0"/>
              </a:rPr>
              <a:t>Results</a:t>
            </a:r>
          </a:p>
          <a:p>
            <a:pPr marL="736600" lvl="5" indent="-463550" algn="just">
              <a:buFont typeface="Wingdings" panose="05000000000000000000" pitchFamily="2" charset="2"/>
              <a:buChar char="q"/>
              <a:tabLst>
                <a:tab pos="355600" algn="l"/>
              </a:tabLst>
            </a:pPr>
            <a:r>
              <a:rPr lang="en-US" sz="1600" dirty="0">
                <a:latin typeface="Arial" panose="020B0604020202020204" pitchFamily="34" charset="0"/>
                <a:cs typeface="Arial" panose="020B0604020202020204" pitchFamily="34" charset="0"/>
              </a:rPr>
              <a:t>Accuracy, MSE, R^2 score, F1-score, ROC curve</a:t>
            </a:r>
          </a:p>
          <a:p>
            <a:pPr marL="273050" lvl="5" algn="just">
              <a:tabLst>
                <a:tab pos="355600" algn="l"/>
              </a:tabLst>
            </a:pPr>
            <a:endParaRPr lang="en-US" sz="16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AutoNum type="arabicPeriod" startAt="4"/>
              <a:tabLst>
                <a:tab pos="355600" algn="l"/>
              </a:tabLst>
            </a:pPr>
            <a:r>
              <a:rPr lang="en-US" sz="1600" b="1" dirty="0">
                <a:latin typeface="Arial" panose="020B0604020202020204" pitchFamily="34" charset="0"/>
                <a:cs typeface="Arial" panose="020B0604020202020204" pitchFamily="34" charset="0"/>
              </a:rPr>
              <a:t>Conclusions</a:t>
            </a:r>
          </a:p>
          <a:p>
            <a:pPr marL="713105" lvl="1" indent="-440055" algn="just">
              <a:buFont typeface="Wingdings" panose="05000000000000000000" pitchFamily="2" charset="2"/>
              <a:buChar char="q"/>
              <a:tabLst>
                <a:tab pos="712470" algn="l"/>
              </a:tabLst>
            </a:pPr>
            <a:r>
              <a:rPr lang="en-US" sz="1600" dirty="0">
                <a:latin typeface="Arial" panose="020B0604020202020204" pitchFamily="34" charset="0"/>
                <a:cs typeface="Arial" panose="020B0604020202020204" pitchFamily="34" charset="0"/>
              </a:rPr>
              <a:t>Recommendations</a:t>
            </a:r>
          </a:p>
          <a:p>
            <a:pPr marL="713105" lvl="1" indent="-440055" algn="just">
              <a:buFont typeface="Wingdings" panose="05000000000000000000" pitchFamily="2" charset="2"/>
              <a:buChar char="q"/>
              <a:tabLst>
                <a:tab pos="712470" algn="l"/>
              </a:tabLst>
            </a:pPr>
            <a:r>
              <a:rPr lang="en-US" sz="1600" dirty="0">
                <a:latin typeface="Arial" panose="020B0604020202020204" pitchFamily="34" charset="0"/>
                <a:cs typeface="Arial" panose="020B0604020202020204" pitchFamily="34" charset="0"/>
              </a:rPr>
              <a:t>Interesting insights</a:t>
            </a:r>
          </a:p>
          <a:p>
            <a:pPr marL="0" indent="0" algn="just">
              <a:buFont typeface="Arial" panose="020B0604020202020204" pitchFamily="34" charset="0"/>
              <a:buNone/>
            </a:pPr>
            <a:endParaRPr lang="en-US" sz="1600" dirty="0">
              <a:latin typeface="Roboto" panose="02000000000000000000" charset="0"/>
              <a:cs typeface="Roboto" panose="02000000000000000000"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3. ML model training/evaluation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8267007" cy="523220"/>
          </a:xfrm>
          <a:prstGeom prst="rect">
            <a:avLst/>
          </a:prstGeom>
          <a:noFill/>
        </p:spPr>
        <p:txBody>
          <a:bodyPr wrap="none" rtlCol="0">
            <a:spAutoFit/>
          </a:bodyPr>
          <a:lstStyle/>
          <a:p>
            <a:r>
              <a:rPr lang="en-US" sz="1400" b="1" dirty="0"/>
              <a:t>STEP 3 – Training / Evaluation </a:t>
            </a:r>
          </a:p>
          <a:p>
            <a:r>
              <a:rPr lang="en-US" b="1" dirty="0"/>
              <a:t>Categorical features, Label Encoder (2 unique classes)&amp; One Hot Encoding (&gt; 2 unique classes)</a:t>
            </a:r>
            <a:endParaRPr lang="en-SG" b="1" dirty="0"/>
          </a:p>
        </p:txBody>
      </p:sp>
      <p:pic>
        <p:nvPicPr>
          <p:cNvPr id="9" name="Picture 8" descr="Text&#10;&#10;Description automatically generated"/>
          <p:cNvPicPr>
            <a:picLocks noChangeAspect="1"/>
          </p:cNvPicPr>
          <p:nvPr/>
        </p:nvPicPr>
        <p:blipFill>
          <a:blip r:embed="rId3"/>
          <a:stretch>
            <a:fillRect/>
          </a:stretch>
        </p:blipFill>
        <p:spPr>
          <a:xfrm>
            <a:off x="1295400" y="1396539"/>
            <a:ext cx="6316134" cy="1845426"/>
          </a:xfrm>
          <a:prstGeom prst="rect">
            <a:avLst/>
          </a:prstGeom>
        </p:spPr>
      </p:pic>
      <p:pic>
        <p:nvPicPr>
          <p:cNvPr id="11" name="Picture 10"/>
          <p:cNvPicPr>
            <a:picLocks noChangeAspect="1"/>
          </p:cNvPicPr>
          <p:nvPr/>
        </p:nvPicPr>
        <p:blipFill>
          <a:blip r:embed="rId4"/>
          <a:stretch>
            <a:fillRect/>
          </a:stretch>
        </p:blipFill>
        <p:spPr>
          <a:xfrm>
            <a:off x="1244601" y="3378200"/>
            <a:ext cx="6383867" cy="905933"/>
          </a:xfrm>
          <a:prstGeom prst="rect">
            <a:avLst/>
          </a:prstGeom>
        </p:spPr>
      </p:pic>
      <p:sp>
        <p:nvSpPr>
          <p:cNvPr id="2" name="Rectangle: Rounded Corners 1">
            <a:extLst>
              <a:ext uri="{FF2B5EF4-FFF2-40B4-BE49-F238E27FC236}">
                <a16:creationId xmlns:a16="http://schemas.microsoft.com/office/drawing/2014/main" id="{B7CA781B-EE27-250A-A108-DDDE442CFEC7}"/>
              </a:ext>
            </a:extLst>
          </p:cNvPr>
          <p:cNvSpPr/>
          <p:nvPr/>
        </p:nvSpPr>
        <p:spPr>
          <a:xfrm>
            <a:off x="2448181" y="1663281"/>
            <a:ext cx="1774683" cy="18214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
        <p:nvSpPr>
          <p:cNvPr id="3" name="Rectangle: Rounded Corners 2">
            <a:extLst>
              <a:ext uri="{FF2B5EF4-FFF2-40B4-BE49-F238E27FC236}">
                <a16:creationId xmlns:a16="http://schemas.microsoft.com/office/drawing/2014/main" id="{C738C5EA-6FD2-DC9F-58BA-FA444FC1DE4E}"/>
              </a:ext>
            </a:extLst>
          </p:cNvPr>
          <p:cNvSpPr/>
          <p:nvPr/>
        </p:nvSpPr>
        <p:spPr>
          <a:xfrm>
            <a:off x="2310938" y="3869929"/>
            <a:ext cx="806335" cy="30306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3. ML model training/evaluation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4990469" cy="523220"/>
          </a:xfrm>
          <a:prstGeom prst="rect">
            <a:avLst/>
          </a:prstGeom>
          <a:noFill/>
        </p:spPr>
        <p:txBody>
          <a:bodyPr wrap="none" rtlCol="0">
            <a:spAutoFit/>
          </a:bodyPr>
          <a:lstStyle/>
          <a:p>
            <a:r>
              <a:rPr lang="en-US" sz="1400" b="1" dirty="0"/>
              <a:t>STEP 3 – Training / Evaluation</a:t>
            </a:r>
          </a:p>
          <a:p>
            <a:r>
              <a:rPr lang="en-US" b="1" dirty="0"/>
              <a:t>Ensure categorical variables are transformed to numeric</a:t>
            </a:r>
            <a:endParaRPr lang="en-SG" b="1" dirty="0"/>
          </a:p>
        </p:txBody>
      </p:sp>
      <p:pic>
        <p:nvPicPr>
          <p:cNvPr id="3" name="Picture 2" descr="Table&#10;&#10;Description automatically generated"/>
          <p:cNvPicPr>
            <a:picLocks noChangeAspect="1"/>
          </p:cNvPicPr>
          <p:nvPr/>
        </p:nvPicPr>
        <p:blipFill>
          <a:blip r:embed="rId3"/>
          <a:stretch>
            <a:fillRect/>
          </a:stretch>
        </p:blipFill>
        <p:spPr>
          <a:xfrm>
            <a:off x="364067" y="1265485"/>
            <a:ext cx="3911599" cy="3399647"/>
          </a:xfrm>
          <a:prstGeom prst="rect">
            <a:avLst/>
          </a:prstGeom>
        </p:spPr>
      </p:pic>
      <p:pic>
        <p:nvPicPr>
          <p:cNvPr id="7" name="Picture 6" descr="Text, table&#10;&#10;Description automatically generated with medium confidence"/>
          <p:cNvPicPr>
            <a:picLocks noChangeAspect="1"/>
          </p:cNvPicPr>
          <p:nvPr/>
        </p:nvPicPr>
        <p:blipFill>
          <a:blip r:embed="rId4"/>
          <a:stretch>
            <a:fillRect/>
          </a:stretch>
        </p:blipFill>
        <p:spPr>
          <a:xfrm>
            <a:off x="4370375" y="1265485"/>
            <a:ext cx="4243955" cy="3268133"/>
          </a:xfrm>
          <a:prstGeom prst="rect">
            <a:avLst/>
          </a:prstGeom>
        </p:spPr>
      </p:pic>
      <p:sp>
        <p:nvSpPr>
          <p:cNvPr id="8" name="Rectangle: Rounded Corners 7"/>
          <p:cNvSpPr/>
          <p:nvPr/>
        </p:nvSpPr>
        <p:spPr>
          <a:xfrm>
            <a:off x="4893733" y="4157133"/>
            <a:ext cx="2624667" cy="21166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3. ML model training/evaluation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2810385" cy="523220"/>
          </a:xfrm>
          <a:prstGeom prst="rect">
            <a:avLst/>
          </a:prstGeom>
          <a:noFill/>
        </p:spPr>
        <p:txBody>
          <a:bodyPr wrap="none" rtlCol="0">
            <a:spAutoFit/>
          </a:bodyPr>
          <a:lstStyle/>
          <a:p>
            <a:r>
              <a:rPr lang="en-US" sz="1400" b="1" dirty="0"/>
              <a:t>STEP 3 – Training / Evaluation </a:t>
            </a:r>
          </a:p>
          <a:p>
            <a:r>
              <a:rPr lang="en-US" b="1" dirty="0"/>
              <a:t>Split the data</a:t>
            </a:r>
            <a:endParaRPr lang="en-SG" b="1" dirty="0"/>
          </a:p>
        </p:txBody>
      </p:sp>
      <p:pic>
        <p:nvPicPr>
          <p:cNvPr id="9" name="Picture 8" descr="Graphical user interface, text, application, email&#10;&#10;Description automatically generated">
            <a:extLst>
              <a:ext uri="{FF2B5EF4-FFF2-40B4-BE49-F238E27FC236}">
                <a16:creationId xmlns:a16="http://schemas.microsoft.com/office/drawing/2014/main" id="{E52A8072-72A2-4611-18E4-276276FD6EAC}"/>
              </a:ext>
            </a:extLst>
          </p:cNvPr>
          <p:cNvPicPr>
            <a:picLocks noChangeAspect="1"/>
          </p:cNvPicPr>
          <p:nvPr/>
        </p:nvPicPr>
        <p:blipFill>
          <a:blip r:embed="rId3"/>
          <a:stretch>
            <a:fillRect/>
          </a:stretch>
        </p:blipFill>
        <p:spPr>
          <a:xfrm>
            <a:off x="1238250" y="1446415"/>
            <a:ext cx="6667500" cy="2335876"/>
          </a:xfrm>
          <a:prstGeom prst="rect">
            <a:avLst/>
          </a:prstGeom>
        </p:spPr>
      </p:pic>
      <p:sp>
        <p:nvSpPr>
          <p:cNvPr id="8" name="Rectangle: Rounded Corners 7"/>
          <p:cNvSpPr/>
          <p:nvPr/>
        </p:nvSpPr>
        <p:spPr>
          <a:xfrm>
            <a:off x="5124881" y="2428754"/>
            <a:ext cx="1058334" cy="29782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
        <p:nvSpPr>
          <p:cNvPr id="10" name="Rectangle: Rounded Corners 9">
            <a:extLst>
              <a:ext uri="{FF2B5EF4-FFF2-40B4-BE49-F238E27FC236}">
                <a16:creationId xmlns:a16="http://schemas.microsoft.com/office/drawing/2014/main" id="{AE4B43B5-A327-B2E6-8FFA-DF9F54E069E6}"/>
              </a:ext>
            </a:extLst>
          </p:cNvPr>
          <p:cNvSpPr/>
          <p:nvPr/>
        </p:nvSpPr>
        <p:spPr>
          <a:xfrm>
            <a:off x="1918938" y="3042458"/>
            <a:ext cx="1688785" cy="17456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3. ML model training/evaluation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2760692" cy="523220"/>
          </a:xfrm>
          <a:prstGeom prst="rect">
            <a:avLst/>
          </a:prstGeom>
          <a:noFill/>
        </p:spPr>
        <p:txBody>
          <a:bodyPr wrap="none" rtlCol="0">
            <a:spAutoFit/>
          </a:bodyPr>
          <a:lstStyle/>
          <a:p>
            <a:r>
              <a:rPr lang="en-US" sz="1400" b="1" dirty="0"/>
              <a:t>STEP </a:t>
            </a:r>
            <a:r>
              <a:rPr lang="en-US" b="1" dirty="0"/>
              <a:t>3 – Training / Evaluation</a:t>
            </a:r>
            <a:endParaRPr lang="en-US" sz="1400" b="1" dirty="0"/>
          </a:p>
          <a:p>
            <a:r>
              <a:rPr lang="en-US" b="1" dirty="0"/>
              <a:t>Imbalanced dataset</a:t>
            </a:r>
            <a:endParaRPr lang="en-SG" b="1" dirty="0"/>
          </a:p>
        </p:txBody>
      </p:sp>
      <p:pic>
        <p:nvPicPr>
          <p:cNvPr id="3" name="Picture 2" descr="Chart, bar chart&#10;&#10;Description automatically generated">
            <a:extLst>
              <a:ext uri="{FF2B5EF4-FFF2-40B4-BE49-F238E27FC236}">
                <a16:creationId xmlns:a16="http://schemas.microsoft.com/office/drawing/2014/main" id="{D1C419D0-62CD-188D-2584-2DCFF1F6BB18}"/>
              </a:ext>
            </a:extLst>
          </p:cNvPr>
          <p:cNvPicPr>
            <a:picLocks noChangeAspect="1"/>
          </p:cNvPicPr>
          <p:nvPr/>
        </p:nvPicPr>
        <p:blipFill>
          <a:blip r:embed="rId3"/>
          <a:stretch>
            <a:fillRect/>
          </a:stretch>
        </p:blipFill>
        <p:spPr>
          <a:xfrm>
            <a:off x="2343215" y="1466881"/>
            <a:ext cx="4070350" cy="3009900"/>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D4E4603B-8A89-6242-10C7-123F849F327D}"/>
                  </a:ext>
                </a:extLst>
              </p14:cNvPr>
              <p14:cNvContentPartPr/>
              <p14:nvPr/>
            </p14:nvContentPartPr>
            <p14:xfrm>
              <a:off x="5219460" y="4259280"/>
              <a:ext cx="472320" cy="8280"/>
            </p14:xfrm>
          </p:contentPart>
        </mc:Choice>
        <mc:Fallback xmlns="">
          <p:pic>
            <p:nvPicPr>
              <p:cNvPr id="11" name="Ink 10">
                <a:extLst>
                  <a:ext uri="{FF2B5EF4-FFF2-40B4-BE49-F238E27FC236}">
                    <a16:creationId xmlns:a16="http://schemas.microsoft.com/office/drawing/2014/main" id="{D4E4603B-8A89-6242-10C7-123F849F327D}"/>
                  </a:ext>
                </a:extLst>
              </p:cNvPr>
              <p:cNvPicPr/>
              <p:nvPr/>
            </p:nvPicPr>
            <p:blipFill>
              <a:blip r:embed="rId5"/>
              <a:stretch>
                <a:fillRect/>
              </a:stretch>
            </p:blipFill>
            <p:spPr>
              <a:xfrm>
                <a:off x="5183460" y="4187640"/>
                <a:ext cx="54396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3C74B23C-0FDC-D114-F12A-F1625CB01096}"/>
                  </a:ext>
                </a:extLst>
              </p14:cNvPr>
              <p14:cNvContentPartPr/>
              <p14:nvPr/>
            </p14:nvContentPartPr>
            <p14:xfrm>
              <a:off x="3421260" y="4251720"/>
              <a:ext cx="472680" cy="360"/>
            </p14:xfrm>
          </p:contentPart>
        </mc:Choice>
        <mc:Fallback xmlns="">
          <p:pic>
            <p:nvPicPr>
              <p:cNvPr id="12" name="Ink 11">
                <a:extLst>
                  <a:ext uri="{FF2B5EF4-FFF2-40B4-BE49-F238E27FC236}">
                    <a16:creationId xmlns:a16="http://schemas.microsoft.com/office/drawing/2014/main" id="{3C74B23C-0FDC-D114-F12A-F1625CB01096}"/>
                  </a:ext>
                </a:extLst>
              </p:cNvPr>
              <p:cNvPicPr/>
              <p:nvPr/>
            </p:nvPicPr>
            <p:blipFill>
              <a:blip r:embed="rId7"/>
              <a:stretch>
                <a:fillRect/>
              </a:stretch>
            </p:blipFill>
            <p:spPr>
              <a:xfrm>
                <a:off x="3385620" y="4179720"/>
                <a:ext cx="544320" cy="144000"/>
              </a:xfrm>
              <a:prstGeom prst="rect">
                <a:avLst/>
              </a:prstGeom>
            </p:spPr>
          </p:pic>
        </mc:Fallback>
      </mc:AlternateContent>
    </p:spTree>
    <p:extLst>
      <p:ext uri="{BB962C8B-B14F-4D97-AF65-F5344CB8AC3E}">
        <p14:creationId xmlns:p14="http://schemas.microsoft.com/office/powerpoint/2010/main" val="447513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3. ML model training/evaluation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2919389" cy="523220"/>
          </a:xfrm>
          <a:prstGeom prst="rect">
            <a:avLst/>
          </a:prstGeom>
          <a:noFill/>
        </p:spPr>
        <p:txBody>
          <a:bodyPr wrap="none" rtlCol="0">
            <a:spAutoFit/>
          </a:bodyPr>
          <a:lstStyle/>
          <a:p>
            <a:r>
              <a:rPr lang="en-US" sz="1400" b="1" dirty="0"/>
              <a:t>STEP 3 – Training / </a:t>
            </a:r>
            <a:r>
              <a:rPr lang="en-US" b="1" dirty="0"/>
              <a:t>Evaluation</a:t>
            </a:r>
            <a:r>
              <a:rPr lang="en-US" sz="1400" b="1" dirty="0"/>
              <a:t> </a:t>
            </a:r>
          </a:p>
          <a:p>
            <a:r>
              <a:rPr lang="en-US" b="1" dirty="0"/>
              <a:t>Resampling using SMOTE</a:t>
            </a:r>
            <a:endParaRPr lang="en-SG" b="1" dirty="0"/>
          </a:p>
        </p:txBody>
      </p:sp>
      <p:pic>
        <p:nvPicPr>
          <p:cNvPr id="3" name="Picture 2" descr="Chart, bar chart&#10;&#10;Description automatically generated"/>
          <p:cNvPicPr>
            <a:picLocks noChangeAspect="1"/>
          </p:cNvPicPr>
          <p:nvPr/>
        </p:nvPicPr>
        <p:blipFill>
          <a:blip r:embed="rId3"/>
          <a:stretch>
            <a:fillRect/>
          </a:stretch>
        </p:blipFill>
        <p:spPr>
          <a:xfrm>
            <a:off x="350902" y="1294683"/>
            <a:ext cx="2650410" cy="3403327"/>
          </a:xfrm>
          <a:prstGeom prst="rect">
            <a:avLst/>
          </a:prstGeom>
        </p:spPr>
      </p:pic>
      <p:pic>
        <p:nvPicPr>
          <p:cNvPr id="9" name="Picture 8" descr="Chart, bar chart&#10;&#10;Description automatically generated"/>
          <p:cNvPicPr>
            <a:picLocks noChangeAspect="1"/>
          </p:cNvPicPr>
          <p:nvPr/>
        </p:nvPicPr>
        <p:blipFill>
          <a:blip r:embed="rId4"/>
          <a:stretch>
            <a:fillRect/>
          </a:stretch>
        </p:blipFill>
        <p:spPr>
          <a:xfrm>
            <a:off x="3039979" y="1294682"/>
            <a:ext cx="2817232" cy="3403327"/>
          </a:xfrm>
          <a:prstGeom prst="rect">
            <a:avLst/>
          </a:prstGeom>
        </p:spPr>
      </p:pic>
      <p:pic>
        <p:nvPicPr>
          <p:cNvPr id="12" name="Picture 11" descr="Chart, bar chart&#10;&#10;Description automatically generated"/>
          <p:cNvPicPr>
            <a:picLocks noChangeAspect="1"/>
          </p:cNvPicPr>
          <p:nvPr/>
        </p:nvPicPr>
        <p:blipFill>
          <a:blip r:embed="rId5"/>
          <a:stretch>
            <a:fillRect/>
          </a:stretch>
        </p:blipFill>
        <p:spPr>
          <a:xfrm>
            <a:off x="5895879" y="1294682"/>
            <a:ext cx="2897219" cy="3403327"/>
          </a:xfrm>
          <a:prstGeom prst="rect">
            <a:avLst/>
          </a:prstGeom>
        </p:spPr>
      </p:pic>
      <p:sp>
        <p:nvSpPr>
          <p:cNvPr id="8" name="Rectangle: Rounded Corners 7"/>
          <p:cNvSpPr/>
          <p:nvPr/>
        </p:nvSpPr>
        <p:spPr>
          <a:xfrm>
            <a:off x="745067" y="1507067"/>
            <a:ext cx="931040" cy="1270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
        <p:nvSpPr>
          <p:cNvPr id="15" name="Rectangle: Rounded Corners 14"/>
          <p:cNvSpPr/>
          <p:nvPr/>
        </p:nvSpPr>
        <p:spPr>
          <a:xfrm>
            <a:off x="3445933" y="1363133"/>
            <a:ext cx="931040" cy="1270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
        <p:nvSpPr>
          <p:cNvPr id="16" name="Rectangle: Rounded Corners 15"/>
          <p:cNvSpPr/>
          <p:nvPr/>
        </p:nvSpPr>
        <p:spPr>
          <a:xfrm>
            <a:off x="6263164" y="1294682"/>
            <a:ext cx="2093435" cy="1521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3. ML model training/evaluation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2810385" cy="523220"/>
          </a:xfrm>
          <a:prstGeom prst="rect">
            <a:avLst/>
          </a:prstGeom>
          <a:noFill/>
        </p:spPr>
        <p:txBody>
          <a:bodyPr wrap="none" rtlCol="0">
            <a:spAutoFit/>
          </a:bodyPr>
          <a:lstStyle/>
          <a:p>
            <a:r>
              <a:rPr lang="en-US" sz="1400" b="1" dirty="0"/>
              <a:t>STEP 3 – Training / Evaluation </a:t>
            </a:r>
          </a:p>
          <a:p>
            <a:r>
              <a:rPr lang="en-US" b="1" dirty="0"/>
              <a:t>Split the data</a:t>
            </a:r>
            <a:endParaRPr lang="en-SG" b="1" dirty="0"/>
          </a:p>
        </p:txBody>
      </p:sp>
      <p:pic>
        <p:nvPicPr>
          <p:cNvPr id="6" name="Picture 5" descr="Graphical user interface, text, application, email&#10;&#10;Description automatically generated">
            <a:extLst>
              <a:ext uri="{FF2B5EF4-FFF2-40B4-BE49-F238E27FC236}">
                <a16:creationId xmlns:a16="http://schemas.microsoft.com/office/drawing/2014/main" id="{7998840B-587B-EA7A-DF75-64F59BBC40AE}"/>
              </a:ext>
            </a:extLst>
          </p:cNvPr>
          <p:cNvPicPr>
            <a:picLocks noChangeAspect="1"/>
          </p:cNvPicPr>
          <p:nvPr/>
        </p:nvPicPr>
        <p:blipFill>
          <a:blip r:embed="rId3"/>
          <a:stretch>
            <a:fillRect/>
          </a:stretch>
        </p:blipFill>
        <p:spPr>
          <a:xfrm>
            <a:off x="1328628" y="1249055"/>
            <a:ext cx="6482534" cy="3458183"/>
          </a:xfrm>
          <a:prstGeom prst="rect">
            <a:avLst/>
          </a:prstGeom>
        </p:spPr>
      </p:pic>
      <p:sp>
        <p:nvSpPr>
          <p:cNvPr id="16" name="Rectangle: Rounded Corners 15">
            <a:extLst>
              <a:ext uri="{FF2B5EF4-FFF2-40B4-BE49-F238E27FC236}">
                <a16:creationId xmlns:a16="http://schemas.microsoft.com/office/drawing/2014/main" id="{23B73094-EA32-E8C1-78A9-67ABBADAA960}"/>
              </a:ext>
            </a:extLst>
          </p:cNvPr>
          <p:cNvSpPr/>
          <p:nvPr/>
        </p:nvSpPr>
        <p:spPr>
          <a:xfrm>
            <a:off x="3589632" y="2228126"/>
            <a:ext cx="1058334" cy="20470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
        <p:nvSpPr>
          <p:cNvPr id="8" name="Rectangle: Rounded Corners 7">
            <a:extLst>
              <a:ext uri="{FF2B5EF4-FFF2-40B4-BE49-F238E27FC236}">
                <a16:creationId xmlns:a16="http://schemas.microsoft.com/office/drawing/2014/main" id="{B51C5E79-22A8-7BE7-959F-7F0A3E301A0A}"/>
              </a:ext>
            </a:extLst>
          </p:cNvPr>
          <p:cNvSpPr/>
          <p:nvPr/>
        </p:nvSpPr>
        <p:spPr>
          <a:xfrm>
            <a:off x="4189615" y="4164676"/>
            <a:ext cx="483290" cy="29094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3. ML model training/evaluation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2710999" cy="523220"/>
          </a:xfrm>
          <a:prstGeom prst="rect">
            <a:avLst/>
          </a:prstGeom>
          <a:noFill/>
        </p:spPr>
        <p:txBody>
          <a:bodyPr wrap="none" rtlCol="0">
            <a:spAutoFit/>
          </a:bodyPr>
          <a:lstStyle/>
          <a:p>
            <a:r>
              <a:rPr lang="en-US" sz="1400" b="1" dirty="0"/>
              <a:t>STEP 3 – Training / </a:t>
            </a:r>
            <a:r>
              <a:rPr lang="en-US" b="1" dirty="0" err="1"/>
              <a:t>Evalution</a:t>
            </a:r>
            <a:r>
              <a:rPr lang="en-US" sz="1400" b="1" dirty="0"/>
              <a:t> </a:t>
            </a:r>
          </a:p>
          <a:p>
            <a:r>
              <a:rPr lang="en-US" b="1" dirty="0"/>
              <a:t>Feature Importance</a:t>
            </a:r>
            <a:endParaRPr lang="en-SG" b="1" dirty="0"/>
          </a:p>
        </p:txBody>
      </p:sp>
      <p:pic>
        <p:nvPicPr>
          <p:cNvPr id="9" name="Picture 8" descr="Chart&#10;&#10;Description automatically generated">
            <a:extLst>
              <a:ext uri="{FF2B5EF4-FFF2-40B4-BE49-F238E27FC236}">
                <a16:creationId xmlns:a16="http://schemas.microsoft.com/office/drawing/2014/main" id="{77F0FFD1-310A-DC78-F337-778D83909313}"/>
              </a:ext>
            </a:extLst>
          </p:cNvPr>
          <p:cNvPicPr>
            <a:picLocks noChangeAspect="1"/>
          </p:cNvPicPr>
          <p:nvPr/>
        </p:nvPicPr>
        <p:blipFill>
          <a:blip r:embed="rId3"/>
          <a:stretch>
            <a:fillRect/>
          </a:stretch>
        </p:blipFill>
        <p:spPr>
          <a:xfrm>
            <a:off x="1396539" y="1229319"/>
            <a:ext cx="5818101" cy="3508751"/>
          </a:xfrm>
          <a:prstGeom prst="rect">
            <a:avLst/>
          </a:prstGeom>
        </p:spPr>
      </p:pic>
      <p:sp>
        <p:nvSpPr>
          <p:cNvPr id="2" name="Rectangle: Rounded Corners 1">
            <a:extLst>
              <a:ext uri="{FF2B5EF4-FFF2-40B4-BE49-F238E27FC236}">
                <a16:creationId xmlns:a16="http://schemas.microsoft.com/office/drawing/2014/main" id="{DF9EA576-5D13-FC69-A8BD-42D9D8D0EED9}"/>
              </a:ext>
            </a:extLst>
          </p:cNvPr>
          <p:cNvSpPr/>
          <p:nvPr/>
        </p:nvSpPr>
        <p:spPr>
          <a:xfrm>
            <a:off x="2743200" y="1438102"/>
            <a:ext cx="674484" cy="28263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3. ML model training/evaluation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2760692" cy="523220"/>
          </a:xfrm>
          <a:prstGeom prst="rect">
            <a:avLst/>
          </a:prstGeom>
          <a:noFill/>
        </p:spPr>
        <p:txBody>
          <a:bodyPr wrap="none" rtlCol="0">
            <a:spAutoFit/>
          </a:bodyPr>
          <a:lstStyle/>
          <a:p>
            <a:r>
              <a:rPr lang="en-US" sz="1400" b="1" dirty="0"/>
              <a:t>STEP 3 – Training / Evaluation</a:t>
            </a:r>
          </a:p>
          <a:p>
            <a:r>
              <a:rPr lang="en-US" b="1" dirty="0"/>
              <a:t>Comparison of mean score</a:t>
            </a:r>
            <a:endParaRPr lang="en-SG" b="1" dirty="0"/>
          </a:p>
        </p:txBody>
      </p:sp>
      <p:pic>
        <p:nvPicPr>
          <p:cNvPr id="12" name="Picture 11" descr="Graphical user interface, text&#10;&#10;Description automatically generated">
            <a:extLst>
              <a:ext uri="{FF2B5EF4-FFF2-40B4-BE49-F238E27FC236}">
                <a16:creationId xmlns:a16="http://schemas.microsoft.com/office/drawing/2014/main" id="{938537FB-CE47-A2C4-EBF1-D73B2AF0B00C}"/>
              </a:ext>
            </a:extLst>
          </p:cNvPr>
          <p:cNvPicPr>
            <a:picLocks noChangeAspect="1"/>
          </p:cNvPicPr>
          <p:nvPr/>
        </p:nvPicPr>
        <p:blipFill>
          <a:blip r:embed="rId3"/>
          <a:stretch>
            <a:fillRect/>
          </a:stretch>
        </p:blipFill>
        <p:spPr>
          <a:xfrm>
            <a:off x="946149" y="1356404"/>
            <a:ext cx="6819900" cy="2986995"/>
          </a:xfrm>
          <a:prstGeom prst="rect">
            <a:avLst/>
          </a:prstGeom>
        </p:spPr>
      </p:pic>
      <p:sp>
        <p:nvSpPr>
          <p:cNvPr id="8" name="Rectangle: Rounded Corners 7"/>
          <p:cNvSpPr/>
          <p:nvPr/>
        </p:nvSpPr>
        <p:spPr>
          <a:xfrm>
            <a:off x="6546850" y="1473196"/>
            <a:ext cx="590550" cy="27114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
        <p:nvSpPr>
          <p:cNvPr id="2" name="Rectangle: Rounded Corners 1">
            <a:extLst>
              <a:ext uri="{FF2B5EF4-FFF2-40B4-BE49-F238E27FC236}">
                <a16:creationId xmlns:a16="http://schemas.microsoft.com/office/drawing/2014/main" id="{9CCA9392-8E8A-A178-6D02-1725D6A54332}"/>
              </a:ext>
            </a:extLst>
          </p:cNvPr>
          <p:cNvSpPr/>
          <p:nvPr/>
        </p:nvSpPr>
        <p:spPr>
          <a:xfrm>
            <a:off x="1911119" y="1494174"/>
            <a:ext cx="915208" cy="27114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F02AD8B2-3A6F-16EE-FE8B-2F07959B785F}"/>
                  </a:ext>
                </a:extLst>
              </p14:cNvPr>
              <p14:cNvContentPartPr/>
              <p14:nvPr/>
            </p14:nvContentPartPr>
            <p14:xfrm>
              <a:off x="6625211" y="1869775"/>
              <a:ext cx="469800" cy="3600"/>
            </p14:xfrm>
          </p:contentPart>
        </mc:Choice>
        <mc:Fallback xmlns="">
          <p:pic>
            <p:nvPicPr>
              <p:cNvPr id="3" name="Ink 2">
                <a:extLst>
                  <a:ext uri="{FF2B5EF4-FFF2-40B4-BE49-F238E27FC236}">
                    <a16:creationId xmlns:a16="http://schemas.microsoft.com/office/drawing/2014/main" id="{F02AD8B2-3A6F-16EE-FE8B-2F07959B785F}"/>
                  </a:ext>
                </a:extLst>
              </p:cNvPr>
              <p:cNvPicPr/>
              <p:nvPr/>
            </p:nvPicPr>
            <p:blipFill>
              <a:blip r:embed="rId5"/>
              <a:stretch>
                <a:fillRect/>
              </a:stretch>
            </p:blipFill>
            <p:spPr>
              <a:xfrm>
                <a:off x="6589211" y="1798135"/>
                <a:ext cx="5414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12012B8-71FF-ABD5-733B-18AA6EAE9A69}"/>
                  </a:ext>
                </a:extLst>
              </p14:cNvPr>
              <p14:cNvContentPartPr/>
              <p14:nvPr/>
            </p14:nvContentPartPr>
            <p14:xfrm>
              <a:off x="2210891" y="1837015"/>
              <a:ext cx="517680" cy="51480"/>
            </p14:xfrm>
          </p:contentPart>
        </mc:Choice>
        <mc:Fallback xmlns="">
          <p:pic>
            <p:nvPicPr>
              <p:cNvPr id="6" name="Ink 5">
                <a:extLst>
                  <a:ext uri="{FF2B5EF4-FFF2-40B4-BE49-F238E27FC236}">
                    <a16:creationId xmlns:a16="http://schemas.microsoft.com/office/drawing/2014/main" id="{112012B8-71FF-ABD5-733B-18AA6EAE9A69}"/>
                  </a:ext>
                </a:extLst>
              </p:cNvPr>
              <p:cNvPicPr/>
              <p:nvPr/>
            </p:nvPicPr>
            <p:blipFill>
              <a:blip r:embed="rId7"/>
              <a:stretch>
                <a:fillRect/>
              </a:stretch>
            </p:blipFill>
            <p:spPr>
              <a:xfrm>
                <a:off x="2175251" y="1765015"/>
                <a:ext cx="58932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A86BE9B7-E121-1F45-AEDE-00B4033E4C7B}"/>
                  </a:ext>
                </a:extLst>
              </p14:cNvPr>
              <p14:cNvContentPartPr/>
              <p14:nvPr/>
            </p14:nvContentPartPr>
            <p14:xfrm>
              <a:off x="2210891" y="1852855"/>
              <a:ext cx="444240" cy="51120"/>
            </p14:xfrm>
          </p:contentPart>
        </mc:Choice>
        <mc:Fallback xmlns="">
          <p:pic>
            <p:nvPicPr>
              <p:cNvPr id="7" name="Ink 6">
                <a:extLst>
                  <a:ext uri="{FF2B5EF4-FFF2-40B4-BE49-F238E27FC236}">
                    <a16:creationId xmlns:a16="http://schemas.microsoft.com/office/drawing/2014/main" id="{A86BE9B7-E121-1F45-AEDE-00B4033E4C7B}"/>
                  </a:ext>
                </a:extLst>
              </p:cNvPr>
              <p:cNvPicPr/>
              <p:nvPr/>
            </p:nvPicPr>
            <p:blipFill>
              <a:blip r:embed="rId9"/>
              <a:stretch>
                <a:fillRect/>
              </a:stretch>
            </p:blipFill>
            <p:spPr>
              <a:xfrm>
                <a:off x="2175251" y="1780855"/>
                <a:ext cx="5158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933323DC-3A04-B6EA-E6FE-E98A2204FE98}"/>
                  </a:ext>
                </a:extLst>
              </p14:cNvPr>
              <p14:cNvContentPartPr/>
              <p14:nvPr/>
            </p14:nvContentPartPr>
            <p14:xfrm>
              <a:off x="2634611" y="1819735"/>
              <a:ext cx="115920" cy="360"/>
            </p14:xfrm>
          </p:contentPart>
        </mc:Choice>
        <mc:Fallback xmlns="">
          <p:pic>
            <p:nvPicPr>
              <p:cNvPr id="9" name="Ink 8">
                <a:extLst>
                  <a:ext uri="{FF2B5EF4-FFF2-40B4-BE49-F238E27FC236}">
                    <a16:creationId xmlns:a16="http://schemas.microsoft.com/office/drawing/2014/main" id="{933323DC-3A04-B6EA-E6FE-E98A2204FE98}"/>
                  </a:ext>
                </a:extLst>
              </p:cNvPr>
              <p:cNvPicPr/>
              <p:nvPr/>
            </p:nvPicPr>
            <p:blipFill>
              <a:blip r:embed="rId11"/>
              <a:stretch>
                <a:fillRect/>
              </a:stretch>
            </p:blipFill>
            <p:spPr>
              <a:xfrm>
                <a:off x="2598971" y="1748095"/>
                <a:ext cx="1875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BA94DC85-DDAF-7C5C-9926-015E6304D2D4}"/>
                  </a:ext>
                </a:extLst>
              </p14:cNvPr>
              <p14:cNvContentPartPr/>
              <p14:nvPr/>
            </p14:nvContentPartPr>
            <p14:xfrm>
              <a:off x="2260931" y="1869775"/>
              <a:ext cx="461880" cy="360"/>
            </p14:xfrm>
          </p:contentPart>
        </mc:Choice>
        <mc:Fallback xmlns="">
          <p:pic>
            <p:nvPicPr>
              <p:cNvPr id="10" name="Ink 9">
                <a:extLst>
                  <a:ext uri="{FF2B5EF4-FFF2-40B4-BE49-F238E27FC236}">
                    <a16:creationId xmlns:a16="http://schemas.microsoft.com/office/drawing/2014/main" id="{BA94DC85-DDAF-7C5C-9926-015E6304D2D4}"/>
                  </a:ext>
                </a:extLst>
              </p:cNvPr>
              <p:cNvPicPr/>
              <p:nvPr/>
            </p:nvPicPr>
            <p:blipFill>
              <a:blip r:embed="rId13"/>
              <a:stretch>
                <a:fillRect/>
              </a:stretch>
            </p:blipFill>
            <p:spPr>
              <a:xfrm>
                <a:off x="2225291" y="1798135"/>
                <a:ext cx="533520" cy="144000"/>
              </a:xfrm>
              <a:prstGeom prst="rect">
                <a:avLst/>
              </a:prstGeom>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3. ML model training/evaluation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3706464" cy="523220"/>
          </a:xfrm>
          <a:prstGeom prst="rect">
            <a:avLst/>
          </a:prstGeom>
          <a:noFill/>
        </p:spPr>
        <p:txBody>
          <a:bodyPr wrap="none" rtlCol="0">
            <a:spAutoFit/>
          </a:bodyPr>
          <a:lstStyle/>
          <a:p>
            <a:r>
              <a:rPr lang="en-US" sz="1400" b="1" dirty="0"/>
              <a:t>STEP 3 – Training / Evaluation</a:t>
            </a:r>
          </a:p>
          <a:p>
            <a:r>
              <a:rPr lang="en-US" b="1" dirty="0"/>
              <a:t>Comparison of accuracy score per model</a:t>
            </a:r>
            <a:endParaRPr lang="en-SG" b="1" dirty="0"/>
          </a:p>
        </p:txBody>
      </p:sp>
      <p:pic>
        <p:nvPicPr>
          <p:cNvPr id="14" name="Picture 13" descr="Chart, box and whisker chart&#10;&#10;Description automatically generated">
            <a:extLst>
              <a:ext uri="{FF2B5EF4-FFF2-40B4-BE49-F238E27FC236}">
                <a16:creationId xmlns:a16="http://schemas.microsoft.com/office/drawing/2014/main" id="{72236F99-B27C-2CCA-0053-2B33FE810BBB}"/>
              </a:ext>
            </a:extLst>
          </p:cNvPr>
          <p:cNvPicPr>
            <a:picLocks noChangeAspect="1"/>
          </p:cNvPicPr>
          <p:nvPr/>
        </p:nvPicPr>
        <p:blipFill>
          <a:blip r:embed="rId3"/>
          <a:stretch>
            <a:fillRect/>
          </a:stretch>
        </p:blipFill>
        <p:spPr>
          <a:xfrm>
            <a:off x="1391720" y="1460531"/>
            <a:ext cx="6356350" cy="3016250"/>
          </a:xfrm>
          <a:prstGeom prst="rect">
            <a:avLst/>
          </a:prstGeom>
        </p:spPr>
      </p:pic>
      <p:sp>
        <p:nvSpPr>
          <p:cNvPr id="8" name="Rectangle: Rounded Corners 7"/>
          <p:cNvSpPr/>
          <p:nvPr/>
        </p:nvSpPr>
        <p:spPr>
          <a:xfrm>
            <a:off x="1841500" y="2571750"/>
            <a:ext cx="457200" cy="17907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Tree>
    <p:extLst>
      <p:ext uri="{BB962C8B-B14F-4D97-AF65-F5344CB8AC3E}">
        <p14:creationId xmlns:p14="http://schemas.microsoft.com/office/powerpoint/2010/main" val="2098833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3. ML model training/evaluation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3674404" cy="523220"/>
          </a:xfrm>
          <a:prstGeom prst="rect">
            <a:avLst/>
          </a:prstGeom>
          <a:noFill/>
        </p:spPr>
        <p:txBody>
          <a:bodyPr wrap="none" rtlCol="0">
            <a:spAutoFit/>
          </a:bodyPr>
          <a:lstStyle/>
          <a:p>
            <a:r>
              <a:rPr lang="en-US" sz="1400" b="1" dirty="0"/>
              <a:t>STEP 3 – Training / Evaluation</a:t>
            </a:r>
          </a:p>
          <a:p>
            <a:r>
              <a:rPr lang="en-US" b="1" dirty="0"/>
              <a:t>Comparison of time taken by each model</a:t>
            </a:r>
            <a:endParaRPr lang="en-SG" b="1" dirty="0"/>
          </a:p>
        </p:txBody>
      </p:sp>
      <p:pic>
        <p:nvPicPr>
          <p:cNvPr id="3" name="Picture 2" descr="Chart, scatter chart&#10;&#10;Description automatically generated">
            <a:extLst>
              <a:ext uri="{FF2B5EF4-FFF2-40B4-BE49-F238E27FC236}">
                <a16:creationId xmlns:a16="http://schemas.microsoft.com/office/drawing/2014/main" id="{C0487DFF-ACE8-E73D-860F-161F1A4632CC}"/>
              </a:ext>
            </a:extLst>
          </p:cNvPr>
          <p:cNvPicPr>
            <a:picLocks noChangeAspect="1"/>
          </p:cNvPicPr>
          <p:nvPr/>
        </p:nvPicPr>
        <p:blipFill>
          <a:blip r:embed="rId3"/>
          <a:stretch>
            <a:fillRect/>
          </a:stretch>
        </p:blipFill>
        <p:spPr>
          <a:xfrm>
            <a:off x="1462088" y="1294683"/>
            <a:ext cx="5923477" cy="3196101"/>
          </a:xfrm>
          <a:prstGeom prst="rect">
            <a:avLst/>
          </a:prstGeom>
        </p:spPr>
      </p:pic>
      <p:sp>
        <p:nvSpPr>
          <p:cNvPr id="8" name="Rectangle: Rounded Corners 7"/>
          <p:cNvSpPr/>
          <p:nvPr/>
        </p:nvSpPr>
        <p:spPr>
          <a:xfrm>
            <a:off x="2038350" y="1713158"/>
            <a:ext cx="304800" cy="277762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1"/>
        <p:cNvGrpSpPr/>
        <p:nvPr/>
      </p:nvGrpSpPr>
      <p:grpSpPr>
        <a:xfrm>
          <a:off x="0" y="0"/>
          <a:ext cx="0" cy="0"/>
          <a:chOff x="0" y="0"/>
          <a:chExt cx="0" cy="0"/>
        </a:xfrm>
      </p:grpSpPr>
      <p:sp>
        <p:nvSpPr>
          <p:cNvPr id="6" name="Rectangles 5"/>
          <p:cNvSpPr/>
          <p:nvPr/>
        </p:nvSpPr>
        <p:spPr>
          <a:xfrm>
            <a:off x="130810" y="596900"/>
            <a:ext cx="8867140" cy="4470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lt"/>
            </a:endParaRPr>
          </a:p>
        </p:txBody>
      </p:sp>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mj-lt"/>
              </a:rPr>
              <a:t>Contents</a:t>
            </a:r>
          </a:p>
        </p:txBody>
      </p:sp>
      <p:sp>
        <p:nvSpPr>
          <p:cNvPr id="5" name="Text Box 4"/>
          <p:cNvSpPr txBox="1"/>
          <p:nvPr/>
        </p:nvSpPr>
        <p:spPr>
          <a:xfrm>
            <a:off x="1967757" y="789206"/>
            <a:ext cx="7030193" cy="4278094"/>
          </a:xfrm>
          <a:prstGeom prst="rect">
            <a:avLst/>
          </a:prstGeom>
          <a:noFill/>
        </p:spPr>
        <p:txBody>
          <a:bodyPr wrap="square" rtlCol="0">
            <a:spAutoFit/>
          </a:bodyPr>
          <a:lstStyle/>
          <a:p>
            <a:pPr marL="0" indent="0" algn="just">
              <a:buFont typeface="Arial" panose="020B0604020202020204" pitchFamily="34" charset="0"/>
              <a:buNone/>
              <a:tabLst>
                <a:tab pos="355600" algn="l"/>
              </a:tabLst>
            </a:pPr>
            <a:r>
              <a:rPr lang="en-US" sz="1600" b="1" dirty="0">
                <a:latin typeface="Arial" panose="020B0604020202020204" pitchFamily="34" charset="0"/>
                <a:cs typeface="Arial" panose="020B0604020202020204" pitchFamily="34" charset="0"/>
              </a:rPr>
              <a:t>1.  Methodology</a:t>
            </a:r>
          </a:p>
          <a:p>
            <a:pPr marL="742950" lvl="1" indent="-469900" algn="just">
              <a:buFont typeface="Wingdings" panose="05000000000000000000" pitchFamily="2" charset="2"/>
              <a:buChar char="q"/>
              <a:tabLst>
                <a:tab pos="355600" algn="l"/>
              </a:tabLst>
            </a:pPr>
            <a:r>
              <a:rPr lang="en-US" sz="1600" dirty="0">
                <a:latin typeface="Arial" panose="020B0604020202020204" pitchFamily="34" charset="0"/>
                <a:cs typeface="Arial" panose="020B0604020202020204" pitchFamily="34" charset="0"/>
              </a:rPr>
              <a:t>Datasets, Models, Metrics, Tools</a:t>
            </a:r>
          </a:p>
          <a:p>
            <a:pPr marL="273050" lvl="1" algn="just">
              <a:tabLst>
                <a:tab pos="355600" algn="l"/>
              </a:tabLst>
            </a:pPr>
            <a:endParaRPr lang="en-US" sz="1600" dirty="0">
              <a:latin typeface="Arial" panose="020B0604020202020204" pitchFamily="34" charset="0"/>
              <a:cs typeface="Arial" panose="020B0604020202020204" pitchFamily="34" charset="0"/>
            </a:endParaRPr>
          </a:p>
          <a:p>
            <a:pPr marL="0" indent="0" algn="just">
              <a:buFont typeface="Arial" panose="020B0604020202020204" pitchFamily="34" charset="0"/>
              <a:buNone/>
              <a:tabLst>
                <a:tab pos="355600" algn="l"/>
              </a:tabLst>
            </a:pPr>
            <a:r>
              <a:rPr lang="en-US" sz="1600" b="1" dirty="0">
                <a:solidFill>
                  <a:schemeClr val="bg1">
                    <a:lumMod val="75000"/>
                  </a:schemeClr>
                </a:solidFill>
                <a:latin typeface="Arial" panose="020B0604020202020204" pitchFamily="34" charset="0"/>
                <a:cs typeface="Arial" panose="020B0604020202020204" pitchFamily="34" charset="0"/>
              </a:rPr>
              <a:t>2.  Process Workflow</a:t>
            </a:r>
          </a:p>
          <a:p>
            <a:pPr marL="742950" lvl="1" indent="-469900" algn="just">
              <a:buFont typeface="Wingdings" panose="05000000000000000000" pitchFamily="2" charset="2"/>
              <a:buChar char="q"/>
              <a:tabLst>
                <a:tab pos="355600" algn="l"/>
              </a:tabLst>
            </a:pPr>
            <a:r>
              <a:rPr lang="en-US" sz="1600" dirty="0">
                <a:solidFill>
                  <a:schemeClr val="bg1">
                    <a:lumMod val="75000"/>
                  </a:schemeClr>
                </a:solidFill>
                <a:latin typeface="Arial" panose="020B0604020202020204" pitchFamily="34" charset="0"/>
                <a:cs typeface="Arial" panose="020B0604020202020204" pitchFamily="34" charset="0"/>
              </a:rPr>
              <a:t>Step 1 - EDA, </a:t>
            </a:r>
          </a:p>
          <a:p>
            <a:pPr marL="742950" lvl="1" indent="-469900" algn="just">
              <a:buFont typeface="Wingdings" panose="05000000000000000000" pitchFamily="2" charset="2"/>
              <a:buChar char="q"/>
              <a:tabLst>
                <a:tab pos="355600" algn="l"/>
              </a:tabLst>
            </a:pPr>
            <a:r>
              <a:rPr lang="en-US" sz="1600" dirty="0">
                <a:solidFill>
                  <a:schemeClr val="bg1">
                    <a:lumMod val="75000"/>
                  </a:schemeClr>
                </a:solidFill>
                <a:latin typeface="Arial" panose="020B0604020202020204" pitchFamily="34" charset="0"/>
                <a:cs typeface="Arial" panose="020B0604020202020204" pitchFamily="34" charset="0"/>
              </a:rPr>
              <a:t>Step 2 - Data Preparation, </a:t>
            </a:r>
          </a:p>
          <a:p>
            <a:pPr marL="742950" lvl="1" indent="-469900" algn="just">
              <a:buFont typeface="Wingdings" panose="05000000000000000000" pitchFamily="2" charset="2"/>
              <a:buChar char="q"/>
              <a:tabLst>
                <a:tab pos="355600" algn="l"/>
              </a:tabLst>
            </a:pPr>
            <a:r>
              <a:rPr lang="en-US" sz="1600" dirty="0">
                <a:solidFill>
                  <a:schemeClr val="bg1">
                    <a:lumMod val="75000"/>
                  </a:schemeClr>
                </a:solidFill>
                <a:latin typeface="Arial" panose="020B0604020202020204" pitchFamily="34" charset="0"/>
                <a:cs typeface="Arial" panose="020B0604020202020204" pitchFamily="34" charset="0"/>
              </a:rPr>
              <a:t>Step 3 - Data Analysis, </a:t>
            </a:r>
          </a:p>
          <a:p>
            <a:pPr marL="742950" lvl="1" indent="-469900" algn="just">
              <a:buFont typeface="Wingdings" panose="05000000000000000000" pitchFamily="2" charset="2"/>
              <a:buChar char="q"/>
              <a:tabLst>
                <a:tab pos="355600" algn="l"/>
              </a:tabLst>
            </a:pPr>
            <a:r>
              <a:rPr lang="en-US" sz="1600" dirty="0">
                <a:solidFill>
                  <a:schemeClr val="bg1">
                    <a:lumMod val="75000"/>
                  </a:schemeClr>
                </a:solidFill>
                <a:latin typeface="Arial" panose="020B0604020202020204" pitchFamily="34" charset="0"/>
                <a:cs typeface="Arial" panose="020B0604020202020204" pitchFamily="34" charset="0"/>
              </a:rPr>
              <a:t>Step 4 - ML model training/evaluation</a:t>
            </a:r>
          </a:p>
          <a:p>
            <a:pPr marL="273050" lvl="1" algn="just">
              <a:tabLst>
                <a:tab pos="355600" algn="l"/>
              </a:tabLst>
            </a:pPr>
            <a:endParaRPr lang="en-US" sz="1600" dirty="0">
              <a:solidFill>
                <a:schemeClr val="bg1">
                  <a:lumMod val="75000"/>
                </a:schemeClr>
              </a:solidFill>
              <a:latin typeface="Arial" panose="020B0604020202020204" pitchFamily="34" charset="0"/>
              <a:cs typeface="Arial" panose="020B0604020202020204" pitchFamily="34" charset="0"/>
            </a:endParaRPr>
          </a:p>
          <a:p>
            <a:pPr algn="just">
              <a:tabLst>
                <a:tab pos="355600" algn="l"/>
              </a:tabLst>
            </a:pPr>
            <a:r>
              <a:rPr lang="en-US" sz="1600" b="1" dirty="0">
                <a:solidFill>
                  <a:schemeClr val="bg1">
                    <a:lumMod val="75000"/>
                  </a:schemeClr>
                </a:solidFill>
                <a:latin typeface="Arial" panose="020B0604020202020204" pitchFamily="34" charset="0"/>
                <a:cs typeface="Arial" panose="020B0604020202020204" pitchFamily="34" charset="0"/>
              </a:rPr>
              <a:t>3.  Results</a:t>
            </a:r>
          </a:p>
          <a:p>
            <a:pPr marL="736600" lvl="5" indent="-463550" algn="just">
              <a:buFont typeface="Wingdings" panose="05000000000000000000" pitchFamily="2" charset="2"/>
              <a:buChar char="q"/>
              <a:tabLst>
                <a:tab pos="355600" algn="l"/>
              </a:tabLst>
            </a:pPr>
            <a:r>
              <a:rPr lang="en-US" sz="1600" dirty="0">
                <a:solidFill>
                  <a:schemeClr val="bg1">
                    <a:lumMod val="75000"/>
                  </a:schemeClr>
                </a:solidFill>
                <a:latin typeface="Arial" panose="020B0604020202020204" pitchFamily="34" charset="0"/>
                <a:cs typeface="Arial" panose="020B0604020202020204" pitchFamily="34" charset="0"/>
              </a:rPr>
              <a:t>Accuracy, MSE, R^2 score, F1-score, ROC curve</a:t>
            </a:r>
          </a:p>
          <a:p>
            <a:pPr algn="just">
              <a:tabLst>
                <a:tab pos="355600" algn="l"/>
              </a:tabLst>
            </a:pPr>
            <a:endParaRPr lang="en-US" sz="1600" dirty="0">
              <a:solidFill>
                <a:schemeClr val="bg1">
                  <a:lumMod val="75000"/>
                </a:schemeClr>
              </a:solidFill>
              <a:latin typeface="Arial" panose="020B0604020202020204" pitchFamily="34" charset="0"/>
              <a:cs typeface="Arial" panose="020B0604020202020204" pitchFamily="34" charset="0"/>
            </a:endParaRPr>
          </a:p>
          <a:p>
            <a:pPr algn="just">
              <a:tabLst>
                <a:tab pos="355600" algn="l"/>
              </a:tabLst>
            </a:pPr>
            <a:r>
              <a:rPr lang="en-US" sz="1600" b="1" dirty="0">
                <a:solidFill>
                  <a:schemeClr val="bg1">
                    <a:lumMod val="75000"/>
                  </a:schemeClr>
                </a:solidFill>
                <a:latin typeface="Arial" panose="020B0604020202020204" pitchFamily="34" charset="0"/>
                <a:cs typeface="Arial" panose="020B0604020202020204" pitchFamily="34" charset="0"/>
              </a:rPr>
              <a:t>4.  Conclusions</a:t>
            </a:r>
          </a:p>
          <a:p>
            <a:pPr marL="713105" lvl="2" indent="-440055" algn="just">
              <a:buFont typeface="Wingdings" panose="05000000000000000000" pitchFamily="2" charset="2"/>
              <a:buChar char="q"/>
              <a:tabLst>
                <a:tab pos="712470" algn="l"/>
              </a:tabLst>
            </a:pPr>
            <a:r>
              <a:rPr lang="en-US" sz="1600" dirty="0">
                <a:solidFill>
                  <a:schemeClr val="bg1">
                    <a:lumMod val="75000"/>
                  </a:schemeClr>
                </a:solidFill>
                <a:latin typeface="Arial" panose="020B0604020202020204" pitchFamily="34" charset="0"/>
                <a:cs typeface="Arial" panose="020B0604020202020204" pitchFamily="34" charset="0"/>
              </a:rPr>
              <a:t>How did results of your work help with business case?</a:t>
            </a:r>
          </a:p>
          <a:p>
            <a:pPr marL="713105" lvl="1" indent="-440055" algn="just">
              <a:buFont typeface="Wingdings" panose="05000000000000000000" pitchFamily="2" charset="2"/>
              <a:buChar char="q"/>
              <a:tabLst>
                <a:tab pos="712470" algn="l"/>
              </a:tabLst>
            </a:pPr>
            <a:r>
              <a:rPr lang="en-US" sz="1600" dirty="0">
                <a:solidFill>
                  <a:schemeClr val="bg1">
                    <a:lumMod val="75000"/>
                  </a:schemeClr>
                </a:solidFill>
                <a:latin typeface="Arial" panose="020B0604020202020204" pitchFamily="34" charset="0"/>
                <a:cs typeface="Arial" panose="020B0604020202020204" pitchFamily="34" charset="0"/>
              </a:rPr>
              <a:t>Recommendations</a:t>
            </a:r>
          </a:p>
          <a:p>
            <a:pPr marL="713105" lvl="1" indent="-440055" algn="just">
              <a:buFont typeface="Wingdings" panose="05000000000000000000" pitchFamily="2" charset="2"/>
              <a:buChar char="q"/>
              <a:tabLst>
                <a:tab pos="712470" algn="l"/>
              </a:tabLst>
            </a:pPr>
            <a:r>
              <a:rPr lang="en-US" sz="1600" dirty="0">
                <a:solidFill>
                  <a:schemeClr val="bg1">
                    <a:lumMod val="75000"/>
                  </a:schemeClr>
                </a:solidFill>
                <a:latin typeface="Arial" panose="020B0604020202020204" pitchFamily="34" charset="0"/>
                <a:cs typeface="Arial" panose="020B0604020202020204" pitchFamily="34" charset="0"/>
              </a:rPr>
              <a:t>Interesting insights</a:t>
            </a:r>
          </a:p>
          <a:p>
            <a:pPr marL="0" indent="0" algn="just">
              <a:buFont typeface="Arial" panose="020B0604020202020204" pitchFamily="34" charset="0"/>
              <a:buNone/>
            </a:pPr>
            <a:endParaRPr lang="en-US" sz="1600" dirty="0">
              <a:latin typeface="Roboto" panose="02000000000000000000" charset="0"/>
              <a:cs typeface="Roboto" panose="02000000000000000000"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3. ML model training/evaluation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2760692" cy="523220"/>
          </a:xfrm>
          <a:prstGeom prst="rect">
            <a:avLst/>
          </a:prstGeom>
          <a:noFill/>
        </p:spPr>
        <p:txBody>
          <a:bodyPr wrap="none" rtlCol="0">
            <a:spAutoFit/>
          </a:bodyPr>
          <a:lstStyle/>
          <a:p>
            <a:r>
              <a:rPr lang="en-US" sz="1400" b="1" dirty="0"/>
              <a:t>STEP 3 – Training / Evaluation</a:t>
            </a:r>
          </a:p>
          <a:p>
            <a:r>
              <a:rPr lang="en-US" b="1" dirty="0"/>
              <a:t>Hyperparameter fine-tuning</a:t>
            </a:r>
            <a:endParaRPr lang="en-SG" b="1" dirty="0"/>
          </a:p>
        </p:txBody>
      </p:sp>
      <p:pic>
        <p:nvPicPr>
          <p:cNvPr id="7" name="Picture 6" descr="Graphical user interface, text, application, email&#10;&#10;Description automatically generated">
            <a:extLst>
              <a:ext uri="{FF2B5EF4-FFF2-40B4-BE49-F238E27FC236}">
                <a16:creationId xmlns:a16="http://schemas.microsoft.com/office/drawing/2014/main" id="{4F24F53E-EA9D-E458-8CED-AFB579494EFC}"/>
              </a:ext>
            </a:extLst>
          </p:cNvPr>
          <p:cNvPicPr>
            <a:picLocks noChangeAspect="1"/>
          </p:cNvPicPr>
          <p:nvPr/>
        </p:nvPicPr>
        <p:blipFill>
          <a:blip r:embed="rId3"/>
          <a:stretch>
            <a:fillRect/>
          </a:stretch>
        </p:blipFill>
        <p:spPr>
          <a:xfrm>
            <a:off x="396861" y="1294682"/>
            <a:ext cx="4403989" cy="3315417"/>
          </a:xfrm>
          <a:prstGeom prst="rect">
            <a:avLst/>
          </a:prstGeom>
        </p:spPr>
      </p:pic>
      <p:sp>
        <p:nvSpPr>
          <p:cNvPr id="8" name="Rectangle: Rounded Corners 7"/>
          <p:cNvSpPr/>
          <p:nvPr/>
        </p:nvSpPr>
        <p:spPr>
          <a:xfrm>
            <a:off x="715432" y="3693362"/>
            <a:ext cx="3113618" cy="5039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204F318-1967-DAA6-3F85-46A7D456AF5D}"/>
                  </a:ext>
                </a:extLst>
              </p14:cNvPr>
              <p14:cNvContentPartPr/>
              <p14:nvPr/>
            </p14:nvContentPartPr>
            <p14:xfrm>
              <a:off x="1924050" y="1402640"/>
              <a:ext cx="554040" cy="33840"/>
            </p14:xfrm>
          </p:contentPart>
        </mc:Choice>
        <mc:Fallback xmlns="">
          <p:pic>
            <p:nvPicPr>
              <p:cNvPr id="2" name="Ink 1">
                <a:extLst>
                  <a:ext uri="{FF2B5EF4-FFF2-40B4-BE49-F238E27FC236}">
                    <a16:creationId xmlns:a16="http://schemas.microsoft.com/office/drawing/2014/main" id="{2204F318-1967-DAA6-3F85-46A7D456AF5D}"/>
                  </a:ext>
                </a:extLst>
              </p:cNvPr>
              <p:cNvPicPr/>
              <p:nvPr/>
            </p:nvPicPr>
            <p:blipFill>
              <a:blip r:embed="rId6"/>
              <a:stretch>
                <a:fillRect/>
              </a:stretch>
            </p:blipFill>
            <p:spPr>
              <a:xfrm>
                <a:off x="1888050" y="1331000"/>
                <a:ext cx="6256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0BC15642-F766-CE6E-75B4-A03002DB9B88}"/>
                  </a:ext>
                </a:extLst>
              </p14:cNvPr>
              <p14:cNvContentPartPr/>
              <p14:nvPr/>
            </p14:nvContentPartPr>
            <p14:xfrm>
              <a:off x="799770" y="4088960"/>
              <a:ext cx="773640" cy="32760"/>
            </p14:xfrm>
          </p:contentPart>
        </mc:Choice>
        <mc:Fallback xmlns="">
          <p:pic>
            <p:nvPicPr>
              <p:cNvPr id="6" name="Ink 5">
                <a:extLst>
                  <a:ext uri="{FF2B5EF4-FFF2-40B4-BE49-F238E27FC236}">
                    <a16:creationId xmlns:a16="http://schemas.microsoft.com/office/drawing/2014/main" id="{0BC15642-F766-CE6E-75B4-A03002DB9B88}"/>
                  </a:ext>
                </a:extLst>
              </p:cNvPr>
              <p:cNvPicPr/>
              <p:nvPr/>
            </p:nvPicPr>
            <p:blipFill>
              <a:blip r:embed="rId8"/>
              <a:stretch>
                <a:fillRect/>
              </a:stretch>
            </p:blipFill>
            <p:spPr>
              <a:xfrm>
                <a:off x="764130" y="4017320"/>
                <a:ext cx="845280" cy="176400"/>
              </a:xfrm>
              <a:prstGeom prst="rect">
                <a:avLst/>
              </a:prstGeom>
            </p:spPr>
          </p:pic>
        </mc:Fallback>
      </mc:AlternateContent>
      <p:pic>
        <p:nvPicPr>
          <p:cNvPr id="14" name="Picture 13" descr="Table&#10;&#10;Description automatically generated">
            <a:extLst>
              <a:ext uri="{FF2B5EF4-FFF2-40B4-BE49-F238E27FC236}">
                <a16:creationId xmlns:a16="http://schemas.microsoft.com/office/drawing/2014/main" id="{C0B09875-8583-5812-3A68-AA7AF1D142E6}"/>
              </a:ext>
            </a:extLst>
          </p:cNvPr>
          <p:cNvPicPr>
            <a:picLocks noChangeAspect="1"/>
          </p:cNvPicPr>
          <p:nvPr/>
        </p:nvPicPr>
        <p:blipFill>
          <a:blip r:embed="rId9"/>
          <a:stretch>
            <a:fillRect/>
          </a:stretch>
        </p:blipFill>
        <p:spPr>
          <a:xfrm>
            <a:off x="4885188" y="1305789"/>
            <a:ext cx="3861951" cy="3304309"/>
          </a:xfrm>
          <a:prstGeom prst="rect">
            <a:avLst/>
          </a:prstGeom>
        </p:spPr>
      </p:pic>
      <p:sp>
        <p:nvSpPr>
          <p:cNvPr id="3" name="Rectangle: Rounded Corners 2">
            <a:extLst>
              <a:ext uri="{FF2B5EF4-FFF2-40B4-BE49-F238E27FC236}">
                <a16:creationId xmlns:a16="http://schemas.microsoft.com/office/drawing/2014/main" id="{AF9DE03C-37F4-C299-ACED-41F59202AF16}"/>
              </a:ext>
            </a:extLst>
          </p:cNvPr>
          <p:cNvSpPr/>
          <p:nvPr/>
        </p:nvSpPr>
        <p:spPr>
          <a:xfrm rot="5400000">
            <a:off x="6607976" y="3712879"/>
            <a:ext cx="501277" cy="393405"/>
          </a:xfrm>
          <a:prstGeom prst="roundRect">
            <a:avLst>
              <a:gd name="adj" fmla="val 0"/>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Tree>
    <p:extLst>
      <p:ext uri="{BB962C8B-B14F-4D97-AF65-F5344CB8AC3E}">
        <p14:creationId xmlns:p14="http://schemas.microsoft.com/office/powerpoint/2010/main" val="2286815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3. ML model training/evaluation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2800767" cy="523220"/>
          </a:xfrm>
          <a:prstGeom prst="rect">
            <a:avLst/>
          </a:prstGeom>
          <a:noFill/>
        </p:spPr>
        <p:txBody>
          <a:bodyPr wrap="none" rtlCol="0">
            <a:spAutoFit/>
          </a:bodyPr>
          <a:lstStyle/>
          <a:p>
            <a:r>
              <a:rPr lang="en-US" sz="1400" b="1" dirty="0"/>
              <a:t>STEP 3 – Training / Evaluation</a:t>
            </a:r>
          </a:p>
          <a:p>
            <a:r>
              <a:rPr lang="en-US" b="1" dirty="0"/>
              <a:t>Confusion Matrix &amp; ROC curve</a:t>
            </a:r>
            <a:endParaRPr lang="en-SG" b="1" dirty="0"/>
          </a:p>
        </p:txBody>
      </p:sp>
      <p:pic>
        <p:nvPicPr>
          <p:cNvPr id="9" name="Picture 8" descr="Chart&#10;&#10;Description automatically generated">
            <a:extLst>
              <a:ext uri="{FF2B5EF4-FFF2-40B4-BE49-F238E27FC236}">
                <a16:creationId xmlns:a16="http://schemas.microsoft.com/office/drawing/2014/main" id="{EBB31C5C-C879-AE89-CF7F-3FDF9BE26829}"/>
              </a:ext>
            </a:extLst>
          </p:cNvPr>
          <p:cNvPicPr>
            <a:picLocks noChangeAspect="1"/>
          </p:cNvPicPr>
          <p:nvPr/>
        </p:nvPicPr>
        <p:blipFill>
          <a:blip r:embed="rId3"/>
          <a:stretch>
            <a:fillRect/>
          </a:stretch>
        </p:blipFill>
        <p:spPr>
          <a:xfrm>
            <a:off x="466362" y="1520652"/>
            <a:ext cx="4074051" cy="2729615"/>
          </a:xfrm>
          <a:prstGeom prst="rect">
            <a:avLst/>
          </a:prstGeom>
        </p:spPr>
      </p:pic>
      <p:pic>
        <p:nvPicPr>
          <p:cNvPr id="6" name="Picture 5" descr="Chart, line chart&#10;&#10;Description automatically generated">
            <a:extLst>
              <a:ext uri="{FF2B5EF4-FFF2-40B4-BE49-F238E27FC236}">
                <a16:creationId xmlns:a16="http://schemas.microsoft.com/office/drawing/2014/main" id="{241EF91D-9603-65C0-68DF-E3826F9A59CC}"/>
              </a:ext>
            </a:extLst>
          </p:cNvPr>
          <p:cNvPicPr>
            <a:picLocks noChangeAspect="1"/>
          </p:cNvPicPr>
          <p:nvPr/>
        </p:nvPicPr>
        <p:blipFill>
          <a:blip r:embed="rId4"/>
          <a:stretch>
            <a:fillRect/>
          </a:stretch>
        </p:blipFill>
        <p:spPr>
          <a:xfrm>
            <a:off x="4695891" y="1520652"/>
            <a:ext cx="3728442" cy="2733700"/>
          </a:xfrm>
          <a:prstGeom prst="rect">
            <a:avLst/>
          </a:prstGeom>
        </p:spPr>
      </p:pic>
      <p:sp>
        <p:nvSpPr>
          <p:cNvPr id="7" name="Rectangle: Rounded Corners 6">
            <a:extLst>
              <a:ext uri="{FF2B5EF4-FFF2-40B4-BE49-F238E27FC236}">
                <a16:creationId xmlns:a16="http://schemas.microsoft.com/office/drawing/2014/main" id="{692AC583-E5F7-8552-C45B-3FC2EAD29302}"/>
              </a:ext>
            </a:extLst>
          </p:cNvPr>
          <p:cNvSpPr/>
          <p:nvPr/>
        </p:nvSpPr>
        <p:spPr>
          <a:xfrm>
            <a:off x="1325032" y="2067763"/>
            <a:ext cx="817035" cy="5039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
        <p:nvSpPr>
          <p:cNvPr id="8" name="Rectangle: Rounded Corners 7">
            <a:extLst>
              <a:ext uri="{FF2B5EF4-FFF2-40B4-BE49-F238E27FC236}">
                <a16:creationId xmlns:a16="http://schemas.microsoft.com/office/drawing/2014/main" id="{D982F9C4-4346-9B1D-DC7F-79C053DB51FD}"/>
              </a:ext>
            </a:extLst>
          </p:cNvPr>
          <p:cNvSpPr/>
          <p:nvPr/>
        </p:nvSpPr>
        <p:spPr>
          <a:xfrm>
            <a:off x="2506129" y="2959094"/>
            <a:ext cx="817035" cy="5039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Tree>
    <p:extLst>
      <p:ext uri="{BB962C8B-B14F-4D97-AF65-F5344CB8AC3E}">
        <p14:creationId xmlns:p14="http://schemas.microsoft.com/office/powerpoint/2010/main" val="1710771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3. ML model training/evaluation </a:t>
            </a:r>
            <a:endParaRPr lang="en-US" sz="2400" b="1" dirty="0"/>
          </a:p>
        </p:txBody>
      </p:sp>
      <p:sp>
        <p:nvSpPr>
          <p:cNvPr id="323" name="Shape 323"/>
          <p:cNvSpPr txBox="1"/>
          <p:nvPr/>
        </p:nvSpPr>
        <p:spPr>
          <a:xfrm>
            <a:off x="269358" y="1189939"/>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mn-lt"/>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2760692" cy="523220"/>
          </a:xfrm>
          <a:prstGeom prst="rect">
            <a:avLst/>
          </a:prstGeom>
          <a:noFill/>
        </p:spPr>
        <p:txBody>
          <a:bodyPr wrap="none" rtlCol="0">
            <a:spAutoFit/>
          </a:bodyPr>
          <a:lstStyle/>
          <a:p>
            <a:r>
              <a:rPr lang="en-US" sz="1400" b="1" dirty="0"/>
              <a:t>STEP 3 – Training / Evaluation</a:t>
            </a:r>
          </a:p>
          <a:p>
            <a:r>
              <a:rPr lang="en-US" b="1" dirty="0"/>
              <a:t>Final feature importance</a:t>
            </a:r>
            <a:endParaRPr lang="en-SG" b="1" dirty="0"/>
          </a:p>
        </p:txBody>
      </p:sp>
      <p:pic>
        <p:nvPicPr>
          <p:cNvPr id="2" name="Picture 1" descr="Chart, bar chart&#10;&#10;Description automatically generated">
            <a:extLst>
              <a:ext uri="{FF2B5EF4-FFF2-40B4-BE49-F238E27FC236}">
                <a16:creationId xmlns:a16="http://schemas.microsoft.com/office/drawing/2014/main" id="{14E2BC09-8EBE-555D-2256-0609FF2FB398}"/>
              </a:ext>
            </a:extLst>
          </p:cNvPr>
          <p:cNvPicPr>
            <a:picLocks noChangeAspect="1"/>
          </p:cNvPicPr>
          <p:nvPr/>
        </p:nvPicPr>
        <p:blipFill>
          <a:blip r:embed="rId3"/>
          <a:stretch>
            <a:fillRect/>
          </a:stretch>
        </p:blipFill>
        <p:spPr>
          <a:xfrm>
            <a:off x="2435629" y="1225109"/>
            <a:ext cx="4003528" cy="3460336"/>
          </a:xfrm>
          <a:prstGeom prst="rect">
            <a:avLst/>
          </a:prstGeom>
        </p:spPr>
      </p:pic>
      <p:sp>
        <p:nvSpPr>
          <p:cNvPr id="3" name="TextBox 2">
            <a:extLst>
              <a:ext uri="{FF2B5EF4-FFF2-40B4-BE49-F238E27FC236}">
                <a16:creationId xmlns:a16="http://schemas.microsoft.com/office/drawing/2014/main" id="{3DBFAB16-31C7-5513-C398-F86B5F062EA2}"/>
              </a:ext>
            </a:extLst>
          </p:cNvPr>
          <p:cNvSpPr txBox="1"/>
          <p:nvPr/>
        </p:nvSpPr>
        <p:spPr>
          <a:xfrm>
            <a:off x="4437393" y="2440381"/>
            <a:ext cx="1601721" cy="707886"/>
          </a:xfrm>
          <a:prstGeom prst="rect">
            <a:avLst/>
          </a:prstGeom>
          <a:noFill/>
        </p:spPr>
        <p:txBody>
          <a:bodyPr wrap="none" rtlCol="0">
            <a:spAutoFit/>
          </a:bodyPr>
          <a:lstStyle/>
          <a:p>
            <a:r>
              <a:rPr lang="en-US" sz="1000" b="1" dirty="0"/>
              <a:t>Feature Importance:</a:t>
            </a:r>
          </a:p>
          <a:p>
            <a:pPr marL="228600" indent="-228600">
              <a:buAutoNum type="arabicPeriod"/>
            </a:pPr>
            <a:r>
              <a:rPr lang="en-US" sz="1000" b="1" dirty="0"/>
              <a:t>Number of referrals</a:t>
            </a:r>
          </a:p>
          <a:p>
            <a:pPr marL="228600" indent="-228600">
              <a:buAutoNum type="arabicPeriod"/>
            </a:pPr>
            <a:r>
              <a:rPr lang="en-US" sz="1000" b="1" dirty="0" err="1"/>
              <a:t>Contract_Two</a:t>
            </a:r>
            <a:r>
              <a:rPr lang="en-US" sz="1000" b="1" dirty="0"/>
              <a:t> Year</a:t>
            </a:r>
          </a:p>
          <a:p>
            <a:pPr marL="228600" indent="-228600">
              <a:buAutoNum type="arabicPeriod"/>
            </a:pPr>
            <a:r>
              <a:rPr lang="en-US" sz="1000" b="1" dirty="0"/>
              <a:t>Tenure in months</a:t>
            </a:r>
            <a:endParaRPr lang="en-SG" sz="1000" b="1"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C26C42C-1C95-6425-A46E-374D4A15A4E7}"/>
                  </a:ext>
                </a:extLst>
              </p14:cNvPr>
              <p14:cNvContentPartPr/>
              <p14:nvPr/>
            </p14:nvContentPartPr>
            <p14:xfrm>
              <a:off x="3232222" y="1455932"/>
              <a:ext cx="477000" cy="360"/>
            </p14:xfrm>
          </p:contentPart>
        </mc:Choice>
        <mc:Fallback xmlns="">
          <p:pic>
            <p:nvPicPr>
              <p:cNvPr id="6" name="Ink 5">
                <a:extLst>
                  <a:ext uri="{FF2B5EF4-FFF2-40B4-BE49-F238E27FC236}">
                    <a16:creationId xmlns:a16="http://schemas.microsoft.com/office/drawing/2014/main" id="{0C26C42C-1C95-6425-A46E-374D4A15A4E7}"/>
                  </a:ext>
                </a:extLst>
              </p:cNvPr>
              <p:cNvPicPr/>
              <p:nvPr/>
            </p:nvPicPr>
            <p:blipFill>
              <a:blip r:embed="rId5"/>
              <a:stretch>
                <a:fillRect/>
              </a:stretch>
            </p:blipFill>
            <p:spPr>
              <a:xfrm>
                <a:off x="3196582" y="1384292"/>
                <a:ext cx="5486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74B51D6-E9D4-39C7-C66E-E95E50CCB0F6}"/>
                  </a:ext>
                </a:extLst>
              </p14:cNvPr>
              <p14:cNvContentPartPr/>
              <p14:nvPr/>
            </p14:nvContentPartPr>
            <p14:xfrm>
              <a:off x="3210622" y="1552052"/>
              <a:ext cx="468000" cy="21960"/>
            </p14:xfrm>
          </p:contentPart>
        </mc:Choice>
        <mc:Fallback xmlns="">
          <p:pic>
            <p:nvPicPr>
              <p:cNvPr id="7" name="Ink 6">
                <a:extLst>
                  <a:ext uri="{FF2B5EF4-FFF2-40B4-BE49-F238E27FC236}">
                    <a16:creationId xmlns:a16="http://schemas.microsoft.com/office/drawing/2014/main" id="{174B51D6-E9D4-39C7-C66E-E95E50CCB0F6}"/>
                  </a:ext>
                </a:extLst>
              </p:cNvPr>
              <p:cNvPicPr/>
              <p:nvPr/>
            </p:nvPicPr>
            <p:blipFill>
              <a:blip r:embed="rId7"/>
              <a:stretch>
                <a:fillRect/>
              </a:stretch>
            </p:blipFill>
            <p:spPr>
              <a:xfrm>
                <a:off x="3174622" y="1480052"/>
                <a:ext cx="5396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96EFBAD-4641-4474-17A8-BEF7F42A5A41}"/>
                  </a:ext>
                </a:extLst>
              </p14:cNvPr>
              <p14:cNvContentPartPr/>
              <p14:nvPr/>
            </p14:nvContentPartPr>
            <p14:xfrm>
              <a:off x="3200182" y="1583372"/>
              <a:ext cx="488160" cy="22320"/>
            </p14:xfrm>
          </p:contentPart>
        </mc:Choice>
        <mc:Fallback xmlns="">
          <p:pic>
            <p:nvPicPr>
              <p:cNvPr id="8" name="Ink 7">
                <a:extLst>
                  <a:ext uri="{FF2B5EF4-FFF2-40B4-BE49-F238E27FC236}">
                    <a16:creationId xmlns:a16="http://schemas.microsoft.com/office/drawing/2014/main" id="{196EFBAD-4641-4474-17A8-BEF7F42A5A41}"/>
                  </a:ext>
                </a:extLst>
              </p:cNvPr>
              <p:cNvPicPr/>
              <p:nvPr/>
            </p:nvPicPr>
            <p:blipFill>
              <a:blip r:embed="rId9"/>
              <a:stretch>
                <a:fillRect/>
              </a:stretch>
            </p:blipFill>
            <p:spPr>
              <a:xfrm>
                <a:off x="3164542" y="1511372"/>
                <a:ext cx="559800" cy="165960"/>
              </a:xfrm>
              <a:prstGeom prst="rect">
                <a:avLst/>
              </a:prstGeom>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6" name="Rectangles 5"/>
          <p:cNvSpPr/>
          <p:nvPr/>
        </p:nvSpPr>
        <p:spPr>
          <a:xfrm>
            <a:off x="130810" y="596900"/>
            <a:ext cx="8867140" cy="4470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lt"/>
            </a:endParaRPr>
          </a:p>
        </p:txBody>
      </p:sp>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mj-lt"/>
              </a:rPr>
              <a:t>Contents</a:t>
            </a:r>
          </a:p>
        </p:txBody>
      </p:sp>
      <p:sp>
        <p:nvSpPr>
          <p:cNvPr id="5" name="Text Box 4"/>
          <p:cNvSpPr txBox="1"/>
          <p:nvPr/>
        </p:nvSpPr>
        <p:spPr>
          <a:xfrm>
            <a:off x="1967758" y="789206"/>
            <a:ext cx="5491822" cy="4031873"/>
          </a:xfrm>
          <a:prstGeom prst="rect">
            <a:avLst/>
          </a:prstGeom>
          <a:noFill/>
        </p:spPr>
        <p:txBody>
          <a:bodyPr wrap="square" rtlCol="0">
            <a:spAutoFit/>
          </a:bodyPr>
          <a:lstStyle/>
          <a:p>
            <a:pPr marL="0" indent="0" algn="just">
              <a:buFont typeface="Arial" panose="020B0604020202020204" pitchFamily="34" charset="0"/>
              <a:buNone/>
              <a:tabLst>
                <a:tab pos="355600" algn="l"/>
              </a:tabLst>
            </a:pPr>
            <a:r>
              <a:rPr lang="en-US" sz="1600" b="1" dirty="0">
                <a:solidFill>
                  <a:schemeClr val="bg1">
                    <a:lumMod val="75000"/>
                  </a:schemeClr>
                </a:solidFill>
                <a:latin typeface="Arial" panose="020B0604020202020204" pitchFamily="34" charset="0"/>
                <a:cs typeface="Arial" panose="020B0604020202020204" pitchFamily="34" charset="0"/>
              </a:rPr>
              <a:t>1.  Methodology</a:t>
            </a:r>
          </a:p>
          <a:p>
            <a:pPr marL="742950" lvl="1" indent="-469900" algn="just">
              <a:buFont typeface="Wingdings" panose="05000000000000000000" pitchFamily="2" charset="2"/>
              <a:buChar char="q"/>
              <a:tabLst>
                <a:tab pos="355600" algn="l"/>
              </a:tabLst>
            </a:pPr>
            <a:r>
              <a:rPr lang="en-US" sz="1600" dirty="0">
                <a:solidFill>
                  <a:schemeClr val="bg1">
                    <a:lumMod val="75000"/>
                  </a:schemeClr>
                </a:solidFill>
                <a:latin typeface="Arial" panose="020B0604020202020204" pitchFamily="34" charset="0"/>
                <a:cs typeface="Arial" panose="020B0604020202020204" pitchFamily="34" charset="0"/>
              </a:rPr>
              <a:t>Datasets, Models, Tools</a:t>
            </a:r>
          </a:p>
          <a:p>
            <a:pPr marL="273050" lvl="1" algn="just">
              <a:tabLst>
                <a:tab pos="355600" algn="l"/>
              </a:tabLst>
            </a:pPr>
            <a:endParaRPr lang="en-US" sz="1600" dirty="0">
              <a:solidFill>
                <a:schemeClr val="bg1">
                  <a:lumMod val="75000"/>
                </a:schemeClr>
              </a:solidFill>
              <a:latin typeface="Arial" panose="020B0604020202020204" pitchFamily="34" charset="0"/>
              <a:cs typeface="Arial" panose="020B0604020202020204" pitchFamily="34" charset="0"/>
            </a:endParaRPr>
          </a:p>
          <a:p>
            <a:pPr marL="0" indent="0" algn="just">
              <a:buFont typeface="Arial" panose="020B0604020202020204" pitchFamily="34" charset="0"/>
              <a:buNone/>
              <a:tabLst>
                <a:tab pos="355600" algn="l"/>
              </a:tabLst>
            </a:pPr>
            <a:r>
              <a:rPr lang="en-US" sz="1600" b="1" dirty="0">
                <a:solidFill>
                  <a:schemeClr val="bg1">
                    <a:lumMod val="75000"/>
                  </a:schemeClr>
                </a:solidFill>
                <a:latin typeface="Arial" panose="020B0604020202020204" pitchFamily="34" charset="0"/>
                <a:cs typeface="Arial" panose="020B0604020202020204" pitchFamily="34" charset="0"/>
              </a:rPr>
              <a:t>2.  Process Workflow</a:t>
            </a:r>
          </a:p>
          <a:p>
            <a:pPr marL="742950" lvl="1" indent="-469900" algn="just">
              <a:buFont typeface="Wingdings" panose="05000000000000000000" pitchFamily="2" charset="2"/>
              <a:buChar char="q"/>
              <a:tabLst>
                <a:tab pos="355600" algn="l"/>
              </a:tabLst>
            </a:pPr>
            <a:r>
              <a:rPr lang="en-US" sz="1600" dirty="0">
                <a:solidFill>
                  <a:schemeClr val="bg1">
                    <a:lumMod val="75000"/>
                  </a:schemeClr>
                </a:solidFill>
                <a:latin typeface="Arial" panose="020B0604020202020204" pitchFamily="34" charset="0"/>
                <a:cs typeface="Arial" panose="020B0604020202020204" pitchFamily="34" charset="0"/>
              </a:rPr>
              <a:t>Step 1 - EDA, </a:t>
            </a:r>
          </a:p>
          <a:p>
            <a:pPr marL="742950" lvl="1" indent="-469900" algn="just">
              <a:buFont typeface="Wingdings" panose="05000000000000000000" pitchFamily="2" charset="2"/>
              <a:buChar char="q"/>
              <a:tabLst>
                <a:tab pos="355600" algn="l"/>
              </a:tabLst>
            </a:pPr>
            <a:r>
              <a:rPr lang="en-US" sz="1600" dirty="0">
                <a:solidFill>
                  <a:schemeClr val="bg1">
                    <a:lumMod val="75000"/>
                  </a:schemeClr>
                </a:solidFill>
                <a:latin typeface="Arial" panose="020B0604020202020204" pitchFamily="34" charset="0"/>
                <a:cs typeface="Arial" panose="020B0604020202020204" pitchFamily="34" charset="0"/>
              </a:rPr>
              <a:t>Step 2 - Data Preparation, </a:t>
            </a:r>
          </a:p>
          <a:p>
            <a:pPr marL="742950" lvl="1" indent="-469900" algn="just">
              <a:buFont typeface="Wingdings" panose="05000000000000000000" pitchFamily="2" charset="2"/>
              <a:buChar char="q"/>
              <a:tabLst>
                <a:tab pos="355600" algn="l"/>
              </a:tabLst>
            </a:pPr>
            <a:r>
              <a:rPr lang="en-US" sz="1600" dirty="0">
                <a:solidFill>
                  <a:schemeClr val="bg1">
                    <a:lumMod val="75000"/>
                  </a:schemeClr>
                </a:solidFill>
                <a:latin typeface="Arial" panose="020B0604020202020204" pitchFamily="34" charset="0"/>
                <a:cs typeface="Arial" panose="020B0604020202020204" pitchFamily="34" charset="0"/>
              </a:rPr>
              <a:t>Step 3 - Data Analysis, </a:t>
            </a:r>
          </a:p>
          <a:p>
            <a:pPr marL="742950" lvl="1" indent="-469900" algn="just">
              <a:buFont typeface="Wingdings" panose="05000000000000000000" pitchFamily="2" charset="2"/>
              <a:buChar char="q"/>
              <a:tabLst>
                <a:tab pos="355600" algn="l"/>
              </a:tabLst>
            </a:pPr>
            <a:r>
              <a:rPr lang="en-US" sz="1600" dirty="0">
                <a:solidFill>
                  <a:schemeClr val="bg1">
                    <a:lumMod val="75000"/>
                  </a:schemeClr>
                </a:solidFill>
                <a:latin typeface="Arial" panose="020B0604020202020204" pitchFamily="34" charset="0"/>
                <a:cs typeface="Arial" panose="020B0604020202020204" pitchFamily="34" charset="0"/>
              </a:rPr>
              <a:t>Step 4 - ML model training/evaluation</a:t>
            </a:r>
          </a:p>
          <a:p>
            <a:pPr marL="273050" lvl="1" algn="just">
              <a:tabLst>
                <a:tab pos="355600" algn="l"/>
              </a:tabLst>
            </a:pPr>
            <a:endParaRPr lang="en-US" sz="1600" dirty="0">
              <a:solidFill>
                <a:schemeClr val="bg1">
                  <a:lumMod val="75000"/>
                </a:schemeClr>
              </a:solidFill>
              <a:latin typeface="Arial" panose="020B0604020202020204" pitchFamily="34" charset="0"/>
              <a:cs typeface="Arial" panose="020B0604020202020204" pitchFamily="34" charset="0"/>
            </a:endParaRPr>
          </a:p>
          <a:p>
            <a:pPr algn="just">
              <a:tabLst>
                <a:tab pos="355600" algn="l"/>
              </a:tabLst>
            </a:pPr>
            <a:r>
              <a:rPr lang="en-US" sz="1600" b="1" dirty="0">
                <a:solidFill>
                  <a:schemeClr val="bg1">
                    <a:lumMod val="75000"/>
                  </a:schemeClr>
                </a:solidFill>
                <a:latin typeface="Arial" panose="020B0604020202020204" pitchFamily="34" charset="0"/>
                <a:cs typeface="Arial" panose="020B0604020202020204" pitchFamily="34" charset="0"/>
              </a:rPr>
              <a:t>3.   Results</a:t>
            </a:r>
          </a:p>
          <a:p>
            <a:pPr marL="736600" lvl="5" indent="-463550" algn="just">
              <a:buFont typeface="Wingdings" panose="05000000000000000000" pitchFamily="2" charset="2"/>
              <a:buChar char="q"/>
              <a:tabLst>
                <a:tab pos="355600" algn="l"/>
              </a:tabLst>
            </a:pPr>
            <a:r>
              <a:rPr lang="en-US" sz="1600" dirty="0">
                <a:solidFill>
                  <a:schemeClr val="bg1">
                    <a:lumMod val="75000"/>
                  </a:schemeClr>
                </a:solidFill>
                <a:latin typeface="Arial" panose="020B0604020202020204" pitchFamily="34" charset="0"/>
                <a:cs typeface="Arial" panose="020B0604020202020204" pitchFamily="34" charset="0"/>
              </a:rPr>
              <a:t>Accuracy, MSE, R^2 score, F1-score, ROC curve</a:t>
            </a:r>
          </a:p>
          <a:p>
            <a:pPr marL="273050" lvl="5" algn="just">
              <a:tabLst>
                <a:tab pos="355600" algn="l"/>
              </a:tabLst>
            </a:pPr>
            <a:endParaRPr lang="en-US" sz="16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AutoNum type="arabicPeriod" startAt="4"/>
              <a:tabLst>
                <a:tab pos="355600" algn="l"/>
              </a:tabLst>
            </a:pPr>
            <a:r>
              <a:rPr lang="en-US" sz="1600" b="1" dirty="0">
                <a:latin typeface="Arial" panose="020B0604020202020204" pitchFamily="34" charset="0"/>
                <a:cs typeface="Arial" panose="020B0604020202020204" pitchFamily="34" charset="0"/>
              </a:rPr>
              <a:t>Conclusions</a:t>
            </a:r>
          </a:p>
          <a:p>
            <a:pPr marL="713105" lvl="1" indent="-440055" algn="just">
              <a:buFont typeface="Wingdings" panose="05000000000000000000" pitchFamily="2" charset="2"/>
              <a:buChar char="q"/>
              <a:tabLst>
                <a:tab pos="712470" algn="l"/>
              </a:tabLst>
            </a:pPr>
            <a:r>
              <a:rPr lang="en-US" sz="1600" dirty="0">
                <a:latin typeface="Arial" panose="020B0604020202020204" pitchFamily="34" charset="0"/>
                <a:cs typeface="Arial" panose="020B0604020202020204" pitchFamily="34" charset="0"/>
              </a:rPr>
              <a:t>Recommendations</a:t>
            </a:r>
          </a:p>
          <a:p>
            <a:pPr marL="713105" lvl="1" indent="-440055" algn="just">
              <a:buFont typeface="Wingdings" panose="05000000000000000000" pitchFamily="2" charset="2"/>
              <a:buChar char="q"/>
              <a:tabLst>
                <a:tab pos="712470" algn="l"/>
              </a:tabLst>
            </a:pPr>
            <a:r>
              <a:rPr lang="en-US" sz="1600" dirty="0">
                <a:latin typeface="Arial" panose="020B0604020202020204" pitchFamily="34" charset="0"/>
                <a:cs typeface="Arial" panose="020B0604020202020204" pitchFamily="34" charset="0"/>
              </a:rPr>
              <a:t>Interesting insights</a:t>
            </a:r>
          </a:p>
          <a:p>
            <a:pPr marL="0" indent="0" algn="just">
              <a:buFont typeface="Arial" panose="020B0604020202020204" pitchFamily="34" charset="0"/>
              <a:buNone/>
            </a:pPr>
            <a:endParaRPr lang="en-US" sz="1600" dirty="0">
              <a:latin typeface="Roboto" panose="02000000000000000000" charset="0"/>
              <a:cs typeface="Roboto" panose="02000000000000000000" charset="0"/>
            </a:endParaRPr>
          </a:p>
        </p:txBody>
      </p:sp>
    </p:spTree>
    <p:extLst>
      <p:ext uri="{BB962C8B-B14F-4D97-AF65-F5344CB8AC3E}">
        <p14:creationId xmlns:p14="http://schemas.microsoft.com/office/powerpoint/2010/main" val="3376385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4. Conclusion</a:t>
            </a:r>
            <a:endParaRPr lang="en-US" sz="2400" b="1" dirty="0"/>
          </a:p>
        </p:txBody>
      </p:sp>
      <p:graphicFrame>
        <p:nvGraphicFramePr>
          <p:cNvPr id="2" name="Table 2"/>
          <p:cNvGraphicFramePr>
            <a:graphicFrameLocks noGrp="1"/>
          </p:cNvGraphicFramePr>
          <p:nvPr>
            <p:extLst>
              <p:ext uri="{D42A27DB-BD31-4B8C-83A1-F6EECF244321}">
                <p14:modId xmlns:p14="http://schemas.microsoft.com/office/powerpoint/2010/main" val="2958309216"/>
              </p:ext>
            </p:extLst>
          </p:nvPr>
        </p:nvGraphicFramePr>
        <p:xfrm>
          <a:off x="230588" y="787179"/>
          <a:ext cx="8635116" cy="3806834"/>
        </p:xfrm>
        <a:graphic>
          <a:graphicData uri="http://schemas.openxmlformats.org/drawingml/2006/table">
            <a:tbl>
              <a:tblPr firstRow="1" bandRow="1"/>
              <a:tblGrid>
                <a:gridCol w="477078">
                  <a:extLst>
                    <a:ext uri="{9D8B030D-6E8A-4147-A177-3AD203B41FA5}">
                      <a16:colId xmlns:a16="http://schemas.microsoft.com/office/drawing/2014/main" val="20000"/>
                    </a:ext>
                  </a:extLst>
                </a:gridCol>
                <a:gridCol w="8158038">
                  <a:extLst>
                    <a:ext uri="{9D8B030D-6E8A-4147-A177-3AD203B41FA5}">
                      <a16:colId xmlns:a16="http://schemas.microsoft.com/office/drawing/2014/main" val="20001"/>
                    </a:ext>
                  </a:extLst>
                </a:gridCol>
              </a:tblGrid>
              <a:tr h="347354">
                <a:tc>
                  <a:txBody>
                    <a:bodyPr/>
                    <a:lstStyle/>
                    <a:p>
                      <a:pPr algn="l">
                        <a:lnSpc>
                          <a:spcPct val="100000"/>
                        </a:lnSpc>
                      </a:pPr>
                      <a:r>
                        <a:rPr lang="en-US" sz="1100" b="1" dirty="0"/>
                        <a:t>s/n</a:t>
                      </a:r>
                      <a:endParaRPr lang="en-SG" sz="1100" b="1" dirty="0"/>
                    </a:p>
                  </a:txBody>
                  <a:tcPr>
                    <a:solidFill>
                      <a:schemeClr val="bg2">
                        <a:lumMod val="60000"/>
                        <a:lumOff val="40000"/>
                      </a:schemeClr>
                    </a:solidFill>
                  </a:tcPr>
                </a:tc>
                <a:tc>
                  <a:txBody>
                    <a:bodyPr/>
                    <a:lstStyle/>
                    <a:p>
                      <a:pPr algn="l">
                        <a:lnSpc>
                          <a:spcPct val="100000"/>
                        </a:lnSpc>
                      </a:pPr>
                      <a:r>
                        <a:rPr lang="en-US" sz="1100" b="1" dirty="0"/>
                        <a:t>Conclusion</a:t>
                      </a:r>
                      <a:endParaRPr lang="en-SG" sz="1100" b="1" dirty="0"/>
                    </a:p>
                  </a:txBody>
                  <a:tcPr>
                    <a:solidFill>
                      <a:schemeClr val="bg2">
                        <a:lumMod val="60000"/>
                        <a:lumOff val="40000"/>
                      </a:schemeClr>
                    </a:solidFill>
                  </a:tcPr>
                </a:tc>
                <a:extLst>
                  <a:ext uri="{0D108BD9-81ED-4DB2-BD59-A6C34878D82A}">
                    <a16:rowId xmlns:a16="http://schemas.microsoft.com/office/drawing/2014/main" val="10000"/>
                  </a:ext>
                </a:extLst>
              </a:tr>
              <a:tr h="487255">
                <a:tc>
                  <a:txBody>
                    <a:bodyPr/>
                    <a:lstStyle/>
                    <a:p>
                      <a:pPr algn="l">
                        <a:lnSpc>
                          <a:spcPct val="100000"/>
                        </a:lnSpc>
                      </a:pPr>
                      <a:r>
                        <a:rPr lang="en-US" sz="1100" dirty="0"/>
                        <a:t>1</a:t>
                      </a:r>
                      <a:endParaRPr lang="en-SG" sz="1100" dirty="0"/>
                    </a:p>
                  </a:txBody>
                  <a:tcPr/>
                </a:tc>
                <a:tc>
                  <a:txBody>
                    <a:bodyPr/>
                    <a:lstStyle/>
                    <a:p>
                      <a:pPr algn="l">
                        <a:lnSpc>
                          <a:spcPct val="100000"/>
                        </a:lnSpc>
                      </a:pPr>
                      <a:r>
                        <a:rPr lang="en-US" sz="1100" dirty="0"/>
                        <a:t>10 machine learning models were built and trained</a:t>
                      </a:r>
                    </a:p>
                    <a:p>
                      <a:pPr algn="l">
                        <a:lnSpc>
                          <a:spcPct val="100000"/>
                        </a:lnSpc>
                      </a:pPr>
                      <a:r>
                        <a:rPr lang="en-US" sz="1100" dirty="0"/>
                        <a:t>Random Forest outperformed other models</a:t>
                      </a:r>
                    </a:p>
                    <a:p>
                      <a:pPr algn="l">
                        <a:lnSpc>
                          <a:spcPct val="100000"/>
                        </a:lnSpc>
                      </a:pPr>
                      <a:endParaRPr lang="en-SG" sz="1100" dirty="0"/>
                    </a:p>
                  </a:txBody>
                  <a:tcPr/>
                </a:tc>
                <a:extLst>
                  <a:ext uri="{0D108BD9-81ED-4DB2-BD59-A6C34878D82A}">
                    <a16:rowId xmlns:a16="http://schemas.microsoft.com/office/drawing/2014/main" val="10001"/>
                  </a:ext>
                </a:extLst>
              </a:tr>
              <a:tr h="692213">
                <a:tc>
                  <a:txBody>
                    <a:bodyPr/>
                    <a:lstStyle/>
                    <a:p>
                      <a:pPr algn="l">
                        <a:lnSpc>
                          <a:spcPct val="100000"/>
                        </a:lnSpc>
                      </a:pPr>
                      <a:r>
                        <a:rPr lang="en-US" sz="1100" dirty="0"/>
                        <a:t>2</a:t>
                      </a:r>
                      <a:endParaRPr lang="en-SG" sz="1100" dirty="0"/>
                    </a:p>
                  </a:txBody>
                  <a:tcPr/>
                </a:tc>
                <a:tc>
                  <a:txBody>
                    <a:bodyPr/>
                    <a:lstStyle/>
                    <a:p>
                      <a:pPr algn="l">
                        <a:lnSpc>
                          <a:spcPct val="100000"/>
                        </a:lnSpc>
                      </a:pPr>
                      <a:r>
                        <a:rPr lang="en-US" sz="1100" dirty="0"/>
                        <a:t>The Most important features are as follows, and they are important predictor variables to predict churn.</a:t>
                      </a:r>
                    </a:p>
                    <a:p>
                      <a:pPr marL="342900" indent="-342900" algn="l">
                        <a:lnSpc>
                          <a:spcPct val="100000"/>
                        </a:lnSpc>
                        <a:buAutoNum type="alphaLcPeriod"/>
                      </a:pPr>
                      <a:r>
                        <a:rPr lang="en-US" sz="1100" dirty="0"/>
                        <a:t>No of referrals</a:t>
                      </a:r>
                    </a:p>
                    <a:p>
                      <a:pPr marL="342900" indent="-342900" algn="l">
                        <a:lnSpc>
                          <a:spcPct val="100000"/>
                        </a:lnSpc>
                        <a:buAutoNum type="alphaLcPeriod"/>
                      </a:pPr>
                      <a:r>
                        <a:rPr lang="en-US" sz="1100" dirty="0"/>
                        <a:t>Contract two years</a:t>
                      </a:r>
                    </a:p>
                    <a:p>
                      <a:pPr marL="342900" indent="-342900" algn="l">
                        <a:lnSpc>
                          <a:spcPct val="100000"/>
                        </a:lnSpc>
                        <a:buAutoNum type="alphaLcPeriod"/>
                      </a:pPr>
                      <a:r>
                        <a:rPr lang="en-US" sz="1100" dirty="0"/>
                        <a:t>Tenure in months</a:t>
                      </a:r>
                    </a:p>
                    <a:p>
                      <a:pPr marL="0" indent="0" algn="l">
                        <a:lnSpc>
                          <a:spcPct val="100000"/>
                        </a:lnSpc>
                        <a:buNone/>
                      </a:pPr>
                      <a:endParaRPr lang="en-SG" sz="1100" dirty="0"/>
                    </a:p>
                  </a:txBody>
                  <a:tcPr/>
                </a:tc>
                <a:extLst>
                  <a:ext uri="{0D108BD9-81ED-4DB2-BD59-A6C34878D82A}">
                    <a16:rowId xmlns:a16="http://schemas.microsoft.com/office/drawing/2014/main" val="10002"/>
                  </a:ext>
                </a:extLst>
              </a:tr>
              <a:tr h="1320584">
                <a:tc>
                  <a:txBody>
                    <a:bodyPr/>
                    <a:lstStyle/>
                    <a:p>
                      <a:pPr algn="l">
                        <a:lnSpc>
                          <a:spcPct val="100000"/>
                        </a:lnSpc>
                      </a:pPr>
                      <a:r>
                        <a:rPr lang="en-US" sz="1100" dirty="0"/>
                        <a:t>3</a:t>
                      </a:r>
                      <a:endParaRPr lang="en-SG" sz="1100" dirty="0"/>
                    </a:p>
                  </a:txBody>
                  <a:tcPr/>
                </a:tc>
                <a:tc>
                  <a:txBody>
                    <a:bodyPr/>
                    <a:lstStyle/>
                    <a:p>
                      <a:pPr marL="0" indent="0" algn="l">
                        <a:lnSpc>
                          <a:spcPct val="100000"/>
                        </a:lnSpc>
                        <a:buNone/>
                      </a:pPr>
                      <a:r>
                        <a:rPr lang="en-US" sz="1100" dirty="0"/>
                        <a:t>Recommendations from EDA process: </a:t>
                      </a:r>
                    </a:p>
                    <a:p>
                      <a:pPr marL="228600" indent="-228600" algn="l">
                        <a:lnSpc>
                          <a:spcPct val="100000"/>
                        </a:lnSpc>
                        <a:buAutoNum type="arabicPeriod"/>
                      </a:pPr>
                      <a:r>
                        <a:rPr lang="en-US" sz="1100" dirty="0"/>
                        <a:t>Subscribers are  likely to churn if they opt to pay at a monthly basis. </a:t>
                      </a:r>
                    </a:p>
                    <a:p>
                      <a:pPr marL="0" indent="0" algn="l">
                        <a:lnSpc>
                          <a:spcPct val="100000"/>
                        </a:lnSpc>
                        <a:buNone/>
                      </a:pPr>
                      <a:endParaRPr lang="en-US" sz="1100" dirty="0"/>
                    </a:p>
                    <a:p>
                      <a:pPr marL="182563" indent="-182563" algn="l">
                        <a:lnSpc>
                          <a:spcPct val="100000"/>
                        </a:lnSpc>
                        <a:buFont typeface="Wingdings" panose="05000000000000000000" pitchFamily="2" charset="2"/>
                        <a:buChar char="à"/>
                      </a:pPr>
                      <a:r>
                        <a:rPr lang="en-US" sz="1100" dirty="0">
                          <a:sym typeface="Wingdings" panose="05000000000000000000" pitchFamily="2" charset="2"/>
                        </a:rPr>
                        <a:t> company to consider to p</a:t>
                      </a:r>
                      <a:r>
                        <a:rPr lang="en-US" sz="1100" dirty="0"/>
                        <a:t>rovide incentive for subscribers to convert to two years contract. Creation of new quarterly contract, provide proper incentives to adopt longer contracts, since longer contracts have a better customer retention rate.</a:t>
                      </a:r>
                    </a:p>
                    <a:p>
                      <a:pPr marL="0" indent="0" algn="l">
                        <a:lnSpc>
                          <a:spcPct val="100000"/>
                        </a:lnSpc>
                        <a:buFont typeface="Wingdings" panose="05000000000000000000" pitchFamily="2" charset="2"/>
                        <a:buNone/>
                      </a:pPr>
                      <a:endParaRPr lang="en-US" sz="1100" dirty="0"/>
                    </a:p>
                    <a:p>
                      <a:pPr marL="228600" indent="-228600" algn="l">
                        <a:lnSpc>
                          <a:spcPct val="100000"/>
                        </a:lnSpc>
                        <a:buAutoNum type="arabicPeriod" startAt="2"/>
                      </a:pPr>
                      <a:r>
                        <a:rPr lang="en-US" sz="1100" dirty="0"/>
                        <a:t>Subscribers are like to churn if they are not taking up additional adds-on services. </a:t>
                      </a:r>
                    </a:p>
                    <a:p>
                      <a:pPr marL="0" indent="0" algn="l">
                        <a:lnSpc>
                          <a:spcPct val="100000"/>
                        </a:lnSpc>
                        <a:buNone/>
                      </a:pPr>
                      <a:endParaRPr lang="en-US" sz="1100" dirty="0"/>
                    </a:p>
                    <a:p>
                      <a:pPr marL="269875" indent="-269875" algn="l">
                        <a:lnSpc>
                          <a:spcPct val="100000"/>
                        </a:lnSpc>
                        <a:buFont typeface="Wingdings" panose="05000000000000000000" pitchFamily="2" charset="2"/>
                        <a:buChar char="à"/>
                      </a:pPr>
                      <a:r>
                        <a:rPr lang="en-US" sz="1100" dirty="0"/>
                        <a:t>Company to consider to provide incentive to add additional services by offering bundling at a discounted rate.  There is a higher chance to retain customers and convert them to become high value customers after purchasing these add-on offers.</a:t>
                      </a:r>
                    </a:p>
                    <a:p>
                      <a:pPr marL="0" indent="0" algn="l">
                        <a:lnSpc>
                          <a:spcPct val="100000"/>
                        </a:lnSpc>
                        <a:buFont typeface="Wingdings" panose="05000000000000000000" pitchFamily="2" charset="2"/>
                        <a:buNone/>
                      </a:pPr>
                      <a:endParaRPr lang="en-US" sz="11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5" name="TextBox 4">
            <a:extLst>
              <a:ext uri="{FF2B5EF4-FFF2-40B4-BE49-F238E27FC236}">
                <a16:creationId xmlns:a16="http://schemas.microsoft.com/office/drawing/2014/main" id="{DA4CC976-A0F2-2A1A-7093-D3023970BE75}"/>
              </a:ext>
            </a:extLst>
          </p:cNvPr>
          <p:cNvSpPr txBox="1"/>
          <p:nvPr/>
        </p:nvSpPr>
        <p:spPr>
          <a:xfrm>
            <a:off x="3751540" y="1648420"/>
            <a:ext cx="1415772" cy="923330"/>
          </a:xfrm>
          <a:prstGeom prst="rect">
            <a:avLst/>
          </a:prstGeom>
          <a:noFill/>
        </p:spPr>
        <p:txBody>
          <a:bodyPr wrap="none" rtlCol="0">
            <a:spAutoFit/>
          </a:bodyPr>
          <a:lstStyle/>
          <a:p>
            <a:r>
              <a:rPr lang="en-US" sz="1800" b="1" dirty="0"/>
              <a:t>The End</a:t>
            </a:r>
          </a:p>
          <a:p>
            <a:endParaRPr lang="en-US" sz="1800" b="1" dirty="0"/>
          </a:p>
          <a:p>
            <a:r>
              <a:rPr lang="en-US" sz="1800" b="1" dirty="0"/>
              <a:t>Thank you!</a:t>
            </a:r>
            <a:endParaRPr lang="en-SG" sz="1800" b="1" dirty="0"/>
          </a:p>
        </p:txBody>
      </p:sp>
    </p:spTree>
    <p:extLst>
      <p:ext uri="{BB962C8B-B14F-4D97-AF65-F5344CB8AC3E}">
        <p14:creationId xmlns:p14="http://schemas.microsoft.com/office/powerpoint/2010/main" val="395013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1. Methodology</a:t>
            </a:r>
            <a:endParaRPr lang="en-US" sz="2400" b="1" dirty="0"/>
          </a:p>
        </p:txBody>
      </p:sp>
      <p:grpSp>
        <p:nvGrpSpPr>
          <p:cNvPr id="68" name="Group 67"/>
          <p:cNvGrpSpPr/>
          <p:nvPr/>
        </p:nvGrpSpPr>
        <p:grpSpPr>
          <a:xfrm>
            <a:off x="2582545" y="929377"/>
            <a:ext cx="3415030" cy="1483360"/>
            <a:chOff x="282342" y="1920385"/>
            <a:chExt cx="1980706" cy="1151597"/>
          </a:xfrm>
        </p:grpSpPr>
        <p:pic>
          <p:nvPicPr>
            <p:cNvPr id="8" name="Picture 7" descr="Graphical user interface&#10;&#10;Description automatically generated with medium confidence"/>
            <p:cNvPicPr>
              <a:picLocks noChangeAspect="1"/>
            </p:cNvPicPr>
            <p:nvPr/>
          </p:nvPicPr>
          <p:blipFill>
            <a:blip r:embed="rId3"/>
            <a:stretch>
              <a:fillRect/>
            </a:stretch>
          </p:blipFill>
          <p:spPr>
            <a:xfrm>
              <a:off x="282342" y="1920385"/>
              <a:ext cx="1980706" cy="1151597"/>
            </a:xfrm>
            <a:prstGeom prst="rect">
              <a:avLst/>
            </a:prstGeom>
            <a:solidFill>
              <a:schemeClr val="bg1">
                <a:lumMod val="50000"/>
              </a:schemeClr>
            </a:solidFill>
            <a:ln>
              <a:solidFill>
                <a:schemeClr val="bg1">
                  <a:lumMod val="85000"/>
                </a:schemeClr>
              </a:solidFill>
            </a:ln>
          </p:spPr>
        </p:pic>
        <p:sp>
          <p:nvSpPr>
            <p:cNvPr id="7" name="Text Box 6"/>
            <p:cNvSpPr txBox="1"/>
            <p:nvPr/>
          </p:nvSpPr>
          <p:spPr>
            <a:xfrm>
              <a:off x="310814" y="2730464"/>
              <a:ext cx="1835554" cy="285927"/>
            </a:xfrm>
            <a:prstGeom prst="rect">
              <a:avLst/>
            </a:prstGeom>
            <a:noFill/>
            <a:ln>
              <a:solidFill>
                <a:schemeClr val="bg1">
                  <a:lumMod val="85000"/>
                </a:schemeClr>
              </a:solidFill>
            </a:ln>
          </p:spPr>
          <p:txBody>
            <a:bodyPr wrap="square" rtlCol="0">
              <a:spAutoFit/>
            </a:bodyPr>
            <a:lstStyle/>
            <a:p>
              <a:r>
                <a:rPr lang="en-US" sz="900" i="1" dirty="0">
                  <a:hlinkClick r:id="rId4"/>
                </a:rPr>
                <a:t>https://www.kaggle.com/datasets/shilongzhuang/telecom-customer-churn-by-maven-analytics</a:t>
              </a:r>
              <a:endParaRPr lang="en-US" sz="1000" i="1" dirty="0"/>
            </a:p>
          </p:txBody>
        </p:sp>
        <p:sp>
          <p:nvSpPr>
            <p:cNvPr id="2" name="Text Box 1"/>
            <p:cNvSpPr txBox="1"/>
            <p:nvPr/>
          </p:nvSpPr>
          <p:spPr>
            <a:xfrm>
              <a:off x="332761" y="2535984"/>
              <a:ext cx="890046" cy="213953"/>
            </a:xfrm>
            <a:prstGeom prst="rect">
              <a:avLst/>
            </a:prstGeom>
            <a:noFill/>
            <a:ln w="12700">
              <a:noFill/>
            </a:ln>
          </p:spPr>
          <p:txBody>
            <a:bodyPr wrap="square" rtlCol="0">
              <a:spAutoFit/>
            </a:bodyPr>
            <a:lstStyle/>
            <a:p>
              <a:pPr marL="0" indent="0">
                <a:buNone/>
              </a:pPr>
              <a:r>
                <a:rPr lang="en-US" sz="1200" b="1" dirty="0">
                  <a:highlight>
                    <a:srgbClr val="FFFF00"/>
                  </a:highlight>
                </a:rPr>
                <a:t>Data source</a:t>
              </a:r>
              <a:r>
                <a:rPr lang="en-US" sz="900" b="1" dirty="0"/>
                <a:t>:</a:t>
              </a:r>
              <a:endParaRPr lang="en-US" sz="900" dirty="0"/>
            </a:p>
          </p:txBody>
        </p:sp>
      </p:grpSp>
      <p:grpSp>
        <p:nvGrpSpPr>
          <p:cNvPr id="5" name="Group 4"/>
          <p:cNvGrpSpPr/>
          <p:nvPr/>
        </p:nvGrpSpPr>
        <p:grpSpPr>
          <a:xfrm>
            <a:off x="728345" y="2597150"/>
            <a:ext cx="7474585" cy="1752600"/>
            <a:chOff x="973" y="4036"/>
            <a:chExt cx="12772" cy="2760"/>
          </a:xfrm>
        </p:grpSpPr>
        <p:grpSp>
          <p:nvGrpSpPr>
            <p:cNvPr id="67" name="Group 66"/>
            <p:cNvGrpSpPr/>
            <p:nvPr/>
          </p:nvGrpSpPr>
          <p:grpSpPr>
            <a:xfrm>
              <a:off x="973" y="4036"/>
              <a:ext cx="12773" cy="2761"/>
              <a:chOff x="330027" y="3868036"/>
              <a:chExt cx="4166445" cy="1117266"/>
            </a:xfrm>
          </p:grpSpPr>
          <p:sp>
            <p:nvSpPr>
              <p:cNvPr id="11" name="Text Box 2"/>
              <p:cNvSpPr txBox="1"/>
              <p:nvPr/>
            </p:nvSpPr>
            <p:spPr>
              <a:xfrm>
                <a:off x="330027" y="3868036"/>
                <a:ext cx="4166445" cy="1117266"/>
              </a:xfrm>
              <a:prstGeom prst="rect">
                <a:avLst/>
              </a:prstGeom>
              <a:noFill/>
              <a:ln w="12700">
                <a:solidFill>
                  <a:schemeClr val="bg1">
                    <a:lumMod val="85000"/>
                  </a:schemeClr>
                </a:solidFill>
              </a:ln>
            </p:spPr>
            <p:txBody>
              <a:bodyPr wrap="square" rtlCol="0">
                <a:spAutoFit/>
              </a:bodyPr>
              <a:lstStyle/>
              <a:p>
                <a:pPr marL="0" indent="0">
                  <a:lnSpc>
                    <a:spcPct val="150000"/>
                  </a:lnSpc>
                  <a:buNone/>
                </a:pPr>
                <a:r>
                  <a:rPr lang="en-US" sz="1200" b="1" dirty="0">
                    <a:solidFill>
                      <a:schemeClr val="tx1"/>
                    </a:solidFill>
                    <a:highlight>
                      <a:srgbClr val="FFFF00"/>
                    </a:highlight>
                  </a:rPr>
                  <a:t>IDE &amp;</a:t>
                </a:r>
              </a:p>
              <a:p>
                <a:pPr marL="0" indent="0">
                  <a:lnSpc>
                    <a:spcPct val="150000"/>
                  </a:lnSpc>
                  <a:buNone/>
                </a:pPr>
                <a:r>
                  <a:rPr lang="en-US" sz="1200" b="1" dirty="0">
                    <a:solidFill>
                      <a:schemeClr val="tx1"/>
                    </a:solidFill>
                    <a:highlight>
                      <a:srgbClr val="FFFF00"/>
                    </a:highlight>
                  </a:rPr>
                  <a:t>Libraries</a:t>
                </a:r>
                <a:r>
                  <a:rPr lang="en-US" sz="1200" b="1" dirty="0">
                    <a:solidFill>
                      <a:schemeClr val="tx1"/>
                    </a:solidFill>
                  </a:rPr>
                  <a:t>:</a:t>
                </a:r>
                <a:endParaRPr lang="en-US" sz="1200" dirty="0"/>
              </a:p>
              <a:p>
                <a:pPr marL="0" indent="0">
                  <a:lnSpc>
                    <a:spcPct val="150000"/>
                  </a:lnSpc>
                  <a:buNone/>
                </a:pPr>
                <a:endParaRPr lang="en-US" sz="1200" dirty="0"/>
              </a:p>
              <a:p>
                <a:pPr marL="0" indent="0">
                  <a:lnSpc>
                    <a:spcPct val="150000"/>
                  </a:lnSpc>
                  <a:buNone/>
                </a:pPr>
                <a:endParaRPr lang="en-US" sz="1200" dirty="0"/>
              </a:p>
              <a:p>
                <a:pPr marL="0" indent="0">
                  <a:lnSpc>
                    <a:spcPct val="150000"/>
                  </a:lnSpc>
                  <a:buNone/>
                </a:pPr>
                <a:endParaRPr lang="en-US" sz="1200" dirty="0"/>
              </a:p>
              <a:p>
                <a:pPr marL="0" indent="0">
                  <a:lnSpc>
                    <a:spcPct val="150000"/>
                  </a:lnSpc>
                  <a:buNone/>
                </a:pPr>
                <a:endParaRPr lang="en-US" sz="1200" dirty="0"/>
              </a:p>
            </p:txBody>
          </p:sp>
          <p:pic>
            <p:nvPicPr>
              <p:cNvPr id="57" name="Picture 56" descr="Logo, company name&#10;&#10;Description automatically generated"/>
              <p:cNvPicPr>
                <a:picLocks noChangeAspect="1"/>
              </p:cNvPicPr>
              <p:nvPr/>
            </p:nvPicPr>
            <p:blipFill>
              <a:blip r:embed="rId5"/>
              <a:stretch>
                <a:fillRect/>
              </a:stretch>
            </p:blipFill>
            <p:spPr>
              <a:xfrm>
                <a:off x="376516" y="4246299"/>
                <a:ext cx="520830" cy="610785"/>
              </a:xfrm>
              <a:prstGeom prst="rect">
                <a:avLst/>
              </a:prstGeom>
              <a:ln>
                <a:noFill/>
              </a:ln>
              <a:effectLst>
                <a:outerShdw blurRad="292100" dist="139700" dir="2700000" algn="tl" rotWithShape="0">
                  <a:srgbClr val="333333">
                    <a:alpha val="65000"/>
                  </a:srgbClr>
                </a:outerShdw>
              </a:effectLst>
            </p:spPr>
          </p:pic>
          <p:pic>
            <p:nvPicPr>
              <p:cNvPr id="59" name="Picture 58" descr="A picture containing text, clipart&#10;&#10;Description automatically generated"/>
              <p:cNvPicPr>
                <a:picLocks noChangeAspect="1"/>
              </p:cNvPicPr>
              <p:nvPr/>
            </p:nvPicPr>
            <p:blipFill>
              <a:blip r:embed="rId6"/>
              <a:stretch>
                <a:fillRect/>
              </a:stretch>
            </p:blipFill>
            <p:spPr>
              <a:xfrm>
                <a:off x="841465" y="3941444"/>
                <a:ext cx="1946114" cy="258669"/>
              </a:xfrm>
              <a:prstGeom prst="rect">
                <a:avLst/>
              </a:prstGeom>
              <a:ln>
                <a:noFill/>
              </a:ln>
              <a:effectLst>
                <a:outerShdw blurRad="292100" dist="139700" dir="2700000" algn="tl" rotWithShape="0">
                  <a:srgbClr val="333333">
                    <a:alpha val="65000"/>
                  </a:srgbClr>
                </a:outerShdw>
              </a:effectLst>
            </p:spPr>
          </p:pic>
          <p:pic>
            <p:nvPicPr>
              <p:cNvPr id="61" name="Picture 60" descr="Logo&#10;&#10;Description automatically generated"/>
              <p:cNvPicPr>
                <a:picLocks noChangeAspect="1"/>
              </p:cNvPicPr>
              <p:nvPr/>
            </p:nvPicPr>
            <p:blipFill>
              <a:blip r:embed="rId7"/>
              <a:stretch>
                <a:fillRect/>
              </a:stretch>
            </p:blipFill>
            <p:spPr>
              <a:xfrm>
                <a:off x="930756" y="4246300"/>
                <a:ext cx="689120" cy="610785"/>
              </a:xfrm>
              <a:prstGeom prst="rect">
                <a:avLst/>
              </a:prstGeom>
              <a:ln>
                <a:noFill/>
              </a:ln>
              <a:effectLst>
                <a:outerShdw blurRad="292100" dist="139700" dir="2700000" algn="tl" rotWithShape="0">
                  <a:srgbClr val="333333">
                    <a:alpha val="65000"/>
                  </a:srgbClr>
                </a:outerShdw>
              </a:effectLst>
            </p:spPr>
          </p:pic>
          <p:pic>
            <p:nvPicPr>
              <p:cNvPr id="65" name="Picture 64" descr="A picture containing diagram&#10;&#10;Description automatically generated"/>
              <p:cNvPicPr>
                <a:picLocks noChangeAspect="1"/>
              </p:cNvPicPr>
              <p:nvPr/>
            </p:nvPicPr>
            <p:blipFill>
              <a:blip r:embed="rId8"/>
              <a:stretch>
                <a:fillRect/>
              </a:stretch>
            </p:blipFill>
            <p:spPr>
              <a:xfrm>
                <a:off x="2862322" y="3941523"/>
                <a:ext cx="1559565" cy="915736"/>
              </a:xfrm>
              <a:prstGeom prst="rect">
                <a:avLst/>
              </a:prstGeom>
              <a:ln>
                <a:noFill/>
              </a:ln>
              <a:effectLst>
                <a:outerShdw blurRad="292100" dist="139700" dir="2700000" algn="tl" rotWithShape="0">
                  <a:srgbClr val="333333">
                    <a:alpha val="65000"/>
                  </a:srgbClr>
                </a:outerShdw>
              </a:effectLst>
            </p:spPr>
          </p:pic>
        </p:grpSp>
        <p:grpSp>
          <p:nvGrpSpPr>
            <p:cNvPr id="3" name="Group 2"/>
            <p:cNvGrpSpPr/>
            <p:nvPr/>
          </p:nvGrpSpPr>
          <p:grpSpPr>
            <a:xfrm>
              <a:off x="5029" y="4971"/>
              <a:ext cx="3477" cy="1510"/>
              <a:chOff x="5029" y="4971"/>
              <a:chExt cx="3477" cy="1510"/>
            </a:xfrm>
          </p:grpSpPr>
          <p:pic>
            <p:nvPicPr>
              <p:cNvPr id="70" name="Picture 69" descr="Text&#10;&#10;Description automatically generated with medium confidence"/>
              <p:cNvPicPr>
                <a:picLocks noChangeAspect="1"/>
              </p:cNvPicPr>
              <p:nvPr/>
            </p:nvPicPr>
            <p:blipFill>
              <a:blip r:embed="rId9"/>
              <a:stretch>
                <a:fillRect/>
              </a:stretch>
            </p:blipFill>
            <p:spPr>
              <a:xfrm>
                <a:off x="5029" y="4971"/>
                <a:ext cx="1757" cy="1510"/>
              </a:xfrm>
              <a:prstGeom prst="rect">
                <a:avLst/>
              </a:prstGeom>
              <a:ln>
                <a:noFill/>
              </a:ln>
              <a:effectLst>
                <a:outerShdw blurRad="292100" dist="139700" dir="2700000" algn="tl" rotWithShape="0">
                  <a:srgbClr val="333333">
                    <a:alpha val="65000"/>
                  </a:srgbClr>
                </a:outerShdw>
              </a:effectLst>
            </p:spPr>
          </p:pic>
          <p:pic>
            <p:nvPicPr>
              <p:cNvPr id="72" name="Picture 71" descr="Logo&#10;&#10;Description automatically generated"/>
              <p:cNvPicPr>
                <a:picLocks noChangeAspect="1"/>
              </p:cNvPicPr>
              <p:nvPr/>
            </p:nvPicPr>
            <p:blipFill>
              <a:blip r:embed="rId10"/>
              <a:stretch>
                <a:fillRect/>
              </a:stretch>
            </p:blipFill>
            <p:spPr>
              <a:xfrm>
                <a:off x="6888" y="4971"/>
                <a:ext cx="1618" cy="1508"/>
              </a:xfrm>
              <a:prstGeom prst="rect">
                <a:avLst/>
              </a:prstGeom>
              <a:ln>
                <a:noFill/>
              </a:ln>
              <a:effectLst>
                <a:outerShdw blurRad="292100" dist="139700" dir="2700000" algn="tl" rotWithShape="0">
                  <a:srgbClr val="333333">
                    <a:alpha val="65000"/>
                  </a:srgbClr>
                </a:outerShdw>
              </a:effectLst>
            </p:spPr>
          </p:pic>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6" name="Rectangles 5"/>
          <p:cNvSpPr/>
          <p:nvPr/>
        </p:nvSpPr>
        <p:spPr>
          <a:xfrm>
            <a:off x="130810" y="596900"/>
            <a:ext cx="8867140" cy="44704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1. Methodology</a:t>
            </a:r>
            <a:endParaRPr lang="en-US" sz="2400" b="1" dirty="0"/>
          </a:p>
        </p:txBody>
      </p:sp>
      <p:sp>
        <p:nvSpPr>
          <p:cNvPr id="10" name="Text Box 2"/>
          <p:cNvSpPr txBox="1"/>
          <p:nvPr/>
        </p:nvSpPr>
        <p:spPr>
          <a:xfrm>
            <a:off x="4484536" y="642106"/>
            <a:ext cx="4417075" cy="4357283"/>
          </a:xfrm>
          <a:prstGeom prst="rect">
            <a:avLst/>
          </a:prstGeom>
          <a:noFill/>
          <a:ln w="12700">
            <a:solidFill>
              <a:schemeClr val="bg1">
                <a:lumMod val="85000"/>
              </a:schemeClr>
            </a:solidFill>
          </a:ln>
        </p:spPr>
        <p:txBody>
          <a:bodyPr wrap="square" rtlCol="0">
            <a:spAutoFit/>
          </a:bodyPr>
          <a:lstStyle/>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800" b="1" dirty="0"/>
          </a:p>
          <a:p>
            <a:pPr marL="0" indent="0">
              <a:lnSpc>
                <a:spcPct val="150000"/>
              </a:lnSpc>
              <a:buNone/>
            </a:pPr>
            <a:endParaRPr lang="en-US" sz="1000" dirty="0"/>
          </a:p>
        </p:txBody>
      </p:sp>
      <p:sp>
        <p:nvSpPr>
          <p:cNvPr id="13" name="Rectangle: Rounded Corners 12"/>
          <p:cNvSpPr/>
          <p:nvPr/>
        </p:nvSpPr>
        <p:spPr>
          <a:xfrm>
            <a:off x="5447697" y="739024"/>
            <a:ext cx="2308541" cy="5955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Supervised</a:t>
            </a:r>
            <a:r>
              <a:rPr lang="en-US" dirty="0"/>
              <a:t> </a:t>
            </a:r>
          </a:p>
          <a:p>
            <a:pPr algn="ctr"/>
            <a:r>
              <a:rPr lang="en-US" dirty="0"/>
              <a:t>Machine </a:t>
            </a:r>
            <a:r>
              <a:rPr lang="en-US" sz="1200" dirty="0"/>
              <a:t>Learning</a:t>
            </a:r>
            <a:r>
              <a:rPr lang="en-US" dirty="0"/>
              <a:t> Models</a:t>
            </a:r>
            <a:endParaRPr lang="en-SG" dirty="0"/>
          </a:p>
        </p:txBody>
      </p:sp>
      <p:grpSp>
        <p:nvGrpSpPr>
          <p:cNvPr id="22" name="Group 21"/>
          <p:cNvGrpSpPr/>
          <p:nvPr/>
        </p:nvGrpSpPr>
        <p:grpSpPr>
          <a:xfrm>
            <a:off x="6609529" y="1728621"/>
            <a:ext cx="2165894" cy="507870"/>
            <a:chOff x="6673178" y="2018371"/>
            <a:chExt cx="2165894" cy="582617"/>
          </a:xfrm>
        </p:grpSpPr>
        <p:sp>
          <p:nvSpPr>
            <p:cNvPr id="14" name="Rectangle: Rounded Corners 13"/>
            <p:cNvSpPr/>
            <p:nvPr/>
          </p:nvSpPr>
          <p:spPr>
            <a:xfrm>
              <a:off x="6673178" y="2018371"/>
              <a:ext cx="2165894" cy="58261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Classification</a:t>
              </a:r>
              <a:endParaRPr lang="en-SG" sz="1200" b="1" dirty="0"/>
            </a:p>
          </p:txBody>
        </p:sp>
        <p:pic>
          <p:nvPicPr>
            <p:cNvPr id="19" name="Picture 18" descr="A picture containing graphical user interface&#10;&#10;Description automatically generated"/>
            <p:cNvPicPr>
              <a:picLocks noChangeAspect="1"/>
            </p:cNvPicPr>
            <p:nvPr/>
          </p:nvPicPr>
          <p:blipFill rotWithShape="1">
            <a:blip r:embed="rId3"/>
            <a:srcRect l="67021"/>
            <a:stretch>
              <a:fillRect/>
            </a:stretch>
          </p:blipFill>
          <p:spPr>
            <a:xfrm>
              <a:off x="6804802" y="2113784"/>
              <a:ext cx="449536" cy="452989"/>
            </a:xfrm>
            <a:prstGeom prst="rect">
              <a:avLst/>
            </a:prstGeom>
          </p:spPr>
        </p:pic>
      </p:grpSp>
      <p:grpSp>
        <p:nvGrpSpPr>
          <p:cNvPr id="21" name="Group 20"/>
          <p:cNvGrpSpPr/>
          <p:nvPr/>
        </p:nvGrpSpPr>
        <p:grpSpPr>
          <a:xfrm>
            <a:off x="4564380" y="1698846"/>
            <a:ext cx="1604311" cy="520424"/>
            <a:chOff x="4401594" y="1989132"/>
            <a:chExt cx="1704566" cy="582617"/>
          </a:xfrm>
        </p:grpSpPr>
        <p:sp>
          <p:nvSpPr>
            <p:cNvPr id="15" name="Rectangle: Rounded Corners 14"/>
            <p:cNvSpPr/>
            <p:nvPr/>
          </p:nvSpPr>
          <p:spPr>
            <a:xfrm>
              <a:off x="4401594" y="1989132"/>
              <a:ext cx="1704566" cy="582617"/>
            </a:xfrm>
            <a:prstGeom prst="roundRect">
              <a:avLst>
                <a:gd name="adj" fmla="val 50000"/>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t>Regression</a:t>
              </a:r>
              <a:endParaRPr lang="en-SG" sz="1200" b="1" dirty="0"/>
            </a:p>
          </p:txBody>
        </p:sp>
        <p:pic>
          <p:nvPicPr>
            <p:cNvPr id="20" name="Picture 19" descr="A picture containing graphical user interface&#10;&#10;Description automatically generated"/>
            <p:cNvPicPr>
              <a:picLocks noChangeAspect="1"/>
            </p:cNvPicPr>
            <p:nvPr/>
          </p:nvPicPr>
          <p:blipFill rotWithShape="1">
            <a:blip r:embed="rId3"/>
            <a:srcRect l="551" r="64368"/>
            <a:stretch>
              <a:fillRect/>
            </a:stretch>
          </p:blipFill>
          <p:spPr>
            <a:xfrm>
              <a:off x="4533996" y="2082620"/>
              <a:ext cx="493120" cy="446683"/>
            </a:xfrm>
            <a:prstGeom prst="rect">
              <a:avLst/>
            </a:prstGeom>
          </p:spPr>
        </p:pic>
      </p:grpSp>
      <p:cxnSp>
        <p:nvCxnSpPr>
          <p:cNvPr id="28" name="Straight Connector 27"/>
          <p:cNvCxnSpPr/>
          <p:nvPr/>
        </p:nvCxnSpPr>
        <p:spPr>
          <a:xfrm>
            <a:off x="6601968" y="1336164"/>
            <a:ext cx="0" cy="1706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Connector: Elbow 31"/>
          <p:cNvCxnSpPr/>
          <p:nvPr/>
        </p:nvCxnSpPr>
        <p:spPr>
          <a:xfrm rot="10800000" flipV="1">
            <a:off x="5389476" y="1504057"/>
            <a:ext cx="1200662" cy="188468"/>
          </a:xfrm>
          <a:prstGeom prst="bentConnector3">
            <a:avLst>
              <a:gd name="adj1" fmla="val 9950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p:cNvCxnSpPr/>
          <p:nvPr/>
        </p:nvCxnSpPr>
        <p:spPr>
          <a:xfrm>
            <a:off x="6609529" y="1506822"/>
            <a:ext cx="1237371" cy="221799"/>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p:cNvSpPr/>
          <p:nvPr/>
        </p:nvSpPr>
        <p:spPr>
          <a:xfrm>
            <a:off x="6527959" y="2303825"/>
            <a:ext cx="2311114" cy="2217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1. Logistic Regression (LR)</a:t>
            </a:r>
            <a:endParaRPr lang="en-SG" sz="1100" dirty="0"/>
          </a:p>
        </p:txBody>
      </p:sp>
      <p:sp>
        <p:nvSpPr>
          <p:cNvPr id="42" name="Rectangle: Rounded Corners 41"/>
          <p:cNvSpPr/>
          <p:nvPr/>
        </p:nvSpPr>
        <p:spPr>
          <a:xfrm>
            <a:off x="6527958" y="2557730"/>
            <a:ext cx="2311114" cy="22150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2. Support Vector Machine (SVM)</a:t>
            </a:r>
            <a:endParaRPr lang="en-SG" sz="1100" dirty="0"/>
          </a:p>
        </p:txBody>
      </p:sp>
      <p:sp>
        <p:nvSpPr>
          <p:cNvPr id="43" name="Rectangle: Rounded Corners 42"/>
          <p:cNvSpPr/>
          <p:nvPr/>
        </p:nvSpPr>
        <p:spPr>
          <a:xfrm>
            <a:off x="6527958" y="2814558"/>
            <a:ext cx="2301112" cy="21015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3. Gaussian Naive Bayes (GB)</a:t>
            </a:r>
            <a:endParaRPr lang="en-SG" sz="1100" dirty="0"/>
          </a:p>
        </p:txBody>
      </p:sp>
      <p:sp>
        <p:nvSpPr>
          <p:cNvPr id="44" name="Rectangle: Rounded Corners 43"/>
          <p:cNvSpPr/>
          <p:nvPr/>
        </p:nvSpPr>
        <p:spPr>
          <a:xfrm>
            <a:off x="6537960" y="3051919"/>
            <a:ext cx="2301112" cy="24746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4. K-Nearest Neighbors (KNN)</a:t>
            </a:r>
            <a:endParaRPr lang="en-SG" sz="1100" dirty="0"/>
          </a:p>
        </p:txBody>
      </p:sp>
      <p:sp>
        <p:nvSpPr>
          <p:cNvPr id="45" name="Rectangle: Rounded Corners 44"/>
          <p:cNvSpPr/>
          <p:nvPr/>
        </p:nvSpPr>
        <p:spPr>
          <a:xfrm>
            <a:off x="6537960" y="3325392"/>
            <a:ext cx="2301112" cy="2406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5. Decision Tree (DT)</a:t>
            </a:r>
            <a:endParaRPr lang="en-SG" sz="1100" dirty="0"/>
          </a:p>
        </p:txBody>
      </p:sp>
      <p:sp>
        <p:nvSpPr>
          <p:cNvPr id="46" name="Rectangle: Rounded Corners 45"/>
          <p:cNvSpPr/>
          <p:nvPr/>
        </p:nvSpPr>
        <p:spPr>
          <a:xfrm>
            <a:off x="6537960" y="3591829"/>
            <a:ext cx="2301112" cy="2419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6. Multi-layer Perceptron (MLP)</a:t>
            </a:r>
            <a:endParaRPr lang="en-SG" sz="1100" dirty="0"/>
          </a:p>
        </p:txBody>
      </p:sp>
      <p:sp>
        <p:nvSpPr>
          <p:cNvPr id="47" name="Rectangle: Rounded Corners 46"/>
          <p:cNvSpPr/>
          <p:nvPr/>
        </p:nvSpPr>
        <p:spPr>
          <a:xfrm>
            <a:off x="6537960" y="3859590"/>
            <a:ext cx="2301112" cy="22267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7. Gradient Boosting </a:t>
            </a:r>
            <a:r>
              <a:rPr lang="en-US" sz="1100" dirty="0" err="1"/>
              <a:t>Clf</a:t>
            </a:r>
            <a:r>
              <a:rPr lang="en-US" sz="1100" dirty="0"/>
              <a:t> (GDB)</a:t>
            </a:r>
            <a:endParaRPr lang="en-SG" sz="1100" dirty="0"/>
          </a:p>
        </p:txBody>
      </p:sp>
      <p:sp>
        <p:nvSpPr>
          <p:cNvPr id="48" name="Rectangle: Rounded Corners 47"/>
          <p:cNvSpPr/>
          <p:nvPr/>
        </p:nvSpPr>
        <p:spPr>
          <a:xfrm>
            <a:off x="6537960" y="4674399"/>
            <a:ext cx="2301112" cy="2326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10. </a:t>
            </a:r>
            <a:r>
              <a:rPr lang="en-US" sz="1100" dirty="0" err="1"/>
              <a:t>XGBoost</a:t>
            </a:r>
            <a:r>
              <a:rPr lang="en-US" sz="1100" dirty="0"/>
              <a:t> Classifier (XGB)</a:t>
            </a:r>
            <a:endParaRPr lang="en-SG" sz="1100" dirty="0"/>
          </a:p>
        </p:txBody>
      </p:sp>
      <p:sp>
        <p:nvSpPr>
          <p:cNvPr id="49" name="Rectangle: Rounded Corners 48"/>
          <p:cNvSpPr/>
          <p:nvPr/>
        </p:nvSpPr>
        <p:spPr>
          <a:xfrm>
            <a:off x="6537960" y="4396190"/>
            <a:ext cx="2301112" cy="24328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9. Random Forest Classifier (RF)</a:t>
            </a:r>
            <a:endParaRPr lang="en-SG" sz="1100" dirty="0"/>
          </a:p>
        </p:txBody>
      </p:sp>
      <p:sp>
        <p:nvSpPr>
          <p:cNvPr id="50" name="Rectangle: Rounded Corners 49"/>
          <p:cNvSpPr/>
          <p:nvPr/>
        </p:nvSpPr>
        <p:spPr>
          <a:xfrm>
            <a:off x="6537960" y="4117189"/>
            <a:ext cx="2301112" cy="25323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8. AdaBoost Classifier (ADA)</a:t>
            </a:r>
            <a:endParaRPr lang="en-SG" sz="1100" dirty="0"/>
          </a:p>
        </p:txBody>
      </p:sp>
      <p:sp>
        <p:nvSpPr>
          <p:cNvPr id="51" name="TextBox 50"/>
          <p:cNvSpPr txBox="1"/>
          <p:nvPr/>
        </p:nvSpPr>
        <p:spPr>
          <a:xfrm>
            <a:off x="914936" y="826603"/>
            <a:ext cx="2539916" cy="738664"/>
          </a:xfrm>
          <a:prstGeom prst="rect">
            <a:avLst/>
          </a:prstGeom>
          <a:ln w="12700"/>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800" b="1" dirty="0"/>
              <a:t>Binary</a:t>
            </a:r>
            <a:r>
              <a:rPr lang="en-US" sz="2400" b="1" dirty="0"/>
              <a:t> </a:t>
            </a:r>
          </a:p>
          <a:p>
            <a:pPr algn="ctr"/>
            <a:r>
              <a:rPr lang="en-US" sz="1800" b="1" dirty="0"/>
              <a:t>Classification</a:t>
            </a:r>
          </a:p>
        </p:txBody>
      </p:sp>
      <p:cxnSp>
        <p:nvCxnSpPr>
          <p:cNvPr id="5" name="Straight Arrow Connector 4"/>
          <p:cNvCxnSpPr/>
          <p:nvPr/>
        </p:nvCxnSpPr>
        <p:spPr>
          <a:xfrm>
            <a:off x="2175227" y="1565267"/>
            <a:ext cx="0" cy="3831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1032493" y="1939286"/>
            <a:ext cx="2285468" cy="997356"/>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Customer Churn?</a:t>
            </a:r>
            <a:endParaRPr lang="en-SG" sz="1600" b="1" dirty="0">
              <a:solidFill>
                <a:schemeClr val="tx1">
                  <a:lumMod val="75000"/>
                  <a:lumOff val="25000"/>
                </a:schemeClr>
              </a:solidFill>
            </a:endParaRPr>
          </a:p>
        </p:txBody>
      </p:sp>
      <p:cxnSp>
        <p:nvCxnSpPr>
          <p:cNvPr id="18" name="Straight Connector 17"/>
          <p:cNvCxnSpPr>
            <a:stCxn id="9" idx="2"/>
          </p:cNvCxnSpPr>
          <p:nvPr/>
        </p:nvCxnSpPr>
        <p:spPr>
          <a:xfrm>
            <a:off x="2175227" y="2936642"/>
            <a:ext cx="9667" cy="36273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Connector: Elbow 23"/>
          <p:cNvCxnSpPr>
            <a:endCxn id="30" idx="0"/>
          </p:cNvCxnSpPr>
          <p:nvPr/>
        </p:nvCxnSpPr>
        <p:spPr>
          <a:xfrm>
            <a:off x="1897357" y="3297497"/>
            <a:ext cx="1241960" cy="327373"/>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p:cNvCxnSpPr>
            <a:endCxn id="29" idx="0"/>
          </p:cNvCxnSpPr>
          <p:nvPr/>
        </p:nvCxnSpPr>
        <p:spPr>
          <a:xfrm rot="10800000" flipV="1">
            <a:off x="1339399" y="3299381"/>
            <a:ext cx="835831" cy="332710"/>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20604" y="3632091"/>
            <a:ext cx="837588" cy="51689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Yes</a:t>
            </a:r>
            <a:endParaRPr lang="en-SG" sz="1600" b="1" dirty="0">
              <a:solidFill>
                <a:schemeClr val="tx1">
                  <a:lumMod val="75000"/>
                  <a:lumOff val="25000"/>
                </a:schemeClr>
              </a:solidFill>
            </a:endParaRPr>
          </a:p>
        </p:txBody>
      </p:sp>
      <p:sp>
        <p:nvSpPr>
          <p:cNvPr id="30" name="Oval 29"/>
          <p:cNvSpPr/>
          <p:nvPr/>
        </p:nvSpPr>
        <p:spPr>
          <a:xfrm>
            <a:off x="2720523" y="3624870"/>
            <a:ext cx="837588" cy="51689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No</a:t>
            </a:r>
            <a:endParaRPr lang="en-SG" sz="1600" b="1"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9792393-618F-316A-2DF4-5693CAC52C76}"/>
                  </a:ext>
                </a:extLst>
              </p14:cNvPr>
              <p14:cNvContentPartPr/>
              <p14:nvPr/>
            </p14:nvContentPartPr>
            <p14:xfrm>
              <a:off x="-1445490" y="146700"/>
              <a:ext cx="360" cy="360"/>
            </p14:xfrm>
          </p:contentPart>
        </mc:Choice>
        <mc:Fallback xmlns="">
          <p:pic>
            <p:nvPicPr>
              <p:cNvPr id="3" name="Ink 2">
                <a:extLst>
                  <a:ext uri="{FF2B5EF4-FFF2-40B4-BE49-F238E27FC236}">
                    <a16:creationId xmlns:a16="http://schemas.microsoft.com/office/drawing/2014/main" id="{59792393-618F-316A-2DF4-5693CAC52C76}"/>
                  </a:ext>
                </a:extLst>
              </p:cNvPr>
              <p:cNvPicPr/>
              <p:nvPr/>
            </p:nvPicPr>
            <p:blipFill>
              <a:blip r:embed="rId5"/>
              <a:stretch>
                <a:fillRect/>
              </a:stretch>
            </p:blipFill>
            <p:spPr>
              <a:xfrm>
                <a:off x="-1481490" y="75060"/>
                <a:ext cx="72000" cy="1440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1"/>
        <p:cNvGrpSpPr/>
        <p:nvPr/>
      </p:nvGrpSpPr>
      <p:grpSpPr>
        <a:xfrm>
          <a:off x="0" y="0"/>
          <a:ext cx="0" cy="0"/>
          <a:chOff x="0" y="0"/>
          <a:chExt cx="0" cy="0"/>
        </a:xfrm>
      </p:grpSpPr>
      <p:sp>
        <p:nvSpPr>
          <p:cNvPr id="6" name="Rectangles 5"/>
          <p:cNvSpPr/>
          <p:nvPr/>
        </p:nvSpPr>
        <p:spPr>
          <a:xfrm>
            <a:off x="130810" y="596900"/>
            <a:ext cx="8867140" cy="4470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lt"/>
            </a:endParaRPr>
          </a:p>
        </p:txBody>
      </p:sp>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mj-lt"/>
              </a:rPr>
              <a:t>Contents</a:t>
            </a:r>
          </a:p>
        </p:txBody>
      </p:sp>
      <p:sp>
        <p:nvSpPr>
          <p:cNvPr id="5" name="Text Box 4"/>
          <p:cNvSpPr txBox="1"/>
          <p:nvPr/>
        </p:nvSpPr>
        <p:spPr>
          <a:xfrm>
            <a:off x="1967757" y="789206"/>
            <a:ext cx="7030193" cy="4278094"/>
          </a:xfrm>
          <a:prstGeom prst="rect">
            <a:avLst/>
          </a:prstGeom>
          <a:noFill/>
        </p:spPr>
        <p:txBody>
          <a:bodyPr wrap="square" rtlCol="0">
            <a:spAutoFit/>
          </a:bodyPr>
          <a:lstStyle/>
          <a:p>
            <a:pPr marL="0" indent="0" algn="just">
              <a:buFont typeface="Arial" panose="020B0604020202020204" pitchFamily="34" charset="0"/>
              <a:buNone/>
              <a:tabLst>
                <a:tab pos="355600" algn="l"/>
              </a:tabLst>
            </a:pPr>
            <a:r>
              <a:rPr lang="en-US" sz="1600" b="1" dirty="0">
                <a:solidFill>
                  <a:schemeClr val="bg1">
                    <a:lumMod val="75000"/>
                  </a:schemeClr>
                </a:solidFill>
                <a:latin typeface="Arial" panose="020B0604020202020204" pitchFamily="34" charset="0"/>
                <a:cs typeface="Arial" panose="020B0604020202020204" pitchFamily="34" charset="0"/>
              </a:rPr>
              <a:t>1.  Methodology</a:t>
            </a:r>
          </a:p>
          <a:p>
            <a:pPr marL="742950" lvl="1" indent="-469900" algn="just">
              <a:buFont typeface="Wingdings" panose="05000000000000000000" pitchFamily="2" charset="2"/>
              <a:buChar char="q"/>
              <a:tabLst>
                <a:tab pos="355600" algn="l"/>
              </a:tabLst>
            </a:pPr>
            <a:r>
              <a:rPr lang="en-US" sz="1600" dirty="0">
                <a:solidFill>
                  <a:schemeClr val="bg1">
                    <a:lumMod val="75000"/>
                  </a:schemeClr>
                </a:solidFill>
                <a:latin typeface="Arial" panose="020B0604020202020204" pitchFamily="34" charset="0"/>
                <a:cs typeface="Arial" panose="020B0604020202020204" pitchFamily="34" charset="0"/>
              </a:rPr>
              <a:t>Datasets, Models, Metrics, Tools</a:t>
            </a:r>
          </a:p>
          <a:p>
            <a:pPr marL="273050" lvl="1" algn="just">
              <a:tabLst>
                <a:tab pos="355600" algn="l"/>
              </a:tabLst>
            </a:pPr>
            <a:endParaRPr lang="en-US" sz="1600" dirty="0">
              <a:latin typeface="Arial" panose="020B0604020202020204" pitchFamily="34" charset="0"/>
              <a:cs typeface="Arial" panose="020B0604020202020204" pitchFamily="34" charset="0"/>
            </a:endParaRPr>
          </a:p>
          <a:p>
            <a:pPr marL="0" indent="0" algn="just">
              <a:buFont typeface="Arial" panose="020B0604020202020204" pitchFamily="34" charset="0"/>
              <a:buNone/>
              <a:tabLst>
                <a:tab pos="355600" algn="l"/>
              </a:tabLst>
            </a:pPr>
            <a:r>
              <a:rPr lang="en-US" sz="1600" b="1" dirty="0">
                <a:solidFill>
                  <a:schemeClr val="tx1">
                    <a:lumMod val="75000"/>
                    <a:lumOff val="25000"/>
                  </a:schemeClr>
                </a:solidFill>
                <a:latin typeface="Arial" panose="020B0604020202020204" pitchFamily="34" charset="0"/>
                <a:cs typeface="Arial" panose="020B0604020202020204" pitchFamily="34" charset="0"/>
              </a:rPr>
              <a:t>2.  Process Workflow</a:t>
            </a:r>
          </a:p>
          <a:p>
            <a:pPr marL="742950" lvl="1" indent="-469900" algn="just">
              <a:buFont typeface="Wingdings" panose="05000000000000000000" pitchFamily="2" charset="2"/>
              <a:buChar char="q"/>
              <a:tabLst>
                <a:tab pos="355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Step 1 - EDA, </a:t>
            </a:r>
          </a:p>
          <a:p>
            <a:pPr marL="742950" lvl="1" indent="-469900" algn="just">
              <a:buFont typeface="Wingdings" panose="05000000000000000000" pitchFamily="2" charset="2"/>
              <a:buChar char="q"/>
              <a:tabLst>
                <a:tab pos="355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Step 2 - Data Preparation, </a:t>
            </a:r>
          </a:p>
          <a:p>
            <a:pPr marL="742950" lvl="1" indent="-469900" algn="just">
              <a:buFont typeface="Wingdings" panose="05000000000000000000" pitchFamily="2" charset="2"/>
              <a:buChar char="q"/>
              <a:tabLst>
                <a:tab pos="355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Step 3 - Data Analysis, </a:t>
            </a:r>
          </a:p>
          <a:p>
            <a:pPr marL="742950" lvl="1" indent="-469900" algn="just">
              <a:buFont typeface="Wingdings" panose="05000000000000000000" pitchFamily="2" charset="2"/>
              <a:buChar char="q"/>
              <a:tabLst>
                <a:tab pos="355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Step 4 - ML model training/evaluation</a:t>
            </a:r>
          </a:p>
          <a:p>
            <a:pPr marL="273050" lvl="1" algn="just">
              <a:tabLst>
                <a:tab pos="355600" algn="l"/>
              </a:tabLst>
            </a:pPr>
            <a:endParaRPr lang="en-US" sz="1600" dirty="0">
              <a:solidFill>
                <a:schemeClr val="bg1">
                  <a:lumMod val="75000"/>
                </a:schemeClr>
              </a:solidFill>
              <a:latin typeface="Arial" panose="020B0604020202020204" pitchFamily="34" charset="0"/>
              <a:cs typeface="Arial" panose="020B0604020202020204" pitchFamily="34" charset="0"/>
            </a:endParaRPr>
          </a:p>
          <a:p>
            <a:pPr algn="just">
              <a:tabLst>
                <a:tab pos="355600" algn="l"/>
              </a:tabLst>
            </a:pPr>
            <a:r>
              <a:rPr lang="en-US" sz="1600" b="1" dirty="0">
                <a:solidFill>
                  <a:schemeClr val="bg1">
                    <a:lumMod val="75000"/>
                  </a:schemeClr>
                </a:solidFill>
                <a:latin typeface="Arial" panose="020B0604020202020204" pitchFamily="34" charset="0"/>
                <a:cs typeface="Arial" panose="020B0604020202020204" pitchFamily="34" charset="0"/>
              </a:rPr>
              <a:t>3.  Results</a:t>
            </a:r>
          </a:p>
          <a:p>
            <a:pPr marL="736600" lvl="5" indent="-463550" algn="just">
              <a:buFont typeface="Wingdings" panose="05000000000000000000" pitchFamily="2" charset="2"/>
              <a:buChar char="q"/>
              <a:tabLst>
                <a:tab pos="355600" algn="l"/>
              </a:tabLst>
            </a:pPr>
            <a:r>
              <a:rPr lang="en-US" sz="1600" dirty="0">
                <a:solidFill>
                  <a:schemeClr val="bg1">
                    <a:lumMod val="75000"/>
                  </a:schemeClr>
                </a:solidFill>
                <a:latin typeface="Arial" panose="020B0604020202020204" pitchFamily="34" charset="0"/>
                <a:cs typeface="Arial" panose="020B0604020202020204" pitchFamily="34" charset="0"/>
              </a:rPr>
              <a:t>Accuracy, MSE, R^2 score, F1-score, ROC curve</a:t>
            </a:r>
          </a:p>
          <a:p>
            <a:pPr algn="just">
              <a:tabLst>
                <a:tab pos="355600" algn="l"/>
              </a:tabLst>
            </a:pPr>
            <a:endParaRPr lang="en-US" sz="1600" dirty="0">
              <a:solidFill>
                <a:schemeClr val="bg1">
                  <a:lumMod val="75000"/>
                </a:schemeClr>
              </a:solidFill>
              <a:latin typeface="Arial" panose="020B0604020202020204" pitchFamily="34" charset="0"/>
              <a:cs typeface="Arial" panose="020B0604020202020204" pitchFamily="34" charset="0"/>
            </a:endParaRPr>
          </a:p>
          <a:p>
            <a:pPr algn="just">
              <a:tabLst>
                <a:tab pos="355600" algn="l"/>
              </a:tabLst>
            </a:pPr>
            <a:r>
              <a:rPr lang="en-US" sz="1600" b="1" dirty="0">
                <a:solidFill>
                  <a:schemeClr val="bg1">
                    <a:lumMod val="75000"/>
                  </a:schemeClr>
                </a:solidFill>
                <a:latin typeface="Arial" panose="020B0604020202020204" pitchFamily="34" charset="0"/>
                <a:cs typeface="Arial" panose="020B0604020202020204" pitchFamily="34" charset="0"/>
              </a:rPr>
              <a:t>4.  Conclusions</a:t>
            </a:r>
          </a:p>
          <a:p>
            <a:pPr marL="713105" lvl="2" indent="-440055" algn="just">
              <a:buFont typeface="Wingdings" panose="05000000000000000000" pitchFamily="2" charset="2"/>
              <a:buChar char="q"/>
              <a:tabLst>
                <a:tab pos="712470" algn="l"/>
              </a:tabLst>
            </a:pPr>
            <a:r>
              <a:rPr lang="en-US" sz="1600" dirty="0">
                <a:solidFill>
                  <a:schemeClr val="bg1">
                    <a:lumMod val="75000"/>
                  </a:schemeClr>
                </a:solidFill>
                <a:latin typeface="Arial" panose="020B0604020202020204" pitchFamily="34" charset="0"/>
                <a:cs typeface="Arial" panose="020B0604020202020204" pitchFamily="34" charset="0"/>
              </a:rPr>
              <a:t>How did results of your work help with business case?</a:t>
            </a:r>
          </a:p>
          <a:p>
            <a:pPr marL="713105" lvl="1" indent="-440055" algn="just">
              <a:buFont typeface="Wingdings" panose="05000000000000000000" pitchFamily="2" charset="2"/>
              <a:buChar char="q"/>
              <a:tabLst>
                <a:tab pos="712470" algn="l"/>
              </a:tabLst>
            </a:pPr>
            <a:r>
              <a:rPr lang="en-US" sz="1600" dirty="0">
                <a:solidFill>
                  <a:schemeClr val="bg1">
                    <a:lumMod val="75000"/>
                  </a:schemeClr>
                </a:solidFill>
                <a:latin typeface="Arial" panose="020B0604020202020204" pitchFamily="34" charset="0"/>
                <a:cs typeface="Arial" panose="020B0604020202020204" pitchFamily="34" charset="0"/>
              </a:rPr>
              <a:t>Recommendations</a:t>
            </a:r>
          </a:p>
          <a:p>
            <a:pPr marL="713105" lvl="1" indent="-440055" algn="just">
              <a:buFont typeface="Wingdings" panose="05000000000000000000" pitchFamily="2" charset="2"/>
              <a:buChar char="q"/>
              <a:tabLst>
                <a:tab pos="712470" algn="l"/>
              </a:tabLst>
            </a:pPr>
            <a:r>
              <a:rPr lang="en-US" sz="1600" dirty="0">
                <a:solidFill>
                  <a:schemeClr val="bg1">
                    <a:lumMod val="75000"/>
                  </a:schemeClr>
                </a:solidFill>
                <a:latin typeface="Arial" panose="020B0604020202020204" pitchFamily="34" charset="0"/>
                <a:cs typeface="Arial" panose="020B0604020202020204" pitchFamily="34" charset="0"/>
              </a:rPr>
              <a:t>Interesting insights</a:t>
            </a:r>
          </a:p>
          <a:p>
            <a:pPr marL="0" indent="0" algn="just">
              <a:buFont typeface="Arial" panose="020B0604020202020204" pitchFamily="34" charset="0"/>
              <a:buNone/>
            </a:pPr>
            <a:endParaRPr lang="en-US" sz="1600" dirty="0">
              <a:latin typeface="Roboto" panose="02000000000000000000" charset="0"/>
              <a:cs typeface="Roboto" panose="0200000000000000000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69358" y="1189938"/>
            <a:ext cx="8601075" cy="3802685"/>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3768980" cy="523220"/>
          </a:xfrm>
          <a:prstGeom prst="rect">
            <a:avLst/>
          </a:prstGeom>
          <a:noFill/>
        </p:spPr>
        <p:txBody>
          <a:bodyPr wrap="none" rtlCol="0">
            <a:spAutoFit/>
          </a:bodyPr>
          <a:lstStyle/>
          <a:p>
            <a:r>
              <a:rPr lang="en-US" sz="1400" b="1" dirty="0"/>
              <a:t>STEP 1 – Exploratory Data Analysis (EDA)</a:t>
            </a:r>
          </a:p>
          <a:p>
            <a:endParaRPr lang="en-SG" b="1" dirty="0"/>
          </a:p>
        </p:txBody>
      </p:sp>
      <p:pic>
        <p:nvPicPr>
          <p:cNvPr id="19" name="Picture 18" descr="Table&#10;&#10;Description automatically generated"/>
          <p:cNvPicPr>
            <a:picLocks noChangeAspect="1"/>
          </p:cNvPicPr>
          <p:nvPr/>
        </p:nvPicPr>
        <p:blipFill>
          <a:blip r:embed="rId3"/>
          <a:stretch>
            <a:fillRect/>
          </a:stretch>
        </p:blipFill>
        <p:spPr>
          <a:xfrm>
            <a:off x="5046058" y="1285896"/>
            <a:ext cx="3657124" cy="3560423"/>
          </a:xfrm>
          <a:prstGeom prst="rect">
            <a:avLst/>
          </a:prstGeom>
        </p:spPr>
      </p:pic>
      <p:pic>
        <p:nvPicPr>
          <p:cNvPr id="21" name="Picture 20" descr="Graphical user interface, text, application, email&#10;&#10;Description automatically generated"/>
          <p:cNvPicPr>
            <a:picLocks noChangeAspect="1"/>
          </p:cNvPicPr>
          <p:nvPr/>
        </p:nvPicPr>
        <p:blipFill>
          <a:blip r:embed="rId4"/>
          <a:stretch>
            <a:fillRect/>
          </a:stretch>
        </p:blipFill>
        <p:spPr>
          <a:xfrm>
            <a:off x="440818" y="1294682"/>
            <a:ext cx="4433780" cy="3551637"/>
          </a:xfrm>
          <a:prstGeom prst="rect">
            <a:avLst/>
          </a:prstGeom>
        </p:spPr>
      </p:pic>
      <p:sp>
        <p:nvSpPr>
          <p:cNvPr id="3" name="Rectangle: Rounded Corners 2"/>
          <p:cNvSpPr/>
          <p:nvPr/>
        </p:nvSpPr>
        <p:spPr>
          <a:xfrm rot="5400000">
            <a:off x="6654165" y="3896360"/>
            <a:ext cx="137160" cy="168592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Rounded Corners 22"/>
          <p:cNvSpPr/>
          <p:nvPr/>
        </p:nvSpPr>
        <p:spPr>
          <a:xfrm rot="16200000">
            <a:off x="858621" y="4500781"/>
            <a:ext cx="136965" cy="40640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Rounded Corners 23"/>
          <p:cNvSpPr/>
          <p:nvPr/>
        </p:nvSpPr>
        <p:spPr>
          <a:xfrm rot="16200000">
            <a:off x="1785574" y="1208906"/>
            <a:ext cx="222456" cy="99553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s 3"/>
          <p:cNvSpPr/>
          <p:nvPr/>
        </p:nvSpPr>
        <p:spPr>
          <a:xfrm>
            <a:off x="53975" y="45085"/>
            <a:ext cx="9036685" cy="516890"/>
          </a:xfrm>
          <a:prstGeom prst="rect">
            <a:avLst/>
          </a:prstGeom>
          <a:gradFill>
            <a:gsLst>
              <a:gs pos="0">
                <a:schemeClr val="accent5">
                  <a:lumMod val="50000"/>
                </a:schemeClr>
              </a:gs>
              <a:gs pos="100000">
                <a:srgbClr val="0E2557"/>
              </a:gs>
            </a:gsLst>
            <a:lin ang="2700000" scaled="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ym typeface="+mn-ea"/>
              </a:rPr>
              <a:t>2. Process Flow </a:t>
            </a:r>
            <a:endParaRPr lang="en-US" sz="2400" b="1" dirty="0"/>
          </a:p>
        </p:txBody>
      </p:sp>
      <p:sp>
        <p:nvSpPr>
          <p:cNvPr id="323" name="Shape 323"/>
          <p:cNvSpPr txBox="1"/>
          <p:nvPr/>
        </p:nvSpPr>
        <p:spPr>
          <a:xfrm>
            <a:off x="271462" y="1123847"/>
            <a:ext cx="8601075" cy="3576416"/>
          </a:xfrm>
          <a:prstGeom prst="rect">
            <a:avLst/>
          </a:prstGeom>
          <a:solidFill>
            <a:schemeClr val="bg1">
              <a:lumMod val="85000"/>
            </a:schemeClr>
          </a:solidFill>
          <a:ln w="28575" cmpd="sng">
            <a:solidFill>
              <a:schemeClr val="bg1">
                <a:lumMod val="50000"/>
              </a:schemeClr>
            </a:solidFill>
            <a:prstDash val="solid"/>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panose="02070309020205020404"/>
              <a:ea typeface="Courier New" panose="02070309020205020404"/>
              <a:cs typeface="Courier New" panose="02070309020205020404"/>
              <a:sym typeface="Courier New" panose="02070309020205020404"/>
            </a:endParaRPr>
          </a:p>
        </p:txBody>
      </p:sp>
      <p:sp>
        <p:nvSpPr>
          <p:cNvPr id="5" name="TextBox 4"/>
          <p:cNvSpPr txBox="1"/>
          <p:nvPr/>
        </p:nvSpPr>
        <p:spPr>
          <a:xfrm>
            <a:off x="113880" y="666719"/>
            <a:ext cx="3768980" cy="523220"/>
          </a:xfrm>
          <a:prstGeom prst="rect">
            <a:avLst/>
          </a:prstGeom>
          <a:noFill/>
        </p:spPr>
        <p:txBody>
          <a:bodyPr wrap="none" rtlCol="0">
            <a:spAutoFit/>
          </a:bodyPr>
          <a:lstStyle/>
          <a:p>
            <a:r>
              <a:rPr lang="en-US" sz="1400" b="1" dirty="0"/>
              <a:t>STEP 1 – Exploratory Data Analysis (EDA)</a:t>
            </a:r>
          </a:p>
          <a:p>
            <a:endParaRPr lang="en-SG" b="1" dirty="0"/>
          </a:p>
        </p:txBody>
      </p:sp>
      <p:sp>
        <p:nvSpPr>
          <p:cNvPr id="3" name="Rectangle: Rounded Corners 2"/>
          <p:cNvSpPr/>
          <p:nvPr/>
        </p:nvSpPr>
        <p:spPr>
          <a:xfrm>
            <a:off x="3971930" y="1421055"/>
            <a:ext cx="1210733" cy="44835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9" name="Picture 8" descr="Text&#10;&#10;Description automatically generated"/>
          <p:cNvPicPr>
            <a:picLocks noChangeAspect="1"/>
          </p:cNvPicPr>
          <p:nvPr/>
        </p:nvPicPr>
        <p:blipFill>
          <a:blip r:embed="rId3"/>
          <a:stretch>
            <a:fillRect/>
          </a:stretch>
        </p:blipFill>
        <p:spPr>
          <a:xfrm>
            <a:off x="2032000" y="1189940"/>
            <a:ext cx="5312735" cy="3326102"/>
          </a:xfrm>
          <a:prstGeom prst="rect">
            <a:avLst/>
          </a:prstGeom>
        </p:spPr>
      </p:pic>
      <p:sp>
        <p:nvSpPr>
          <p:cNvPr id="2" name="Rectangle: Rounded Corners 1"/>
          <p:cNvSpPr/>
          <p:nvPr/>
        </p:nvSpPr>
        <p:spPr>
          <a:xfrm>
            <a:off x="2421467" y="2201331"/>
            <a:ext cx="1625601" cy="19461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Rectangle: Rounded Corners 17"/>
          <p:cNvSpPr/>
          <p:nvPr/>
        </p:nvSpPr>
        <p:spPr>
          <a:xfrm>
            <a:off x="2392680" y="2620010"/>
            <a:ext cx="4439920" cy="28384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Rectangle: Rounded Corners 1"/>
          <p:cNvSpPr/>
          <p:nvPr/>
        </p:nvSpPr>
        <p:spPr>
          <a:xfrm>
            <a:off x="2495550" y="3833495"/>
            <a:ext cx="2756535" cy="68262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F17B350F-A8C9-E46B-0399-CEC31CE27608}"/>
                  </a:ext>
                </a:extLst>
              </p14:cNvPr>
              <p14:cNvContentPartPr/>
              <p14:nvPr/>
            </p14:nvContentPartPr>
            <p14:xfrm>
              <a:off x="-1649610" y="3004020"/>
              <a:ext cx="360" cy="360"/>
            </p14:xfrm>
          </p:contentPart>
        </mc:Choice>
        <mc:Fallback xmlns="">
          <p:pic>
            <p:nvPicPr>
              <p:cNvPr id="19" name="Ink 18">
                <a:extLst>
                  <a:ext uri="{FF2B5EF4-FFF2-40B4-BE49-F238E27FC236}">
                    <a16:creationId xmlns:a16="http://schemas.microsoft.com/office/drawing/2014/main" id="{F17B350F-A8C9-E46B-0399-CEC31CE27608}"/>
                  </a:ext>
                </a:extLst>
              </p:cNvPr>
              <p:cNvPicPr/>
              <p:nvPr/>
            </p:nvPicPr>
            <p:blipFill>
              <a:blip r:embed="rId5"/>
              <a:stretch>
                <a:fillRect/>
              </a:stretch>
            </p:blipFill>
            <p:spPr>
              <a:xfrm>
                <a:off x="-1685610" y="293202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6F7B5885-E5DF-47AB-4AC3-A4C4681FAA3D}"/>
                  </a:ext>
                </a:extLst>
              </p14:cNvPr>
              <p14:cNvContentPartPr/>
              <p14:nvPr/>
            </p14:nvContentPartPr>
            <p14:xfrm>
              <a:off x="4865644" y="3942540"/>
              <a:ext cx="283680" cy="40320"/>
            </p14:xfrm>
          </p:contentPart>
        </mc:Choice>
        <mc:Fallback xmlns="">
          <p:pic>
            <p:nvPicPr>
              <p:cNvPr id="20" name="Ink 19">
                <a:extLst>
                  <a:ext uri="{FF2B5EF4-FFF2-40B4-BE49-F238E27FC236}">
                    <a16:creationId xmlns:a16="http://schemas.microsoft.com/office/drawing/2014/main" id="{6F7B5885-E5DF-47AB-4AC3-A4C4681FAA3D}"/>
                  </a:ext>
                </a:extLst>
              </p:cNvPr>
              <p:cNvPicPr/>
              <p:nvPr/>
            </p:nvPicPr>
            <p:blipFill>
              <a:blip r:embed="rId7"/>
              <a:stretch>
                <a:fillRect/>
              </a:stretch>
            </p:blipFill>
            <p:spPr>
              <a:xfrm>
                <a:off x="4830004" y="3870540"/>
                <a:ext cx="3553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B175D0D8-9B4B-38E7-7808-3C69EBC0650B}"/>
                  </a:ext>
                </a:extLst>
              </p14:cNvPr>
              <p14:cNvContentPartPr/>
              <p14:nvPr/>
            </p14:nvContentPartPr>
            <p14:xfrm>
              <a:off x="4049164" y="4188060"/>
              <a:ext cx="285120" cy="360"/>
            </p14:xfrm>
          </p:contentPart>
        </mc:Choice>
        <mc:Fallback xmlns="">
          <p:pic>
            <p:nvPicPr>
              <p:cNvPr id="21" name="Ink 20">
                <a:extLst>
                  <a:ext uri="{FF2B5EF4-FFF2-40B4-BE49-F238E27FC236}">
                    <a16:creationId xmlns:a16="http://schemas.microsoft.com/office/drawing/2014/main" id="{B175D0D8-9B4B-38E7-7808-3C69EBC0650B}"/>
                  </a:ext>
                </a:extLst>
              </p:cNvPr>
              <p:cNvPicPr/>
              <p:nvPr/>
            </p:nvPicPr>
            <p:blipFill>
              <a:blip r:embed="rId9"/>
              <a:stretch>
                <a:fillRect/>
              </a:stretch>
            </p:blipFill>
            <p:spPr>
              <a:xfrm>
                <a:off x="4013524" y="4116060"/>
                <a:ext cx="3567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34DABCC8-98E4-DD9E-A2DC-627239C0BA9C}"/>
                  </a:ext>
                </a:extLst>
              </p14:cNvPr>
              <p14:cNvContentPartPr/>
              <p14:nvPr/>
            </p14:nvContentPartPr>
            <p14:xfrm>
              <a:off x="3951244" y="4400820"/>
              <a:ext cx="261000" cy="16200"/>
            </p14:xfrm>
          </p:contentPart>
        </mc:Choice>
        <mc:Fallback xmlns="">
          <p:pic>
            <p:nvPicPr>
              <p:cNvPr id="22" name="Ink 21">
                <a:extLst>
                  <a:ext uri="{FF2B5EF4-FFF2-40B4-BE49-F238E27FC236}">
                    <a16:creationId xmlns:a16="http://schemas.microsoft.com/office/drawing/2014/main" id="{34DABCC8-98E4-DD9E-A2DC-627239C0BA9C}"/>
                  </a:ext>
                </a:extLst>
              </p:cNvPr>
              <p:cNvPicPr/>
              <p:nvPr/>
            </p:nvPicPr>
            <p:blipFill>
              <a:blip r:embed="rId11"/>
              <a:stretch>
                <a:fillRect/>
              </a:stretch>
            </p:blipFill>
            <p:spPr>
              <a:xfrm>
                <a:off x="3915244" y="4328820"/>
                <a:ext cx="33264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7A6C71C9-AB4B-397E-0A5F-F49EC058D0BE}"/>
                  </a:ext>
                </a:extLst>
              </p14:cNvPr>
              <p14:cNvContentPartPr/>
              <p14:nvPr/>
            </p14:nvContentPartPr>
            <p14:xfrm>
              <a:off x="2922724" y="2227140"/>
              <a:ext cx="927000" cy="37800"/>
            </p14:xfrm>
          </p:contentPart>
        </mc:Choice>
        <mc:Fallback xmlns="">
          <p:pic>
            <p:nvPicPr>
              <p:cNvPr id="23" name="Ink 22">
                <a:extLst>
                  <a:ext uri="{FF2B5EF4-FFF2-40B4-BE49-F238E27FC236}">
                    <a16:creationId xmlns:a16="http://schemas.microsoft.com/office/drawing/2014/main" id="{7A6C71C9-AB4B-397E-0A5F-F49EC058D0BE}"/>
                  </a:ext>
                </a:extLst>
              </p:cNvPr>
              <p:cNvPicPr/>
              <p:nvPr/>
            </p:nvPicPr>
            <p:blipFill>
              <a:blip r:embed="rId13"/>
              <a:stretch>
                <a:fillRect/>
              </a:stretch>
            </p:blipFill>
            <p:spPr>
              <a:xfrm>
                <a:off x="2886724" y="2155140"/>
                <a:ext cx="9986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1CF61212-6876-D217-BF47-4BE79CDECF92}"/>
                  </a:ext>
                </a:extLst>
              </p14:cNvPr>
              <p14:cNvContentPartPr/>
              <p14:nvPr/>
            </p14:nvContentPartPr>
            <p14:xfrm>
              <a:off x="2922724" y="2326140"/>
              <a:ext cx="963000" cy="65880"/>
            </p14:xfrm>
          </p:contentPart>
        </mc:Choice>
        <mc:Fallback xmlns="">
          <p:pic>
            <p:nvPicPr>
              <p:cNvPr id="24" name="Ink 23">
                <a:extLst>
                  <a:ext uri="{FF2B5EF4-FFF2-40B4-BE49-F238E27FC236}">
                    <a16:creationId xmlns:a16="http://schemas.microsoft.com/office/drawing/2014/main" id="{1CF61212-6876-D217-BF47-4BE79CDECF92}"/>
                  </a:ext>
                </a:extLst>
              </p:cNvPr>
              <p:cNvPicPr/>
              <p:nvPr/>
            </p:nvPicPr>
            <p:blipFill>
              <a:blip r:embed="rId15"/>
              <a:stretch>
                <a:fillRect/>
              </a:stretch>
            </p:blipFill>
            <p:spPr>
              <a:xfrm>
                <a:off x="2886724" y="2254500"/>
                <a:ext cx="10346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DA7FA352-325F-0D75-D44E-EA77BACE207A}"/>
                  </a:ext>
                </a:extLst>
              </p14:cNvPr>
              <p14:cNvContentPartPr/>
              <p14:nvPr/>
            </p14:nvContentPartPr>
            <p14:xfrm>
              <a:off x="2914084" y="2677500"/>
              <a:ext cx="1028880" cy="360"/>
            </p14:xfrm>
          </p:contentPart>
        </mc:Choice>
        <mc:Fallback xmlns="">
          <p:pic>
            <p:nvPicPr>
              <p:cNvPr id="25" name="Ink 24">
                <a:extLst>
                  <a:ext uri="{FF2B5EF4-FFF2-40B4-BE49-F238E27FC236}">
                    <a16:creationId xmlns:a16="http://schemas.microsoft.com/office/drawing/2014/main" id="{DA7FA352-325F-0D75-D44E-EA77BACE207A}"/>
                  </a:ext>
                </a:extLst>
              </p:cNvPr>
              <p:cNvPicPr/>
              <p:nvPr/>
            </p:nvPicPr>
            <p:blipFill>
              <a:blip r:embed="rId17"/>
              <a:stretch>
                <a:fillRect/>
              </a:stretch>
            </p:blipFill>
            <p:spPr>
              <a:xfrm>
                <a:off x="2878444" y="2605860"/>
                <a:ext cx="11005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9A2EF8DE-31E9-34AF-AA2D-28EE1BE93125}"/>
                  </a:ext>
                </a:extLst>
              </p14:cNvPr>
              <p14:cNvContentPartPr/>
              <p14:nvPr/>
            </p14:nvContentPartPr>
            <p14:xfrm>
              <a:off x="2881684" y="2758500"/>
              <a:ext cx="3714480" cy="26280"/>
            </p14:xfrm>
          </p:contentPart>
        </mc:Choice>
        <mc:Fallback xmlns="">
          <p:pic>
            <p:nvPicPr>
              <p:cNvPr id="27" name="Ink 26">
                <a:extLst>
                  <a:ext uri="{FF2B5EF4-FFF2-40B4-BE49-F238E27FC236}">
                    <a16:creationId xmlns:a16="http://schemas.microsoft.com/office/drawing/2014/main" id="{9A2EF8DE-31E9-34AF-AA2D-28EE1BE93125}"/>
                  </a:ext>
                </a:extLst>
              </p:cNvPr>
              <p:cNvPicPr/>
              <p:nvPr/>
            </p:nvPicPr>
            <p:blipFill>
              <a:blip r:embed="rId19"/>
              <a:stretch>
                <a:fillRect/>
              </a:stretch>
            </p:blipFill>
            <p:spPr>
              <a:xfrm>
                <a:off x="2846044" y="2686500"/>
                <a:ext cx="37861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59934EE1-AA71-03F2-C951-EAEC5593DC05}"/>
                  </a:ext>
                </a:extLst>
              </p14:cNvPr>
              <p14:cNvContentPartPr/>
              <p14:nvPr/>
            </p14:nvContentPartPr>
            <p14:xfrm>
              <a:off x="2538964" y="2822580"/>
              <a:ext cx="930960" cy="43560"/>
            </p14:xfrm>
          </p:contentPart>
        </mc:Choice>
        <mc:Fallback xmlns="">
          <p:pic>
            <p:nvPicPr>
              <p:cNvPr id="28" name="Ink 27">
                <a:extLst>
                  <a:ext uri="{FF2B5EF4-FFF2-40B4-BE49-F238E27FC236}">
                    <a16:creationId xmlns:a16="http://schemas.microsoft.com/office/drawing/2014/main" id="{59934EE1-AA71-03F2-C951-EAEC5593DC05}"/>
                  </a:ext>
                </a:extLst>
              </p:cNvPr>
              <p:cNvPicPr/>
              <p:nvPr/>
            </p:nvPicPr>
            <p:blipFill>
              <a:blip r:embed="rId21"/>
              <a:stretch>
                <a:fillRect/>
              </a:stretch>
            </p:blipFill>
            <p:spPr>
              <a:xfrm>
                <a:off x="2502964" y="2750940"/>
                <a:ext cx="1002600" cy="187200"/>
              </a:xfrm>
              <a:prstGeom prst="rect">
                <a:avLst/>
              </a:prstGeom>
            </p:spPr>
          </p:pic>
        </mc:Fallback>
      </mc:AlternateContent>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1843</Words>
  <Application>Microsoft Office PowerPoint</Application>
  <PresentationFormat>On-screen Show (16:9)</PresentationFormat>
  <Paragraphs>309</Paragraphs>
  <Slides>45</Slides>
  <Notes>45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Arial</vt:lpstr>
      <vt:lpstr>Courier New</vt:lpstr>
      <vt:lpstr>Roboto</vt:lpstr>
      <vt:lpstr>Wingdings</vt:lpstr>
      <vt:lpstr>Inter</vt:lpstr>
      <vt:lpstr>Default Design</vt:lpstr>
      <vt:lpstr>1_Default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Capstone Templates</dc:title>
  <dc:creator>User</dc:creator>
  <cp:lastModifiedBy>HWEI KOON PUAH</cp:lastModifiedBy>
  <cp:revision>175</cp:revision>
  <dcterms:created xsi:type="dcterms:W3CDTF">2022-12-22T07:54:00Z</dcterms:created>
  <dcterms:modified xsi:type="dcterms:W3CDTF">2023-03-10T02:40:39Z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58119E018B374B65AD9B93BA68B113F9</vt:lpwstr>
  </property>
  <property fmtid="{D5CDD505-2E9C-101B-9397-08002B2CF9AE}" pid="3" name="KSOProductBuildVer">
    <vt:lpwstr>1033-11.2.0.11486</vt:lpwstr>
  </property>
</Properties>
</file>