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4"/>
  </p:notesMasterIdLst>
  <p:handoutMasterIdLst>
    <p:handoutMasterId r:id="rId15"/>
  </p:handoutMasterIdLst>
  <p:sldIdLst>
    <p:sldId id="285" r:id="rId5"/>
    <p:sldId id="327" r:id="rId6"/>
    <p:sldId id="326" r:id="rId7"/>
    <p:sldId id="268" r:id="rId8"/>
    <p:sldId id="324" r:id="rId9"/>
    <p:sldId id="300" r:id="rId10"/>
    <p:sldId id="291" r:id="rId11"/>
    <p:sldId id="325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62"/>
    <a:srgbClr val="00B0EA"/>
    <a:srgbClr val="FFFFFF"/>
    <a:srgbClr val="123274"/>
    <a:srgbClr val="DE7F00"/>
    <a:srgbClr val="E6E6E6"/>
    <a:srgbClr val="F6A841"/>
    <a:srgbClr val="003273"/>
    <a:srgbClr val="5D6061"/>
    <a:srgbClr val="0D2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4249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2" r:id="rId13"/>
    <p:sldLayoutId id="2147483683" r:id="rId14"/>
    <p:sldLayoutId id="2147483661" r:id="rId15"/>
    <p:sldLayoutId id="2147483650" r:id="rId16"/>
    <p:sldLayoutId id="2147483662" r:id="rId17"/>
    <p:sldLayoutId id="2147483663" r:id="rId18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8352928" cy="1408451"/>
          </a:xfrm>
        </p:spPr>
        <p:txBody>
          <a:bodyPr/>
          <a:lstStyle/>
          <a:p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Breve apresentação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D787F54-2FF9-467A-B9AF-F0E3D03C9E05}"/>
              </a:ext>
            </a:extLst>
          </p:cNvPr>
          <p:cNvSpPr/>
          <p:nvPr/>
        </p:nvSpPr>
        <p:spPr>
          <a:xfrm>
            <a:off x="2749974" y="2932447"/>
            <a:ext cx="1788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Lucas Tavernaro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7FC4B791-201E-4556-8285-DCC8E99EF699}"/>
              </a:ext>
            </a:extLst>
          </p:cNvPr>
          <p:cNvSpPr/>
          <p:nvPr/>
        </p:nvSpPr>
        <p:spPr>
          <a:xfrm>
            <a:off x="8021022" y="2096375"/>
            <a:ext cx="1393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Agile Coach</a:t>
            </a:r>
          </a:p>
        </p:txBody>
      </p:sp>
      <p:pic>
        <p:nvPicPr>
          <p:cNvPr id="11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5D9E358-98FE-4F04-8C12-3074547107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711" y="1243153"/>
            <a:ext cx="704148" cy="776200"/>
          </a:xfrm>
          <a:prstGeom prst="rect">
            <a:avLst/>
          </a:prstGeom>
        </p:spPr>
      </p:pic>
      <p:pic>
        <p:nvPicPr>
          <p:cNvPr id="12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B87281B2-2B96-47E1-B3F1-91FA58D9B7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77" y="3773093"/>
            <a:ext cx="689449" cy="692967"/>
          </a:xfrm>
          <a:prstGeom prst="rect">
            <a:avLst/>
          </a:prstGeom>
        </p:spPr>
      </p:pic>
      <p:sp>
        <p:nvSpPr>
          <p:cNvPr id="13" name="Rectangle 23">
            <a:extLst>
              <a:ext uri="{FF2B5EF4-FFF2-40B4-BE49-F238E27FC236}">
                <a16:creationId xmlns:a16="http://schemas.microsoft.com/office/drawing/2014/main" id="{45C55203-B064-4C1B-B2D6-C231252269BF}"/>
              </a:ext>
            </a:extLst>
          </p:cNvPr>
          <p:cNvSpPr/>
          <p:nvPr/>
        </p:nvSpPr>
        <p:spPr>
          <a:xfrm>
            <a:off x="915197" y="4558405"/>
            <a:ext cx="54726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Graduado em Processamento de Dados pela FATEC</a:t>
            </a:r>
          </a:p>
          <a:p>
            <a:pPr marL="171450" indent="-171450">
              <a:buFontTx/>
              <a:buChar char="-"/>
            </a:pP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Pós-graduado em Engenharia de Software pela Unicamp</a:t>
            </a:r>
          </a:p>
          <a:p>
            <a:pPr marL="171450" indent="-171450">
              <a:buFontTx/>
              <a:buChar char="-"/>
            </a:pP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MBA em Gestão de Produtos e Projetos FACENS</a:t>
            </a:r>
          </a:p>
          <a:p>
            <a:pPr marL="171450" indent="-171450">
              <a:buFontTx/>
              <a:buChar char="-"/>
            </a:pP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PSM I e PSPO I pela Scrum.org</a:t>
            </a:r>
          </a:p>
          <a:p>
            <a:pPr marL="171450" indent="-171450">
              <a:buFontTx/>
              <a:buChar char="-"/>
            </a:pPr>
            <a:r>
              <a:rPr lang="pt-BR" sz="16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</a:t>
            </a: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Practitioner</a:t>
            </a: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Certified</a:t>
            </a:r>
            <a:endParaRPr lang="pt-BR" sz="16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000" dirty="0"/>
          </a:p>
        </p:txBody>
      </p:sp>
      <p:sp>
        <p:nvSpPr>
          <p:cNvPr id="16" name="Rectangle 28">
            <a:extLst>
              <a:ext uri="{FF2B5EF4-FFF2-40B4-BE49-F238E27FC236}">
                <a16:creationId xmlns:a16="http://schemas.microsoft.com/office/drawing/2014/main" id="{F8C1EF84-2BB4-4AA1-B3D8-11396B03FE81}"/>
              </a:ext>
            </a:extLst>
          </p:cNvPr>
          <p:cNvSpPr/>
          <p:nvPr/>
        </p:nvSpPr>
        <p:spPr>
          <a:xfrm>
            <a:off x="7963994" y="4824153"/>
            <a:ext cx="38247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linkedin.com/in/lucas-tavernaro-00b92222</a:t>
            </a:r>
            <a:endParaRPr lang="pt-BR" sz="1400" b="1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Imagem 19" descr="Uma imagem contendo relógio, placa&#10;&#10;Descrição gerada automaticamente">
            <a:extLst>
              <a:ext uri="{FF2B5EF4-FFF2-40B4-BE49-F238E27FC236}">
                <a16:creationId xmlns:a16="http://schemas.microsoft.com/office/drawing/2014/main" id="{BA580DFC-0C63-4C11-AABD-0C42A7B1A4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782" y="4578823"/>
            <a:ext cx="798438" cy="798438"/>
          </a:xfrm>
          <a:prstGeom prst="rect">
            <a:avLst/>
          </a:prstGeom>
        </p:spPr>
      </p:pic>
      <p:pic>
        <p:nvPicPr>
          <p:cNvPr id="24" name="Imagem 23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6F1EC373-3864-4CF1-B864-3A3117038C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658" y="2512873"/>
            <a:ext cx="1082253" cy="419574"/>
          </a:xfrm>
          <a:prstGeom prst="rect">
            <a:avLst/>
          </a:prstGeom>
        </p:spPr>
      </p:pic>
      <p:pic>
        <p:nvPicPr>
          <p:cNvPr id="4" name="Picture 3" descr="A picture containing person, sign&#10;&#10;Description automatically generated">
            <a:extLst>
              <a:ext uri="{FF2B5EF4-FFF2-40B4-BE49-F238E27FC236}">
                <a16:creationId xmlns:a16="http://schemas.microsoft.com/office/drawing/2014/main" id="{226FE1D2-1FD5-4B34-B75E-808BCBDA478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45" b="24800"/>
          <a:stretch/>
        </p:blipFill>
        <p:spPr>
          <a:xfrm>
            <a:off x="2627132" y="822267"/>
            <a:ext cx="2048736" cy="1978930"/>
          </a:xfrm>
          <a:prstGeom prst="flowChartAlternateProcess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644B203-7B39-44D8-AD41-1224D91C630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561" y="3629798"/>
            <a:ext cx="718880" cy="6929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0FB56D-2D34-4723-882D-8949FE2A2404}"/>
              </a:ext>
            </a:extLst>
          </p:cNvPr>
          <p:cNvSpPr/>
          <p:nvPr/>
        </p:nvSpPr>
        <p:spPr>
          <a:xfrm>
            <a:off x="7963994" y="3791615"/>
            <a:ext cx="32445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lucas.Tavernaro@gft.com</a:t>
            </a:r>
          </a:p>
        </p:txBody>
      </p:sp>
    </p:spTree>
    <p:extLst>
      <p:ext uri="{BB962C8B-B14F-4D97-AF65-F5344CB8AC3E}">
        <p14:creationId xmlns:p14="http://schemas.microsoft.com/office/powerpoint/2010/main" val="20691478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Breve apresentação</a:t>
            </a:r>
          </a:p>
        </p:txBody>
      </p:sp>
      <p:pic>
        <p:nvPicPr>
          <p:cNvPr id="7" name="Picture 9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075A0A4-2D5E-4B5C-812B-D60F51EBF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43" y="881432"/>
            <a:ext cx="1949121" cy="1909181"/>
          </a:xfrm>
          <a:prstGeom prst="ellipse">
            <a:avLst/>
          </a:prstGeom>
        </p:spPr>
      </p:pic>
      <p:sp>
        <p:nvSpPr>
          <p:cNvPr id="8" name="Rectangle 12">
            <a:extLst>
              <a:ext uri="{FF2B5EF4-FFF2-40B4-BE49-F238E27FC236}">
                <a16:creationId xmlns:a16="http://schemas.microsoft.com/office/drawing/2014/main" id="{3D787F54-2FF9-467A-B9AF-F0E3D03C9E05}"/>
              </a:ext>
            </a:extLst>
          </p:cNvPr>
          <p:cNvSpPr/>
          <p:nvPr/>
        </p:nvSpPr>
        <p:spPr>
          <a:xfrm>
            <a:off x="2330692" y="2932447"/>
            <a:ext cx="2384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 Henrique Kolbe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7FC4B791-201E-4556-8285-DCC8E99EF699}"/>
              </a:ext>
            </a:extLst>
          </p:cNvPr>
          <p:cNvSpPr/>
          <p:nvPr/>
        </p:nvSpPr>
        <p:spPr>
          <a:xfrm>
            <a:off x="7517071" y="2085565"/>
            <a:ext cx="240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Arquiteto de soluções</a:t>
            </a:r>
          </a:p>
        </p:txBody>
      </p:sp>
      <p:pic>
        <p:nvPicPr>
          <p:cNvPr id="11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5D9E358-98FE-4F04-8C12-3074547107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711" y="1243153"/>
            <a:ext cx="704148" cy="776200"/>
          </a:xfrm>
          <a:prstGeom prst="rect">
            <a:avLst/>
          </a:prstGeom>
        </p:spPr>
      </p:pic>
      <p:pic>
        <p:nvPicPr>
          <p:cNvPr id="12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B87281B2-2B96-47E1-B3F1-91FA58D9B7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77" y="3773093"/>
            <a:ext cx="689449" cy="692967"/>
          </a:xfrm>
          <a:prstGeom prst="rect">
            <a:avLst/>
          </a:prstGeom>
        </p:spPr>
      </p:pic>
      <p:sp>
        <p:nvSpPr>
          <p:cNvPr id="13" name="Rectangle 23">
            <a:extLst>
              <a:ext uri="{FF2B5EF4-FFF2-40B4-BE49-F238E27FC236}">
                <a16:creationId xmlns:a16="http://schemas.microsoft.com/office/drawing/2014/main" id="{45C55203-B064-4C1B-B2D6-C231252269BF}"/>
              </a:ext>
            </a:extLst>
          </p:cNvPr>
          <p:cNvSpPr/>
          <p:nvPr/>
        </p:nvSpPr>
        <p:spPr>
          <a:xfrm>
            <a:off x="915197" y="4558405"/>
            <a:ext cx="547260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Graduado em Ciências da Computação pela FITO</a:t>
            </a:r>
          </a:p>
          <a:p>
            <a:pPr marL="171450" indent="-171450">
              <a:buFontTx/>
              <a:buChar char="-"/>
            </a:pP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Pós-graduado em Engenharia de Software pela Unicamp</a:t>
            </a:r>
          </a:p>
          <a:p>
            <a:pPr marL="171450" indent="-171450">
              <a:buFontTx/>
              <a:buChar char="-"/>
            </a:pP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Pós-graduando em Arquitetura de Software pela PUC</a:t>
            </a:r>
          </a:p>
          <a:p>
            <a:pPr marL="171450" indent="-171450">
              <a:buFontTx/>
              <a:buChar char="-"/>
            </a:pP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KMP I pela </a:t>
            </a:r>
            <a:r>
              <a:rPr lang="pt-BR" sz="16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Aspercom</a:t>
            </a:r>
            <a:endParaRPr lang="pt-BR" sz="16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000" dirty="0"/>
          </a:p>
        </p:txBody>
      </p:sp>
      <p:sp>
        <p:nvSpPr>
          <p:cNvPr id="16" name="Rectangle 28">
            <a:extLst>
              <a:ext uri="{FF2B5EF4-FFF2-40B4-BE49-F238E27FC236}">
                <a16:creationId xmlns:a16="http://schemas.microsoft.com/office/drawing/2014/main" id="{F8C1EF84-2BB4-4AA1-B3D8-11396B03FE81}"/>
              </a:ext>
            </a:extLst>
          </p:cNvPr>
          <p:cNvSpPr/>
          <p:nvPr/>
        </p:nvSpPr>
        <p:spPr>
          <a:xfrm>
            <a:off x="7776485" y="5236403"/>
            <a:ext cx="2534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pt-BR" sz="1400" b="1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paulokolbe</a:t>
            </a:r>
            <a:endParaRPr lang="pt-BR" sz="1400" b="1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29">
            <a:extLst>
              <a:ext uri="{FF2B5EF4-FFF2-40B4-BE49-F238E27FC236}">
                <a16:creationId xmlns:a16="http://schemas.microsoft.com/office/drawing/2014/main" id="{5DB73E1B-3B0C-4E16-ADFE-D81A387CD775}"/>
              </a:ext>
            </a:extLst>
          </p:cNvPr>
          <p:cNvSpPr/>
          <p:nvPr/>
        </p:nvSpPr>
        <p:spPr>
          <a:xfrm>
            <a:off x="7776485" y="4359949"/>
            <a:ext cx="12976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pt-BR" sz="1400" b="1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paulokolbe</a:t>
            </a:r>
            <a:endParaRPr lang="pt-BR" sz="1400" b="1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Imagem 19" descr="Uma imagem contendo relógio, placa&#10;&#10;Descrição gerada automaticamente">
            <a:extLst>
              <a:ext uri="{FF2B5EF4-FFF2-40B4-BE49-F238E27FC236}">
                <a16:creationId xmlns:a16="http://schemas.microsoft.com/office/drawing/2014/main" id="{BA580DFC-0C63-4C11-AABD-0C42A7B1A4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316" y="4991073"/>
            <a:ext cx="798438" cy="798438"/>
          </a:xfrm>
          <a:prstGeom prst="rect">
            <a:avLst/>
          </a:prstGeom>
        </p:spPr>
      </p:pic>
      <p:pic>
        <p:nvPicPr>
          <p:cNvPr id="22" name="Imagem 21" descr="Uma imagem contendo pássaro, avião, flor&#10;&#10;Descrição gerada automaticamente">
            <a:extLst>
              <a:ext uri="{FF2B5EF4-FFF2-40B4-BE49-F238E27FC236}">
                <a16:creationId xmlns:a16="http://schemas.microsoft.com/office/drawing/2014/main" id="{A34A2E8A-60BC-42A1-9878-3E082A1EAA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505" y="4167355"/>
            <a:ext cx="692967" cy="692967"/>
          </a:xfrm>
          <a:prstGeom prst="rect">
            <a:avLst/>
          </a:prstGeom>
        </p:spPr>
      </p:pic>
      <p:pic>
        <p:nvPicPr>
          <p:cNvPr id="24" name="Imagem 23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6F1EC373-3864-4CF1-B864-3A3117038C5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658" y="2512873"/>
            <a:ext cx="1082253" cy="419574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719C197-3E5F-44F9-89CB-861D003F13D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729" y="3311126"/>
            <a:ext cx="718880" cy="69296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015656C-C2D9-4296-A2E9-CC8BE5F7A1F0}"/>
              </a:ext>
            </a:extLst>
          </p:cNvPr>
          <p:cNvSpPr/>
          <p:nvPr/>
        </p:nvSpPr>
        <p:spPr>
          <a:xfrm>
            <a:off x="7776485" y="3617777"/>
            <a:ext cx="32445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paulo.kolbe@gft.com</a:t>
            </a:r>
          </a:p>
        </p:txBody>
      </p:sp>
    </p:spTree>
    <p:extLst>
      <p:ext uri="{BB962C8B-B14F-4D97-AF65-F5344CB8AC3E}">
        <p14:creationId xmlns:p14="http://schemas.microsoft.com/office/powerpoint/2010/main" val="156052775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6901"/>
            <a:ext cx="4680520" cy="63985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Introdução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sitting, table&#10;&#10;Description automatically generated">
            <a:extLst>
              <a:ext uri="{FF2B5EF4-FFF2-40B4-BE49-F238E27FC236}">
                <a16:creationId xmlns:a16="http://schemas.microsoft.com/office/drawing/2014/main" id="{D2B8B434-BB7D-42D5-99CD-3E5CB182A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30" y="1850364"/>
            <a:ext cx="3175000" cy="2311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INTRODUÇÃO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6C53A5-5048-4EE8-83F4-6C2E3C149B8C}"/>
              </a:ext>
            </a:extLst>
          </p:cNvPr>
          <p:cNvGrpSpPr/>
          <p:nvPr/>
        </p:nvGrpSpPr>
        <p:grpSpPr>
          <a:xfrm>
            <a:off x="1191890" y="3296097"/>
            <a:ext cx="2565382" cy="2256779"/>
            <a:chOff x="6964452" y="980728"/>
            <a:chExt cx="2565382" cy="2256779"/>
          </a:xfrm>
        </p:grpSpPr>
        <p:pic>
          <p:nvPicPr>
            <p:cNvPr id="4" name="Picture 3" descr="A picture containing clock, meter&#10;&#10;Description automatically generated">
              <a:extLst>
                <a:ext uri="{FF2B5EF4-FFF2-40B4-BE49-F238E27FC236}">
                  <a16:creationId xmlns:a16="http://schemas.microsoft.com/office/drawing/2014/main" id="{F661D7F4-DDB7-4132-BC4B-16FD828BA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7860" y="980728"/>
              <a:ext cx="1918567" cy="1918567"/>
            </a:xfrm>
            <a:prstGeom prst="flowChartConnector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8DA764-9765-4E58-A291-4CEF81EF261F}"/>
                </a:ext>
              </a:extLst>
            </p:cNvPr>
            <p:cNvSpPr txBox="1"/>
            <p:nvPr/>
          </p:nvSpPr>
          <p:spPr>
            <a:xfrm>
              <a:off x="6964452" y="2898953"/>
              <a:ext cx="2565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 err="1">
                  <a:solidFill>
                    <a:srgbClr val="12327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Refatoração</a:t>
              </a:r>
              <a:r>
                <a:rPr lang="pt-BR" sz="1600" b="1" dirty="0">
                  <a:solidFill>
                    <a:srgbClr val="12327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Clean </a:t>
              </a:r>
              <a:r>
                <a:rPr lang="pt-BR" sz="1600" b="1" dirty="0" err="1">
                  <a:solidFill>
                    <a:srgbClr val="12327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Code</a:t>
              </a:r>
              <a:endParaRPr lang="pt-BR" sz="16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5" name="Picture 7" descr="A close up of a card&#10;&#10;Description automatically generated">
            <a:extLst>
              <a:ext uri="{FF2B5EF4-FFF2-40B4-BE49-F238E27FC236}">
                <a16:creationId xmlns:a16="http://schemas.microsoft.com/office/drawing/2014/main" id="{F2A50690-7638-40E2-9C52-73AEB63659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799" y="625145"/>
            <a:ext cx="2691193" cy="17887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73CA5A2-2927-4629-B054-D8487AEA6CD7}"/>
              </a:ext>
            </a:extLst>
          </p:cNvPr>
          <p:cNvGrpSpPr/>
          <p:nvPr/>
        </p:nvGrpSpPr>
        <p:grpSpPr>
          <a:xfrm>
            <a:off x="4974334" y="4548930"/>
            <a:ext cx="1609328" cy="2033308"/>
            <a:chOff x="5285720" y="4070437"/>
            <a:chExt cx="1609328" cy="2033308"/>
          </a:xfrm>
        </p:grpSpPr>
        <p:pic>
          <p:nvPicPr>
            <p:cNvPr id="9" name="Picture 8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E0ED6364-3E3C-4789-9FAF-F53DBCD10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5720" y="4070437"/>
              <a:ext cx="1609328" cy="16093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E5E284C-41F6-49F2-9D77-C4952B7AF0BD}"/>
                </a:ext>
              </a:extLst>
            </p:cNvPr>
            <p:cNvSpPr txBox="1"/>
            <p:nvPr/>
          </p:nvSpPr>
          <p:spPr>
            <a:xfrm>
              <a:off x="5554242" y="5765191"/>
              <a:ext cx="1072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12327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Métricas</a:t>
              </a:r>
            </a:p>
          </p:txBody>
        </p:sp>
      </p:grp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8A061D-149F-4765-84C7-707006F60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799" y="3296097"/>
            <a:ext cx="3384376" cy="238034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DEB937-3199-44ED-B4EF-B17901183EA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2" t="10795" r="13267" b="49339"/>
          <a:stretch/>
        </p:blipFill>
        <p:spPr>
          <a:xfrm>
            <a:off x="1461575" y="860708"/>
            <a:ext cx="3175000" cy="131473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2E2B1AB-79DE-4B9A-9BEE-2913C344A68C}"/>
              </a:ext>
            </a:extLst>
          </p:cNvPr>
          <p:cNvSpPr/>
          <p:nvPr/>
        </p:nvSpPr>
        <p:spPr>
          <a:xfrm>
            <a:off x="1635944" y="744326"/>
            <a:ext cx="8704172" cy="4916310"/>
          </a:xfrm>
          <a:prstGeom prst="ellipse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18646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Motivadores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MOTIVADORES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5851FDBC-3A64-4F13-A36E-8750DCFCA6B6}"/>
              </a:ext>
            </a:extLst>
          </p:cNvPr>
          <p:cNvSpPr txBox="1"/>
          <p:nvPr/>
        </p:nvSpPr>
        <p:spPr>
          <a:xfrm>
            <a:off x="950433" y="1764146"/>
            <a:ext cx="474976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Evolução de </a:t>
            </a:r>
            <a:r>
              <a:rPr lang="pt-BR" sz="20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sz="20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sustentável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sz="20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automatizada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baseada em </a:t>
            </a:r>
            <a:r>
              <a:rPr lang="pt-BR" sz="2000" b="1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testes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2A170B-5E8E-4DF5-8B0D-11D31B0CA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t="15618" r="3095" b="5779"/>
          <a:stretch/>
        </p:blipFill>
        <p:spPr>
          <a:xfrm>
            <a:off x="6096000" y="807609"/>
            <a:ext cx="4749768" cy="2836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894F1E9D-9787-48BE-9DF9-A81173AB66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25" y="3640743"/>
            <a:ext cx="3456384" cy="2592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658069ED-6521-4721-8854-E7664CD7494E}"/>
              </a:ext>
            </a:extLst>
          </p:cNvPr>
          <p:cNvSpPr txBox="1"/>
          <p:nvPr/>
        </p:nvSpPr>
        <p:spPr>
          <a:xfrm>
            <a:off x="6096000" y="4629110"/>
            <a:ext cx="474976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Diminuir as complexidades </a:t>
            </a:r>
            <a:r>
              <a:rPr lang="pt-BR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ciclomática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cognitiva e eliminar </a:t>
            </a:r>
            <a:r>
              <a:rPr lang="pt-BR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dirty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17630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MOTIVADORES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1F6839B1-2B11-4A7A-87B5-E8F977DAD991}"/>
              </a:ext>
            </a:extLst>
          </p:cNvPr>
          <p:cNvSpPr txBox="1"/>
          <p:nvPr/>
        </p:nvSpPr>
        <p:spPr>
          <a:xfrm>
            <a:off x="6600056" y="4941168"/>
            <a:ext cx="417667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Estreitamento do </a:t>
            </a:r>
            <a:r>
              <a:rPr lang="pt-BR" sz="2000" u="sng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quality</a:t>
            </a:r>
            <a:r>
              <a:rPr lang="pt-BR" sz="20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u="sng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gate</a:t>
            </a:r>
            <a:endParaRPr lang="pt-BR" sz="2000" u="sng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35E5078B-0919-42D1-B555-F66C6B827E51}"/>
              </a:ext>
            </a:extLst>
          </p:cNvPr>
          <p:cNvSpPr txBox="1"/>
          <p:nvPr/>
        </p:nvSpPr>
        <p:spPr>
          <a:xfrm>
            <a:off x="1127448" y="1672898"/>
            <a:ext cx="417667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Nível de excelência cada vez maior na </a:t>
            </a:r>
            <a:r>
              <a:rPr lang="pt-BR" sz="20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sz="20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segurança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código</a:t>
            </a:r>
            <a:endParaRPr lang="pt-BR" sz="2000" u="sng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4E19601-BF79-4341-93F1-088B670E1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50" y="3880058"/>
            <a:ext cx="3703274" cy="2122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picture containing person, holding, hand, person&#10;&#10;Description automatically generated">
            <a:extLst>
              <a:ext uri="{FF2B5EF4-FFF2-40B4-BE49-F238E27FC236}">
                <a16:creationId xmlns:a16="http://schemas.microsoft.com/office/drawing/2014/main" id="{047F7C3A-C5B7-4B2C-BA23-820BA956B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407" y="1073453"/>
            <a:ext cx="4147976" cy="2122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331881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9000380" cy="1800200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Treinamento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Dev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Team - Introdução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lace@b3.com.br</a:t>
            </a:r>
            <a:b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20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767408" y="4005064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</Words>
  <Application>Microsoft Office PowerPoint</Application>
  <PresentationFormat>Widescreen</PresentationFormat>
  <Paragraphs>36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Wingdings</vt:lpstr>
      <vt:lpstr>Office Theme</vt:lpstr>
      <vt:lpstr>Treinamento Dev Team</vt:lpstr>
      <vt:lpstr>Breve apresentação</vt:lpstr>
      <vt:lpstr>Breve apresentação</vt:lpstr>
      <vt:lpstr>PowerPoint Presentation</vt:lpstr>
      <vt:lpstr>INTRODUÇÃO</vt:lpstr>
      <vt:lpstr>PowerPoint Presentation</vt:lpstr>
      <vt:lpstr>MOTIVADORES</vt:lpstr>
      <vt:lpstr>MOTIVADORES</vt:lpstr>
      <vt:lpstr>Treinamento Dev Team - Introdução   lace@b3.com.br 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221</cp:revision>
  <dcterms:created xsi:type="dcterms:W3CDTF">2016-08-02T14:53:12Z</dcterms:created>
  <dcterms:modified xsi:type="dcterms:W3CDTF">2020-07-13T20:38:23Z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