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6"/>
  </p:notesMasterIdLst>
  <p:handoutMasterIdLst>
    <p:handoutMasterId r:id="rId17"/>
  </p:handoutMasterIdLst>
  <p:sldIdLst>
    <p:sldId id="285" r:id="rId5"/>
    <p:sldId id="274" r:id="rId6"/>
    <p:sldId id="300" r:id="rId7"/>
    <p:sldId id="287" r:id="rId8"/>
    <p:sldId id="325" r:id="rId9"/>
    <p:sldId id="324" r:id="rId10"/>
    <p:sldId id="301" r:id="rId11"/>
    <p:sldId id="322" r:id="rId12"/>
    <p:sldId id="321" r:id="rId13"/>
    <p:sldId id="319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62"/>
    <a:srgbClr val="00B0EA"/>
    <a:srgbClr val="FFFFFF"/>
    <a:srgbClr val="123274"/>
    <a:srgbClr val="DE7F00"/>
    <a:srgbClr val="E6E6E6"/>
    <a:srgbClr val="F6A841"/>
    <a:srgbClr val="003273"/>
    <a:srgbClr val="5D6061"/>
    <a:srgbClr val="0D2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1" autoAdjust="0"/>
    <p:restoredTop sz="74954" autoAdjust="0"/>
  </p:normalViewPr>
  <p:slideViewPr>
    <p:cSldViewPr>
      <p:cViewPr varScale="1">
        <p:scale>
          <a:sx n="50" d="100"/>
          <a:sy n="50" d="100"/>
        </p:scale>
        <p:origin x="125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Patterns</a:t>
            </a:r>
            <a:r>
              <a:rPr lang="pt-BR" dirty="0"/>
              <a:t> de soluções corporativas, JEE, </a:t>
            </a:r>
            <a:r>
              <a:rPr lang="pt-BR" dirty="0" err="1"/>
              <a:t>Microservices</a:t>
            </a:r>
            <a:r>
              <a:rPr lang="pt-BR" dirty="0"/>
              <a:t> </a:t>
            </a:r>
            <a:r>
              <a:rPr lang="pt-BR" dirty="0" err="1"/>
              <a:t>Patterns</a:t>
            </a:r>
            <a:r>
              <a:rPr lang="pt-BR" dirty="0"/>
              <a:t>, Cloud </a:t>
            </a:r>
            <a:r>
              <a:rPr lang="pt-BR" dirty="0" err="1"/>
              <a:t>Patterns</a:t>
            </a:r>
            <a:r>
              <a:rPr lang="pt-BR" dirty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8404-7DFF-4128-BBDB-E2DC0C77B12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4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219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1" r:id="rId13"/>
    <p:sldLayoutId id="2147483682" r:id="rId14"/>
    <p:sldLayoutId id="2147483683" r:id="rId15"/>
    <p:sldLayoutId id="2147483661" r:id="rId16"/>
    <p:sldLayoutId id="2147483650" r:id="rId17"/>
    <p:sldLayoutId id="2147483662" r:id="rId18"/>
    <p:sldLayoutId id="2147483663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/history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refactoring.guru/design-patterns/what-is-pattern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hyperlink" Target="http://www.vincehuston.org/dp/" TargetMode="External"/><Relationship Id="rId4" Type="http://schemas.openxmlformats.org/officeDocument/2006/relationships/hyperlink" Target="https://refactoring.guru/design-patterns/classifica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9721080" cy="1408451"/>
          </a:xfrm>
        </p:spPr>
        <p:txBody>
          <a:bodyPr/>
          <a:lstStyle/>
          <a:p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Código - Design Patterns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45872C6-029C-49FC-A313-ECDDF6E65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355111"/>
              </p:ext>
            </p:extLst>
          </p:nvPr>
        </p:nvGraphicFramePr>
        <p:xfrm>
          <a:off x="528969" y="1124744"/>
          <a:ext cx="11134061" cy="40324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215103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4918958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337614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/>
                        <a:t>Livros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369483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https://refactoring.guru/design-patterns/what-is-pattern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https://refactoring.guru/design-patterns/history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https://refactoring.guru/design-patterns/classification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http://www.vincehuston.org/dp/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0C01BFF-7E7B-4C5B-9834-CAD67307CB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835029"/>
            <a:ext cx="1823732" cy="2611878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9E020E-6F14-4ECC-B70F-B43A2ADEBC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824" y="1814105"/>
            <a:ext cx="1714744" cy="260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10152508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– Design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Patterns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lace@b3.com.br</a:t>
            </a:r>
            <a:endParaRPr lang="pt-BR" sz="20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335358" y="1428604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 de código – Encapsulamento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9BC5A2-478C-479C-BDB5-86AF0D816FF8}"/>
              </a:ext>
            </a:extLst>
          </p:cNvPr>
          <p:cNvSpPr/>
          <p:nvPr/>
        </p:nvSpPr>
        <p:spPr>
          <a:xfrm>
            <a:off x="632553" y="2533375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Definição de Encapsulamento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335D31-E3B5-4914-A1BB-C8402E382074}"/>
              </a:ext>
            </a:extLst>
          </p:cNvPr>
          <p:cNvSpPr/>
          <p:nvPr/>
        </p:nvSpPr>
        <p:spPr>
          <a:xfrm>
            <a:off x="3440865" y="2528900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Tell</a:t>
            </a:r>
            <a:r>
              <a:rPr lang="pt-BR" dirty="0"/>
              <a:t>, </a:t>
            </a:r>
          </a:p>
          <a:p>
            <a:pPr algn="ctr"/>
            <a:r>
              <a:rPr lang="pt-BR" dirty="0" err="1"/>
              <a:t>Don’t</a:t>
            </a:r>
            <a:r>
              <a:rPr lang="pt-BR" dirty="0"/>
              <a:t> </a:t>
            </a:r>
            <a:r>
              <a:rPr lang="pt-BR" dirty="0" err="1"/>
              <a:t>ask</a:t>
            </a:r>
            <a:endParaRPr lang="pt-BR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2E3188-2D4F-4777-899D-0DC0FAB099C3}"/>
              </a:ext>
            </a:extLst>
          </p:cNvPr>
          <p:cNvSpPr/>
          <p:nvPr/>
        </p:nvSpPr>
        <p:spPr>
          <a:xfrm>
            <a:off x="6240016" y="2528900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Lei de Demeter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801986-AF4D-458C-A4FB-E08BB86D6999}"/>
              </a:ext>
            </a:extLst>
          </p:cNvPr>
          <p:cNvSpPr/>
          <p:nvPr/>
        </p:nvSpPr>
        <p:spPr>
          <a:xfrm>
            <a:off x="9048328" y="2524425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Benefícios</a:t>
            </a:r>
          </a:p>
        </p:txBody>
      </p:sp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865096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Código –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– Design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Patterns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43DB8-7D6E-47D7-B589-057A19F6A3D9}"/>
              </a:ext>
            </a:extLst>
          </p:cNvPr>
          <p:cNvSpPr/>
          <p:nvPr/>
        </p:nvSpPr>
        <p:spPr>
          <a:xfrm>
            <a:off x="666430" y="5078832"/>
            <a:ext cx="10859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Ferramentas testadas e provadas de desenho de solução para problemas comuns</a:t>
            </a:r>
          </a:p>
        </p:txBody>
      </p:sp>
      <p:pic>
        <p:nvPicPr>
          <p:cNvPr id="5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F7A7A285-0DD7-4654-B2B7-E4D0CC2D5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17" y="1594502"/>
            <a:ext cx="6406562" cy="3025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75062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– Design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Patterns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– Classificação por propósito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C34EEC-A113-42C4-AD17-5471C2CAA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155" y="1556792"/>
            <a:ext cx="4229690" cy="4220164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C287547-3A5D-49B9-A177-0E657176D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556792"/>
            <a:ext cx="2238687" cy="4115374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0BCF9C-6412-48E4-BB9C-C2AABCAA9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1329023"/>
            <a:ext cx="2114845" cy="54490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775F5F-1FED-485D-9613-EFCDE7DE3A67}"/>
              </a:ext>
            </a:extLst>
          </p:cNvPr>
          <p:cNvSpPr/>
          <p:nvPr/>
        </p:nvSpPr>
        <p:spPr>
          <a:xfrm>
            <a:off x="933665" y="959691"/>
            <a:ext cx="2338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Criacionais</a:t>
            </a:r>
            <a:endParaRPr lang="pt-BR" b="1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B7424D-D087-4860-A2EE-8651FF4BCA44}"/>
              </a:ext>
            </a:extLst>
          </p:cNvPr>
          <p:cNvSpPr/>
          <p:nvPr/>
        </p:nvSpPr>
        <p:spPr>
          <a:xfrm>
            <a:off x="4926890" y="959691"/>
            <a:ext cx="2338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Comportamentais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E60552-DBB3-4D60-A5E2-488421DBA1E4}"/>
              </a:ext>
            </a:extLst>
          </p:cNvPr>
          <p:cNvSpPr/>
          <p:nvPr/>
        </p:nvSpPr>
        <p:spPr>
          <a:xfrm>
            <a:off x="8576600" y="959691"/>
            <a:ext cx="2338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Estruturais</a:t>
            </a:r>
          </a:p>
        </p:txBody>
      </p:sp>
    </p:spTree>
    <p:extLst>
      <p:ext uri="{BB962C8B-B14F-4D97-AF65-F5344CB8AC3E}">
        <p14:creationId xmlns:p14="http://schemas.microsoft.com/office/powerpoint/2010/main" val="16406213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– Design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Patterns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- Benefícios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9BC5A2-478C-479C-BDB5-86AF0D816FF8}"/>
              </a:ext>
            </a:extLst>
          </p:cNvPr>
          <p:cNvSpPr/>
          <p:nvPr/>
        </p:nvSpPr>
        <p:spPr>
          <a:xfrm>
            <a:off x="2783632" y="1583312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Linguagem comum entre </a:t>
            </a:r>
            <a:r>
              <a:rPr lang="pt-BR" dirty="0" err="1"/>
              <a:t>DEVs</a:t>
            </a:r>
            <a:endParaRPr lang="pt-BR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335D31-E3B5-4914-A1BB-C8402E382074}"/>
              </a:ext>
            </a:extLst>
          </p:cNvPr>
          <p:cNvSpPr/>
          <p:nvPr/>
        </p:nvSpPr>
        <p:spPr>
          <a:xfrm>
            <a:off x="6312024" y="1561430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Comunicação mais eficiente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BCA013-56EB-46D9-A676-EE68BF203714}"/>
              </a:ext>
            </a:extLst>
          </p:cNvPr>
          <p:cNvSpPr/>
          <p:nvPr/>
        </p:nvSpPr>
        <p:spPr>
          <a:xfrm>
            <a:off x="4554862" y="3933056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Solução testada e aprovada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3006603198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2782237"/>
            <a:ext cx="9361040" cy="122918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Senta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lá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vem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pouco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história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b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2791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– Design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Patterns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- História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C586BE-BD6A-4831-9C71-2D6A913BCCB6}"/>
              </a:ext>
            </a:extLst>
          </p:cNvPr>
          <p:cNvSpPr/>
          <p:nvPr/>
        </p:nvSpPr>
        <p:spPr>
          <a:xfrm>
            <a:off x="1847528" y="1052736"/>
            <a:ext cx="2808312" cy="201622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Primeiro conceito de </a:t>
            </a:r>
            <a:r>
              <a:rPr lang="pt-BR" dirty="0" err="1">
                <a:solidFill>
                  <a:schemeClr val="tx2"/>
                </a:solidFill>
              </a:rPr>
              <a:t>patterns</a:t>
            </a:r>
            <a:r>
              <a:rPr lang="pt-BR" dirty="0">
                <a:solidFill>
                  <a:schemeClr val="tx2"/>
                </a:solidFill>
              </a:rPr>
              <a:t> foi descrito por Christopher Alexander no livro “A </a:t>
            </a:r>
            <a:r>
              <a:rPr lang="pt-BR" dirty="0" err="1">
                <a:solidFill>
                  <a:schemeClr val="tx2"/>
                </a:solidFill>
              </a:rPr>
              <a:t>Pattern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Language</a:t>
            </a:r>
            <a:r>
              <a:rPr lang="pt-BR" dirty="0">
                <a:solidFill>
                  <a:schemeClr val="tx2"/>
                </a:solidFill>
              </a:rPr>
              <a:t>: </a:t>
            </a:r>
            <a:r>
              <a:rPr lang="pt-BR" dirty="0" err="1">
                <a:solidFill>
                  <a:schemeClr val="tx2"/>
                </a:solidFill>
              </a:rPr>
              <a:t>Towns</a:t>
            </a:r>
            <a:r>
              <a:rPr lang="pt-BR" dirty="0">
                <a:solidFill>
                  <a:schemeClr val="tx2"/>
                </a:solidFill>
              </a:rPr>
              <a:t>, </a:t>
            </a:r>
            <a:r>
              <a:rPr lang="pt-BR" dirty="0" err="1">
                <a:solidFill>
                  <a:schemeClr val="tx2"/>
                </a:solidFill>
              </a:rPr>
              <a:t>Buildings</a:t>
            </a:r>
            <a:r>
              <a:rPr lang="pt-BR" dirty="0">
                <a:solidFill>
                  <a:schemeClr val="tx2"/>
                </a:solidFill>
              </a:rPr>
              <a:t>, </a:t>
            </a:r>
            <a:r>
              <a:rPr lang="pt-BR" dirty="0" err="1">
                <a:solidFill>
                  <a:schemeClr val="tx2"/>
                </a:solidFill>
              </a:rPr>
              <a:t>Construction</a:t>
            </a:r>
            <a:r>
              <a:rPr lang="pt-BR" dirty="0">
                <a:solidFill>
                  <a:schemeClr val="tx2"/>
                </a:solidFill>
              </a:rPr>
              <a:t>.”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5B11F7-CEA5-4812-937E-BA1DE7C9FB42}"/>
              </a:ext>
            </a:extLst>
          </p:cNvPr>
          <p:cNvSpPr/>
          <p:nvPr/>
        </p:nvSpPr>
        <p:spPr>
          <a:xfrm>
            <a:off x="4511824" y="1410854"/>
            <a:ext cx="4176464" cy="201622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A ideia foi utilizada por Erich </a:t>
            </a:r>
            <a:r>
              <a:rPr lang="pt-BR" dirty="0" err="1">
                <a:solidFill>
                  <a:schemeClr val="tx2"/>
                </a:solidFill>
              </a:rPr>
              <a:t>Gamma</a:t>
            </a:r>
            <a:r>
              <a:rPr lang="pt-BR" dirty="0">
                <a:solidFill>
                  <a:schemeClr val="tx2"/>
                </a:solidFill>
              </a:rPr>
              <a:t>, Richard </a:t>
            </a:r>
            <a:r>
              <a:rPr lang="pt-BR" dirty="0" err="1">
                <a:solidFill>
                  <a:schemeClr val="tx2"/>
                </a:solidFill>
              </a:rPr>
              <a:t>Helm</a:t>
            </a:r>
            <a:r>
              <a:rPr lang="pt-BR" dirty="0">
                <a:solidFill>
                  <a:schemeClr val="tx2"/>
                </a:solidFill>
              </a:rPr>
              <a:t>, Ralph Johnson, John </a:t>
            </a:r>
            <a:r>
              <a:rPr lang="pt-BR" dirty="0" err="1">
                <a:solidFill>
                  <a:schemeClr val="tx2"/>
                </a:solidFill>
              </a:rPr>
              <a:t>Vlissides</a:t>
            </a:r>
            <a:r>
              <a:rPr lang="pt-BR" dirty="0">
                <a:solidFill>
                  <a:schemeClr val="tx2"/>
                </a:solidFill>
              </a:rPr>
              <a:t> em 1994 no livro “Design </a:t>
            </a:r>
            <a:r>
              <a:rPr lang="pt-BR" dirty="0" err="1">
                <a:solidFill>
                  <a:schemeClr val="tx2"/>
                </a:solidFill>
              </a:rPr>
              <a:t>Patterns</a:t>
            </a:r>
            <a:r>
              <a:rPr lang="pt-BR" dirty="0">
                <a:solidFill>
                  <a:schemeClr val="tx2"/>
                </a:solidFill>
              </a:rPr>
              <a:t>: </a:t>
            </a:r>
            <a:r>
              <a:rPr lang="pt-BR" dirty="0" err="1">
                <a:solidFill>
                  <a:schemeClr val="tx2"/>
                </a:solidFill>
              </a:rPr>
              <a:t>Elements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of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reusable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object-oriented</a:t>
            </a:r>
            <a:r>
              <a:rPr lang="pt-BR" dirty="0">
                <a:solidFill>
                  <a:schemeClr val="tx2"/>
                </a:solidFill>
              </a:rPr>
              <a:t> software”...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FD87EB-B285-4513-95E9-971852A58B47}"/>
              </a:ext>
            </a:extLst>
          </p:cNvPr>
          <p:cNvSpPr/>
          <p:nvPr/>
        </p:nvSpPr>
        <p:spPr>
          <a:xfrm>
            <a:off x="7745682" y="2922252"/>
            <a:ext cx="2088232" cy="154331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... e ficaram conhecidos como Gang </a:t>
            </a:r>
            <a:r>
              <a:rPr lang="pt-BR" dirty="0" err="1">
                <a:solidFill>
                  <a:schemeClr val="tx2"/>
                </a:solidFill>
              </a:rPr>
              <a:t>of</a:t>
            </a:r>
            <a:r>
              <a:rPr lang="pt-BR" dirty="0">
                <a:solidFill>
                  <a:schemeClr val="tx2"/>
                </a:solidFill>
              </a:rPr>
              <a:t> Four (</a:t>
            </a:r>
            <a:r>
              <a:rPr lang="pt-BR" dirty="0" err="1">
                <a:solidFill>
                  <a:schemeClr val="tx2"/>
                </a:solidFill>
              </a:rPr>
              <a:t>GoF</a:t>
            </a:r>
            <a:r>
              <a:rPr lang="pt-BR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62F224-B836-47AF-ADFB-0EEB5128D68A}"/>
              </a:ext>
            </a:extLst>
          </p:cNvPr>
          <p:cNvSpPr/>
          <p:nvPr/>
        </p:nvSpPr>
        <p:spPr>
          <a:xfrm>
            <a:off x="4112529" y="4102331"/>
            <a:ext cx="4176464" cy="201622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A abordagem de </a:t>
            </a:r>
            <a:r>
              <a:rPr lang="pt-BR" dirty="0" err="1">
                <a:solidFill>
                  <a:schemeClr val="tx2"/>
                </a:solidFill>
              </a:rPr>
              <a:t>patterns</a:t>
            </a:r>
            <a:r>
              <a:rPr lang="pt-BR" dirty="0">
                <a:solidFill>
                  <a:schemeClr val="tx2"/>
                </a:solidFill>
              </a:rPr>
              <a:t> ficou bastante popular em outros campos da desenvolvimento de software e vários outros </a:t>
            </a:r>
            <a:r>
              <a:rPr lang="pt-BR" dirty="0" err="1">
                <a:solidFill>
                  <a:schemeClr val="tx2"/>
                </a:solidFill>
              </a:rPr>
              <a:t>patterns</a:t>
            </a:r>
            <a:r>
              <a:rPr lang="pt-BR" dirty="0">
                <a:solidFill>
                  <a:schemeClr val="tx2"/>
                </a:solidFill>
              </a:rPr>
              <a:t> foram e estão sendo criados</a:t>
            </a:r>
          </a:p>
        </p:txBody>
      </p:sp>
    </p:spTree>
    <p:extLst>
      <p:ext uri="{BB962C8B-B14F-4D97-AF65-F5344CB8AC3E}">
        <p14:creationId xmlns:p14="http://schemas.microsoft.com/office/powerpoint/2010/main" val="9609273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264</Words>
  <Application>Microsoft Office PowerPoint</Application>
  <PresentationFormat>Widescreen</PresentationFormat>
  <Paragraphs>46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Segoe UI</vt:lpstr>
      <vt:lpstr>Office Theme</vt:lpstr>
      <vt:lpstr>Qualidade de Código - Design Patterns</vt:lpstr>
      <vt:lpstr>Recapitulando...</vt:lpstr>
      <vt:lpstr>PowerPoint Presentation</vt:lpstr>
      <vt:lpstr>QUALIDADE DE CÓDIGO – Design Patterns</vt:lpstr>
      <vt:lpstr>QUALIDADE DE CÓDIGO – Design Patterns – Classificação por propósito</vt:lpstr>
      <vt:lpstr>QUALIDADE DE CÓDIGO – Design Patterns - Benefícios</vt:lpstr>
      <vt:lpstr>PowerPoint Presentation</vt:lpstr>
      <vt:lpstr>QUALIDADE DE CÓDIGO – Design Patterns - História</vt:lpstr>
      <vt:lpstr>PowerPoint Presentation</vt:lpstr>
      <vt:lpstr>REFERÊNCIAS BIBLIOGRÁFICAS</vt:lpstr>
      <vt:lpstr>Qualidade de código – Design Patterns    lace@b3.com.br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242</cp:revision>
  <dcterms:created xsi:type="dcterms:W3CDTF">2016-08-02T14:53:12Z</dcterms:created>
  <dcterms:modified xsi:type="dcterms:W3CDTF">2020-07-15T22:59:42Z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