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9"/>
  </p:notesMasterIdLst>
  <p:handoutMasterIdLst>
    <p:handoutMasterId r:id="rId20"/>
  </p:handoutMasterIdLst>
  <p:sldIdLst>
    <p:sldId id="285" r:id="rId5"/>
    <p:sldId id="274" r:id="rId6"/>
    <p:sldId id="300" r:id="rId7"/>
    <p:sldId id="287" r:id="rId8"/>
    <p:sldId id="326" r:id="rId9"/>
    <p:sldId id="327" r:id="rId10"/>
    <p:sldId id="328" r:id="rId11"/>
    <p:sldId id="329" r:id="rId12"/>
    <p:sldId id="330" r:id="rId13"/>
    <p:sldId id="325" r:id="rId14"/>
    <p:sldId id="324" r:id="rId15"/>
    <p:sldId id="321" r:id="rId16"/>
    <p:sldId id="319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ify.com/solid-design-liskov-substitution-principle/" TargetMode="External"/><Relationship Id="rId3" Type="http://schemas.openxmlformats.org/officeDocument/2006/relationships/hyperlink" Target="https://www.baeldung.com/solid-principles" TargetMode="External"/><Relationship Id="rId7" Type="http://schemas.openxmlformats.org/officeDocument/2006/relationships/hyperlink" Target="https://springframework.guru/principles-of-object-oriented-design/liskov-substitution-principle/" TargetMode="External"/><Relationship Id="rId2" Type="http://schemas.openxmlformats.org/officeDocument/2006/relationships/hyperlink" Target="https://fi.ort.edu.uy/innovaportal/file/2032/1/design_principles.pdf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tackify.com/solid-design-open-closed-principle/" TargetMode="External"/><Relationship Id="rId5" Type="http://schemas.openxmlformats.org/officeDocument/2006/relationships/hyperlink" Target="https://stackify.com/solid-design-principles/" TargetMode="External"/><Relationship Id="rId10" Type="http://schemas.openxmlformats.org/officeDocument/2006/relationships/hyperlink" Target="https://stackify.com/dependency-inversion-principle/" TargetMode="External"/><Relationship Id="rId4" Type="http://schemas.openxmlformats.org/officeDocument/2006/relationships/hyperlink" Target="https://www.vikingcodeschool.com/software-engineering-basics/solid-design-principles" TargetMode="External"/><Relationship Id="rId9" Type="http://schemas.openxmlformats.org/officeDocument/2006/relationships/hyperlink" Target="https://stackify.com/interface-segregation-principl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064896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 - SOLID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SOLID - Resumidamente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EC6529-F362-4EE9-82B8-953B25EE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59" y="919790"/>
            <a:ext cx="8533477" cy="50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213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SOLID - Benefícios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2783632" y="1583312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Estimula a criar softwares mais fáceis de manter e entender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6312024" y="156143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Mais flexíveis e sustentáveis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BCA013-56EB-46D9-A676-EE68BF203714}"/>
              </a:ext>
            </a:extLst>
          </p:cNvPr>
          <p:cNvSpPr/>
          <p:nvPr/>
        </p:nvSpPr>
        <p:spPr>
          <a:xfrm>
            <a:off x="4554862" y="3933056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Diminui a complexidade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300660319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45872C6-029C-49FC-A313-ECDDF6E65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92981"/>
              </p:ext>
            </p:extLst>
          </p:nvPr>
        </p:nvGraphicFramePr>
        <p:xfrm>
          <a:off x="528969" y="1124744"/>
          <a:ext cx="8087311" cy="4130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87311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</a:tblGrid>
              <a:tr h="126605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138556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https://fi.ort.edu.uy/innovaportal/file/2032/1/design_principles.pdf</a:t>
                      </a:r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(White </a:t>
                      </a:r>
                      <a:r>
                        <a:rPr lang="pt-BR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paper</a:t>
                      </a:r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Robert C. Martin)</a:t>
                      </a: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https://www.baeldung.com/solid-principles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https://www.vikingcodeschool.com/software-engineering-basics/solid-design-principles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https://stackify.com/solid-design-principles/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https://stackify.com/solid-design-open-closed-principle/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https://springframework.guru/principles-of-object-oriented-design/liskov-substitution-principle/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https://stackify.com/solid-design-liskov-substitution-principle/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https://stackify.com/interface-segregation-principle/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https://stackify.com/dependency-inversion-principle/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0152508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SOLID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 de código – Design Patterns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632553" y="253337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Definição de Design </a:t>
            </a:r>
            <a:r>
              <a:rPr lang="pt-BR" dirty="0" err="1"/>
              <a:t>Patterns</a:t>
            </a:r>
            <a:endParaRPr lang="pt-B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3440865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Classificação:</a:t>
            </a:r>
          </a:p>
          <a:p>
            <a:pPr algn="ctr"/>
            <a:r>
              <a:rPr lang="pt-BR" dirty="0" err="1"/>
              <a:t>Criacionais</a:t>
            </a:r>
            <a:r>
              <a:rPr lang="pt-BR" dirty="0"/>
              <a:t>, Comportamentais e Estruturais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2E3188-2D4F-4777-899D-0DC0FAB099C3}"/>
              </a:ext>
            </a:extLst>
          </p:cNvPr>
          <p:cNvSpPr/>
          <p:nvPr/>
        </p:nvSpPr>
        <p:spPr>
          <a:xfrm>
            <a:off x="9057489" y="2533375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História dos design </a:t>
            </a:r>
            <a:r>
              <a:rPr lang="pt-BR" dirty="0" err="1"/>
              <a:t>patterns</a:t>
            </a:r>
            <a:endParaRPr lang="pt-B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801986-AF4D-458C-A4FB-E08BB86D6999}"/>
              </a:ext>
            </a:extLst>
          </p:cNvPr>
          <p:cNvSpPr/>
          <p:nvPr/>
        </p:nvSpPr>
        <p:spPr>
          <a:xfrm>
            <a:off x="6249177" y="252385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 – SOLID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43DB8-7D6E-47D7-B589-057A19F6A3D9}"/>
              </a:ext>
            </a:extLst>
          </p:cNvPr>
          <p:cNvSpPr/>
          <p:nvPr/>
        </p:nvSpPr>
        <p:spPr>
          <a:xfrm>
            <a:off x="666430" y="5078832"/>
            <a:ext cx="10859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Conceitualizado por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Robert C. Martin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 2000 como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</a:t>
            </a:r>
            <a:r>
              <a:rPr lang="pt-BR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Principles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Design </a:t>
            </a:r>
            <a:r>
              <a:rPr lang="pt-BR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Patterns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implementado por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Michael </a:t>
            </a:r>
            <a:r>
              <a:rPr lang="pt-BR" u="sng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Feathers</a:t>
            </a:r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como </a:t>
            </a:r>
            <a:r>
              <a:rPr lang="pt-BR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SOLID</a:t>
            </a:r>
          </a:p>
        </p:txBody>
      </p:sp>
      <p:pic>
        <p:nvPicPr>
          <p:cNvPr id="7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0A2AE93A-109D-44A3-B8F9-B0E33661A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00" y="1409836"/>
            <a:ext cx="9084199" cy="3444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</a:t>
            </a:r>
            <a:r>
              <a:rPr lang="pt-B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OLID – Faça somente uma coisa e bem feito!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43DB8-7D6E-47D7-B589-057A19F6A3D9}"/>
              </a:ext>
            </a:extLst>
          </p:cNvPr>
          <p:cNvSpPr/>
          <p:nvPr/>
        </p:nvSpPr>
        <p:spPr>
          <a:xfrm>
            <a:off x="9120336" y="2780928"/>
            <a:ext cx="2621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Simples validação: Qual é a responsabilidade do seu componente?</a:t>
            </a:r>
            <a:b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a resposta inclui a conjunção “E”, tem algo errado.</a:t>
            </a:r>
          </a:p>
        </p:txBody>
      </p:sp>
      <p:pic>
        <p:nvPicPr>
          <p:cNvPr id="7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0A2AE93A-109D-44A3-B8F9-B0E33661A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85342"/>
            <a:ext cx="1877804" cy="71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09F6C65C-563D-4E97-B619-7AFED9E2CAEA}"/>
              </a:ext>
            </a:extLst>
          </p:cNvPr>
          <p:cNvSpPr/>
          <p:nvPr/>
        </p:nvSpPr>
        <p:spPr>
          <a:xfrm>
            <a:off x="542682" y="849838"/>
            <a:ext cx="360040" cy="45814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B6522780-77E8-4471-9432-58F4EB296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t="5301" r="3549" b="10071"/>
          <a:stretch/>
        </p:blipFill>
        <p:spPr>
          <a:xfrm>
            <a:off x="3503711" y="1641391"/>
            <a:ext cx="5184575" cy="376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E0C274-F62B-400C-A8D5-EACB472CCA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20" y="2143757"/>
            <a:ext cx="620688" cy="6206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A8A6E2-5F4E-4C3D-B5CC-C80DDF6D2C80}"/>
              </a:ext>
            </a:extLst>
          </p:cNvPr>
          <p:cNvSpPr/>
          <p:nvPr/>
        </p:nvSpPr>
        <p:spPr>
          <a:xfrm>
            <a:off x="542682" y="2967335"/>
            <a:ext cx="2621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componente deve ter uma, somente uma, razão para mudar!</a:t>
            </a:r>
          </a:p>
        </p:txBody>
      </p:sp>
    </p:spTree>
    <p:extLst>
      <p:ext uri="{BB962C8B-B14F-4D97-AF65-F5344CB8AC3E}">
        <p14:creationId xmlns:p14="http://schemas.microsoft.com/office/powerpoint/2010/main" val="19671236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</a:t>
            </a:r>
            <a:r>
              <a:rPr lang="pt-B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LID – Open-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Closed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Principle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D11E4D67-65DA-4EAC-B32A-B4D1B06C50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85342"/>
            <a:ext cx="1877804" cy="71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32394A1-A919-4AEB-B988-CF9A70B69D43}"/>
              </a:ext>
            </a:extLst>
          </p:cNvPr>
          <p:cNvSpPr/>
          <p:nvPr/>
        </p:nvSpPr>
        <p:spPr>
          <a:xfrm>
            <a:off x="911424" y="849838"/>
            <a:ext cx="360040" cy="45814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 descr="A picture containing monitor, screen, phone, city&#10;&#10;Description automatically generated">
            <a:extLst>
              <a:ext uri="{FF2B5EF4-FFF2-40B4-BE49-F238E27FC236}">
                <a16:creationId xmlns:a16="http://schemas.microsoft.com/office/drawing/2014/main" id="{5C4CFCE5-7F28-4A3B-9360-9B2E7EC28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700808"/>
            <a:ext cx="6865323" cy="3795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5444159F-4F77-484C-A90C-146275C69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20" y="2636912"/>
            <a:ext cx="3274535" cy="250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6B62AA-0846-4895-937D-0E531F6F5964}"/>
              </a:ext>
            </a:extLst>
          </p:cNvPr>
          <p:cNvSpPr/>
          <p:nvPr/>
        </p:nvSpPr>
        <p:spPr>
          <a:xfrm>
            <a:off x="666430" y="5823496"/>
            <a:ext cx="10859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Estender o comportamento sem alterar o componente base.</a:t>
            </a:r>
          </a:p>
        </p:txBody>
      </p:sp>
    </p:spTree>
    <p:extLst>
      <p:ext uri="{BB962C8B-B14F-4D97-AF65-F5344CB8AC3E}">
        <p14:creationId xmlns:p14="http://schemas.microsoft.com/office/powerpoint/2010/main" val="24323825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</a:t>
            </a:r>
            <a:r>
              <a:rPr lang="pt-B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ID –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Substition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217815B1-276E-4633-80BE-1D821FFF51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85342"/>
            <a:ext cx="1877804" cy="71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8FD24B0-D351-4520-B5F0-C5E6F2FFA563}"/>
              </a:ext>
            </a:extLst>
          </p:cNvPr>
          <p:cNvSpPr/>
          <p:nvPr/>
        </p:nvSpPr>
        <p:spPr>
          <a:xfrm>
            <a:off x="1271464" y="849838"/>
            <a:ext cx="360040" cy="45814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 descr="A close up of a toy&#10;&#10;Description automatically generated">
            <a:extLst>
              <a:ext uri="{FF2B5EF4-FFF2-40B4-BE49-F238E27FC236}">
                <a16:creationId xmlns:a16="http://schemas.microsoft.com/office/drawing/2014/main" id="{54DB8AFB-369B-4A87-A692-6B78D7CE0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1119993"/>
            <a:ext cx="5975182" cy="4618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188B07-842F-4C5D-A77D-4323AE086647}"/>
              </a:ext>
            </a:extLst>
          </p:cNvPr>
          <p:cNvSpPr/>
          <p:nvPr/>
        </p:nvSpPr>
        <p:spPr>
          <a:xfrm>
            <a:off x="551384" y="2967335"/>
            <a:ext cx="2817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Componentes derivados podem substituir seus componentes base.</a:t>
            </a:r>
          </a:p>
        </p:txBody>
      </p:sp>
    </p:spTree>
    <p:extLst>
      <p:ext uri="{BB962C8B-B14F-4D97-AF65-F5344CB8AC3E}">
        <p14:creationId xmlns:p14="http://schemas.microsoft.com/office/powerpoint/2010/main" val="8458337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SOL</a:t>
            </a:r>
            <a:r>
              <a:rPr lang="pt-B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D – Interface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Segregation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66FF2121-E247-4EE1-8967-AFFE24C613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85342"/>
            <a:ext cx="1877804" cy="71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4D43229-C9B1-46B4-A31A-E64D7FD2A9F2}"/>
              </a:ext>
            </a:extLst>
          </p:cNvPr>
          <p:cNvSpPr/>
          <p:nvPr/>
        </p:nvSpPr>
        <p:spPr>
          <a:xfrm>
            <a:off x="1673708" y="849838"/>
            <a:ext cx="360040" cy="45814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791E993-ADF0-4097-BDF5-C183B24E1F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t="7401" r="3032" b="4720"/>
          <a:stretch/>
        </p:blipFill>
        <p:spPr>
          <a:xfrm>
            <a:off x="3699471" y="936594"/>
            <a:ext cx="5328592" cy="4984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580C59-A14F-442B-9FF0-6FA99595C8B6}"/>
              </a:ext>
            </a:extLst>
          </p:cNvPr>
          <p:cNvSpPr/>
          <p:nvPr/>
        </p:nvSpPr>
        <p:spPr>
          <a:xfrm>
            <a:off x="403438" y="3105834"/>
            <a:ext cx="2900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Mantenha a granularidade fina de suas interfaces</a:t>
            </a:r>
          </a:p>
        </p:txBody>
      </p:sp>
    </p:spTree>
    <p:extLst>
      <p:ext uri="{BB962C8B-B14F-4D97-AF65-F5344CB8AC3E}">
        <p14:creationId xmlns:p14="http://schemas.microsoft.com/office/powerpoint/2010/main" val="27047059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– SOLI</a:t>
            </a:r>
            <a:r>
              <a:rPr lang="pt-B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Dependency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Inversion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54295CEA-7803-4258-AE8F-EBDFD16AF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285342"/>
            <a:ext cx="1877804" cy="71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2DFD529-765B-4677-931D-CC3186F0D1DB}"/>
              </a:ext>
            </a:extLst>
          </p:cNvPr>
          <p:cNvSpPr/>
          <p:nvPr/>
        </p:nvSpPr>
        <p:spPr>
          <a:xfrm>
            <a:off x="2035416" y="849838"/>
            <a:ext cx="360040" cy="458145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B08E33C-BD09-4475-8F49-294C91896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308" y="865308"/>
            <a:ext cx="5127384" cy="5127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0F36F-E24A-4139-97E9-6D9FDBCD7B9E}"/>
              </a:ext>
            </a:extLst>
          </p:cNvPr>
          <p:cNvSpPr/>
          <p:nvPr/>
        </p:nvSpPr>
        <p:spPr>
          <a:xfrm>
            <a:off x="403438" y="3105834"/>
            <a:ext cx="2900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Dependa de abstrações, não de classes concretas</a:t>
            </a:r>
          </a:p>
        </p:txBody>
      </p:sp>
    </p:spTree>
    <p:extLst>
      <p:ext uri="{BB962C8B-B14F-4D97-AF65-F5344CB8AC3E}">
        <p14:creationId xmlns:p14="http://schemas.microsoft.com/office/powerpoint/2010/main" val="2589566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Office Theme</vt:lpstr>
      <vt:lpstr>Qualidade de Código - SOLID</vt:lpstr>
      <vt:lpstr>Recapitulando...</vt:lpstr>
      <vt:lpstr>PowerPoint Presentation</vt:lpstr>
      <vt:lpstr>QUALIDADE DE CÓDIGO – SOLID</vt:lpstr>
      <vt:lpstr>QUALIDADE DE CÓDIGO – SOLID – Faça somente uma coisa e bem feito!</vt:lpstr>
      <vt:lpstr>QUALIDADE DE CÓDIGO – SOLID – Open- Closed Principle</vt:lpstr>
      <vt:lpstr>QUALIDADE DE CÓDIGO – SOLID – Liskov Substition</vt:lpstr>
      <vt:lpstr>QUALIDADE DE CÓDIGO – SOLID – Interface Segregation</vt:lpstr>
      <vt:lpstr>QUALIDADE DE CÓDIGO – SOLID – Dependency Inversion</vt:lpstr>
      <vt:lpstr>QUALIDADE DE CÓDIGO – SOLID - Resumidamente</vt:lpstr>
      <vt:lpstr>QUALIDADE DE CÓDIGO – SOLID - Benefícios</vt:lpstr>
      <vt:lpstr>PowerPoint Presentation</vt:lpstr>
      <vt:lpstr>REFERÊNCIAS BIBLIOGRÁFICAS</vt:lpstr>
      <vt:lpstr>Qualidade de código – SOLID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253</cp:revision>
  <dcterms:created xsi:type="dcterms:W3CDTF">2016-08-02T14:53:12Z</dcterms:created>
  <dcterms:modified xsi:type="dcterms:W3CDTF">2020-07-16T21:47:10Z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