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6"/>
  </p:notesMasterIdLst>
  <p:handoutMasterIdLst>
    <p:handoutMasterId r:id="rId17"/>
  </p:handoutMasterIdLst>
  <p:sldIdLst>
    <p:sldId id="285" r:id="rId5"/>
    <p:sldId id="274" r:id="rId6"/>
    <p:sldId id="300" r:id="rId7"/>
    <p:sldId id="287" r:id="rId8"/>
    <p:sldId id="324" r:id="rId9"/>
    <p:sldId id="325" r:id="rId10"/>
    <p:sldId id="323" r:id="rId11"/>
    <p:sldId id="322" r:id="rId12"/>
    <p:sldId id="321" r:id="rId13"/>
    <p:sldId id="319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03F"/>
    <a:srgbClr val="F9726F"/>
    <a:srgbClr val="FFD862"/>
    <a:srgbClr val="00B0EA"/>
    <a:srgbClr val="FFFFFF"/>
    <a:srgbClr val="123274"/>
    <a:srgbClr val="DE7F00"/>
    <a:srgbClr val="E6E6E6"/>
    <a:srgbClr val="F6A841"/>
    <a:srgbClr val="003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5" autoAdjust="0"/>
    <p:restoredTop sz="99872" autoAdjust="0"/>
  </p:normalViewPr>
  <p:slideViewPr>
    <p:cSldViewPr>
      <p:cViewPr varScale="1">
        <p:scale>
          <a:sx n="68" d="100"/>
          <a:sy n="68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13"/>
          <p:cNvSpPr>
            <a:spLocks noGrp="1"/>
          </p:cNvSpPr>
          <p:nvPr>
            <p:ph type="body" sz="quarter" idx="13"/>
          </p:nvPr>
        </p:nvSpPr>
        <p:spPr>
          <a:xfrm>
            <a:off x="335360" y="98072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B0F0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Espaço Reservado para Texto 13"/>
          <p:cNvSpPr>
            <a:spLocks noGrp="1"/>
          </p:cNvSpPr>
          <p:nvPr>
            <p:ph type="body" sz="quarter" idx="16"/>
          </p:nvPr>
        </p:nvSpPr>
        <p:spPr>
          <a:xfrm>
            <a:off x="335359" y="138776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12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335359" y="179479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8"/>
          </p:nvPr>
        </p:nvSpPr>
        <p:spPr>
          <a:xfrm>
            <a:off x="335359" y="222302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9"/>
          </p:nvPr>
        </p:nvSpPr>
        <p:spPr>
          <a:xfrm>
            <a:off x="335359" y="265124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335359" y="3079475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6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335359" y="3507702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22"/>
          </p:nvPr>
        </p:nvSpPr>
        <p:spPr>
          <a:xfrm>
            <a:off x="335359" y="3946006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Texto 13"/>
          <p:cNvSpPr>
            <a:spLocks noGrp="1"/>
          </p:cNvSpPr>
          <p:nvPr>
            <p:ph type="body" sz="quarter" idx="23"/>
          </p:nvPr>
        </p:nvSpPr>
        <p:spPr>
          <a:xfrm>
            <a:off x="335359" y="4384310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Texto 13"/>
          <p:cNvSpPr>
            <a:spLocks noGrp="1"/>
          </p:cNvSpPr>
          <p:nvPr>
            <p:ph type="body" sz="quarter" idx="24"/>
          </p:nvPr>
        </p:nvSpPr>
        <p:spPr>
          <a:xfrm>
            <a:off x="335359" y="482261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Texto 13"/>
          <p:cNvSpPr>
            <a:spLocks noGrp="1"/>
          </p:cNvSpPr>
          <p:nvPr>
            <p:ph type="body" sz="quarter" idx="25"/>
          </p:nvPr>
        </p:nvSpPr>
        <p:spPr>
          <a:xfrm>
            <a:off x="335359" y="526091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219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90804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1" r:id="rId13"/>
    <p:sldLayoutId id="2147483682" r:id="rId14"/>
    <p:sldLayoutId id="2147483683" r:id="rId15"/>
    <p:sldLayoutId id="2147483661" r:id="rId16"/>
    <p:sldLayoutId id="2147483650" r:id="rId17"/>
    <p:sldLayoutId id="2147483662" r:id="rId18"/>
    <p:sldLayoutId id="2147483663" r:id="rId19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blog.cleancoder.com/uncle-bob/2016/11/10/TDD-Doesnt-work.html" TargetMode="External"/><Relationship Id="rId7" Type="http://schemas.openxmlformats.org/officeDocument/2006/relationships/hyperlink" Target="https://kata-log.rocks/baby-steps" TargetMode="External"/><Relationship Id="rId2" Type="http://schemas.openxmlformats.org/officeDocument/2006/relationships/hyperlink" Target="https://blog.cleancoder.com/uncle-bob/2013/03/06/ThePragmaticsOfTDD.html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thedroidsonroids.com/blog/pros-of-tdd-test-driven-development-for-business" TargetMode="External"/><Relationship Id="rId5" Type="http://schemas.openxmlformats.org/officeDocument/2006/relationships/hyperlink" Target="https://www.simform.com/unit-testing-tdd/" TargetMode="External"/><Relationship Id="rId4" Type="http://schemas.openxmlformats.org/officeDocument/2006/relationships/hyperlink" Target="https://www.simform.com/what-is-td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9217024" cy="1408451"/>
          </a:xfrm>
        </p:spPr>
        <p:txBody>
          <a:bodyPr/>
          <a:lstStyle/>
          <a:p>
            <a:r>
              <a:rPr lang="pt-BR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– Baby </a:t>
            </a:r>
            <a:r>
              <a:rPr lang="pt-BR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Steps</a:t>
            </a:r>
            <a:r>
              <a:rPr lang="pt-BR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ou não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 Team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REFERÊNCIAS BIBLIOGRÁFICAS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538883BE-D574-4D91-97C7-B5CCF3D2E7B3}"/>
              </a:ext>
            </a:extLst>
          </p:cNvPr>
          <p:cNvSpPr txBox="1"/>
          <p:nvPr/>
        </p:nvSpPr>
        <p:spPr>
          <a:xfrm>
            <a:off x="744279" y="1743740"/>
            <a:ext cx="354064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 err="1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F5CD6F-ABF4-4329-8C67-DB4BDBB57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81413"/>
              </p:ext>
            </p:extLst>
          </p:nvPr>
        </p:nvGraphicFramePr>
        <p:xfrm>
          <a:off x="528969" y="1124744"/>
          <a:ext cx="11134061" cy="40324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215103">
                  <a:extLst>
                    <a:ext uri="{9D8B030D-6E8A-4147-A177-3AD203B41FA5}">
                      <a16:colId xmlns:a16="http://schemas.microsoft.com/office/drawing/2014/main" val="3980891844"/>
                    </a:ext>
                  </a:extLst>
                </a:gridCol>
                <a:gridCol w="4918958">
                  <a:extLst>
                    <a:ext uri="{9D8B030D-6E8A-4147-A177-3AD203B41FA5}">
                      <a16:colId xmlns:a16="http://schemas.microsoft.com/office/drawing/2014/main" val="344395783"/>
                    </a:ext>
                  </a:extLst>
                </a:gridCol>
              </a:tblGrid>
              <a:tr h="337614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pt-BR" sz="1200" kern="1200" dirty="0"/>
                        <a:t>Sites</a:t>
                      </a:r>
                      <a:endParaRPr lang="pt-B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/>
                        <a:t>Livros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68365"/>
                  </a:ext>
                </a:extLst>
              </a:tr>
              <a:tr h="3694834">
                <a:tc>
                  <a:txBody>
                    <a:bodyPr/>
                    <a:lstStyle/>
                    <a:p>
                      <a:r>
                        <a:rPr lang="pt-BR" sz="1300" kern="1200" dirty="0"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https://blog.cleancoder.com/uncle-bob/2013/03/06/ThePragmaticsOfTDD.html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https://blog.cleancoder.com/uncle-bob/2016/11/10/TDD-Doesnt-work.html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https://www.simform.com/what-is-tdd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https://www.simform.com/unit-testing-tdd/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https://www.thedroidsonroids.com/blog/pros-of-tdd-test-driven-development-for-business</a:t>
                      </a:r>
                      <a:endParaRPr lang="pt-BR" sz="1300" kern="1200" dirty="0"/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https://kata-log.rocks/baby-steps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3308"/>
                  </a:ext>
                </a:extLst>
              </a:tr>
            </a:tbl>
          </a:graphicData>
        </a:graphic>
      </p:graphicFrame>
      <p:pic>
        <p:nvPicPr>
          <p:cNvPr id="7" name="Picture 6" descr="A picture containing orange&#10;&#10;Description automatically generated">
            <a:extLst>
              <a:ext uri="{FF2B5EF4-FFF2-40B4-BE49-F238E27FC236}">
                <a16:creationId xmlns:a16="http://schemas.microsoft.com/office/drawing/2014/main" id="{AB03FC7B-071A-4784-A109-5FF455E79F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1844824"/>
            <a:ext cx="2088232" cy="286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9888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204864"/>
            <a:ext cx="10152508" cy="1944216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– Baby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Steps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ou não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lace@b3.com.br</a:t>
            </a:r>
            <a:endParaRPr lang="pt-BR" sz="20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EB0C2FC-B554-41B9-B146-946E13444DBB}"/>
              </a:ext>
            </a:extLst>
          </p:cNvPr>
          <p:cNvSpPr/>
          <p:nvPr/>
        </p:nvSpPr>
        <p:spPr>
          <a:xfrm>
            <a:off x="3186350" y="2620558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6"/>
          </p:nvPr>
        </p:nvSpPr>
        <p:spPr>
          <a:xfrm>
            <a:off x="335358" y="1428604"/>
            <a:ext cx="11040533" cy="632244"/>
          </a:xfrm>
        </p:spPr>
        <p:txBody>
          <a:bodyPr>
            <a:normAutofit/>
          </a:bodyPr>
          <a:lstStyle/>
          <a:p>
            <a:pPr algn="ctr"/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vs BDD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Recapitulando...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801986-AF4D-458C-A4FB-E08BB86D6999}"/>
              </a:ext>
            </a:extLst>
          </p:cNvPr>
          <p:cNvSpPr/>
          <p:nvPr/>
        </p:nvSpPr>
        <p:spPr>
          <a:xfrm>
            <a:off x="6064583" y="2620558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Double loop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F1DA4D5-8E5D-40F3-9C82-6B0C445F518B}"/>
              </a:ext>
            </a:extLst>
          </p:cNvPr>
          <p:cNvGrpSpPr/>
          <p:nvPr/>
        </p:nvGrpSpPr>
        <p:grpSpPr>
          <a:xfrm>
            <a:off x="3263813" y="2944594"/>
            <a:ext cx="2292229" cy="1152128"/>
            <a:chOff x="3363320" y="3429000"/>
            <a:chExt cx="2292229" cy="115212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E9558AB-518B-466D-B5F2-339DEDB45357}"/>
                </a:ext>
              </a:extLst>
            </p:cNvPr>
            <p:cNvSpPr/>
            <p:nvPr/>
          </p:nvSpPr>
          <p:spPr>
            <a:xfrm>
              <a:off x="3363320" y="3429000"/>
              <a:ext cx="1357333" cy="1152128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1600" dirty="0"/>
                <a:t>TDD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E21B390-EC40-47B2-835D-23AB0D5E5A3E}"/>
                </a:ext>
              </a:extLst>
            </p:cNvPr>
            <p:cNvSpPr/>
            <p:nvPr/>
          </p:nvSpPr>
          <p:spPr>
            <a:xfrm>
              <a:off x="4280614" y="3429000"/>
              <a:ext cx="1374935" cy="1152128"/>
            </a:xfrm>
            <a:prstGeom prst="ellipse">
              <a:avLst/>
            </a:prstGeom>
            <a:solidFill>
              <a:srgbClr val="92D050">
                <a:alpha val="4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1600" dirty="0"/>
                <a:t>BDD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579098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865096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pt-BR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– Baby </a:t>
            </a:r>
            <a:r>
              <a:rPr lang="pt-BR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0803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– Baby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Steps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ou não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C8E084-D956-4743-B86A-152BAE7B22D2}"/>
              </a:ext>
            </a:extLst>
          </p:cNvPr>
          <p:cNvSpPr/>
          <p:nvPr/>
        </p:nvSpPr>
        <p:spPr>
          <a:xfrm>
            <a:off x="1257794" y="1859339"/>
            <a:ext cx="90424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Baby </a:t>
            </a:r>
            <a:r>
              <a:rPr lang="pt-BR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steps</a:t>
            </a: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é uma </a:t>
            </a:r>
            <a:r>
              <a:rPr lang="pt-BR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técnica</a:t>
            </a: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que consiste sempre em fazer a </a:t>
            </a:r>
            <a:r>
              <a:rPr lang="pt-BR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solução mais simples</a:t>
            </a: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ou mais específica - apenas para o teste passar.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pt-BR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Pode parecer paradoxal, mas apesar de serem passos menores, a ideia é que você caminhe de forma mais segura e chegue ao objetivo mais rapidamente.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b="1" u="sng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Maneira</a:t>
            </a: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mais simples X </a:t>
            </a:r>
            <a:r>
              <a:rPr lang="pt-BR" b="1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Solução</a:t>
            </a: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mais simples.</a:t>
            </a:r>
          </a:p>
          <a:p>
            <a:pPr algn="just"/>
            <a:endParaRPr lang="pt-BR" dirty="0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AA2CECF8-0955-43F5-AD8A-DBCBA9314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4122454"/>
            <a:ext cx="1413857" cy="141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062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– Baby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Steps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ou não -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Kata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094E0317-C217-431D-BA9D-F07B94BE1A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1" b="15000"/>
          <a:stretch/>
        </p:blipFill>
        <p:spPr>
          <a:xfrm>
            <a:off x="4090045" y="1376772"/>
            <a:ext cx="4011910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112995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865096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pt-BR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– Baby </a:t>
            </a:r>
            <a:r>
              <a:rPr lang="pt-BR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Steps</a:t>
            </a:r>
            <a:r>
              <a:rPr lang="pt-BR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Dicas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754153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– Baby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Steps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ou não – Dicas!!!!!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81451F-98A8-4039-95C6-9EC963C11E41}"/>
              </a:ext>
            </a:extLst>
          </p:cNvPr>
          <p:cNvSpPr/>
          <p:nvPr/>
        </p:nvSpPr>
        <p:spPr>
          <a:xfrm>
            <a:off x="4266830" y="985299"/>
            <a:ext cx="3024336" cy="302433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Incialmente, se você tem </a:t>
            </a:r>
            <a:r>
              <a:rPr lang="pt-BR" sz="1600" b="1" u="sng" dirty="0">
                <a:solidFill>
                  <a:srgbClr val="FFFF00"/>
                </a:solidFill>
              </a:rPr>
              <a:t>dificuldade em começar</a:t>
            </a:r>
            <a:r>
              <a:rPr lang="pt-BR" sz="1600" b="1" dirty="0"/>
              <a:t> pelo teste que falha, até pegar a </a:t>
            </a:r>
            <a:r>
              <a:rPr lang="pt-BR" sz="1600" b="1" u="sng" dirty="0">
                <a:solidFill>
                  <a:srgbClr val="FFFF00"/>
                </a:solidFill>
              </a:rPr>
              <a:t>prática</a:t>
            </a:r>
            <a:r>
              <a:rPr lang="pt-BR" sz="1600" b="1" dirty="0"/>
              <a:t>, crie métodos "vazios" que atenderão ao teste e apenas </a:t>
            </a:r>
            <a:r>
              <a:rPr lang="pt-BR" sz="1600" b="1" u="sng" dirty="0">
                <a:solidFill>
                  <a:srgbClr val="FFFF00"/>
                </a:solidFill>
              </a:rPr>
              <a:t>retorne uma </a:t>
            </a:r>
            <a:r>
              <a:rPr lang="pt-BR" sz="1600" b="1" u="sng" dirty="0" err="1">
                <a:solidFill>
                  <a:srgbClr val="FFFF00"/>
                </a:solidFill>
              </a:rPr>
              <a:t>exception</a:t>
            </a:r>
            <a:r>
              <a:rPr lang="pt-BR" sz="1600" b="1" dirty="0"/>
              <a:t> com uma </a:t>
            </a:r>
            <a:r>
              <a:rPr lang="pt-BR" sz="1600" b="1" u="sng" dirty="0">
                <a:solidFill>
                  <a:srgbClr val="FFFF00"/>
                </a:solidFill>
              </a:rPr>
              <a:t>mensagem significativa</a:t>
            </a:r>
            <a:r>
              <a:rPr lang="pt-BR" sz="1600" b="1" dirty="0"/>
              <a:t>, assim, os testes irão rodar, mas também falharão pelas </a:t>
            </a:r>
            <a:r>
              <a:rPr lang="pt-BR" sz="1600" b="1" dirty="0" err="1"/>
              <a:t>exceptions</a:t>
            </a:r>
            <a:r>
              <a:rPr lang="pt-BR" sz="1600" b="1" dirty="0"/>
              <a:t>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6884E5-1172-4258-B9A9-7883D426E23C}"/>
              </a:ext>
            </a:extLst>
          </p:cNvPr>
          <p:cNvSpPr/>
          <p:nvPr/>
        </p:nvSpPr>
        <p:spPr>
          <a:xfrm>
            <a:off x="7694704" y="985299"/>
            <a:ext cx="3024336" cy="302433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 Testes são compostos de: a ideia de um </a:t>
            </a:r>
            <a:r>
              <a:rPr lang="pt-BR" sz="1600" b="1" u="sng" dirty="0">
                <a:solidFill>
                  <a:srgbClr val="FFFF00"/>
                </a:solidFill>
              </a:rPr>
              <a:t>cenário</a:t>
            </a:r>
            <a:r>
              <a:rPr lang="pt-BR" sz="1600" b="1" dirty="0"/>
              <a:t>, uma </a:t>
            </a:r>
            <a:r>
              <a:rPr lang="pt-BR" sz="1600" b="1" u="sng" dirty="0">
                <a:solidFill>
                  <a:srgbClr val="FFFF00"/>
                </a:solidFill>
              </a:rPr>
              <a:t>ação</a:t>
            </a:r>
            <a:r>
              <a:rPr lang="pt-BR" sz="1600" b="1" dirty="0"/>
              <a:t> e um </a:t>
            </a:r>
            <a:r>
              <a:rPr lang="pt-BR" sz="1600" b="1" u="sng" dirty="0">
                <a:solidFill>
                  <a:srgbClr val="FFFF00"/>
                </a:solidFill>
              </a:rPr>
              <a:t>resultado</a:t>
            </a:r>
            <a:r>
              <a:rPr lang="pt-BR" sz="1600" b="1" dirty="0"/>
              <a:t> esperado. </a:t>
            </a:r>
            <a:r>
              <a:rPr lang="pt-BR" sz="1600" b="1" u="sng" dirty="0">
                <a:solidFill>
                  <a:srgbClr val="FFFF00"/>
                </a:solidFill>
              </a:rPr>
              <a:t>Nomeie</a:t>
            </a:r>
            <a:r>
              <a:rPr lang="pt-BR" sz="1600" b="1" dirty="0"/>
              <a:t> cada teste de um cenário como </a:t>
            </a:r>
            <a:r>
              <a:rPr lang="pt-BR" sz="1600" b="1" u="sng" dirty="0" err="1">
                <a:solidFill>
                  <a:srgbClr val="FFFF00"/>
                </a:solidFill>
              </a:rPr>
              <a:t>whenAlgoAcontece_thenResultadoEsperado</a:t>
            </a:r>
            <a:r>
              <a:rPr lang="pt-BR" sz="1600" b="1" u="sng" dirty="0">
                <a:solidFill>
                  <a:srgbClr val="FFFF00"/>
                </a:solidFill>
              </a:rPr>
              <a:t>()</a:t>
            </a:r>
            <a:r>
              <a:rPr lang="pt-BR" sz="1600" b="1" dirty="0"/>
              <a:t>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2FAFD0-B11C-4225-A87B-83E3E6D9EEE7}"/>
              </a:ext>
            </a:extLst>
          </p:cNvPr>
          <p:cNvSpPr/>
          <p:nvPr/>
        </p:nvSpPr>
        <p:spPr>
          <a:xfrm>
            <a:off x="838956" y="985299"/>
            <a:ext cx="3024336" cy="302433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 Se o </a:t>
            </a:r>
            <a:r>
              <a:rPr lang="pt-BR" sz="1600" b="1" u="sng" dirty="0">
                <a:solidFill>
                  <a:srgbClr val="FFFF00"/>
                </a:solidFill>
              </a:rPr>
              <a:t>problema</a:t>
            </a:r>
            <a:r>
              <a:rPr lang="pt-BR" sz="1600" b="1" dirty="0"/>
              <a:t> a ser solucionado se mostrar </a:t>
            </a:r>
            <a:r>
              <a:rPr lang="pt-BR" sz="1600" b="1" u="sng" dirty="0">
                <a:solidFill>
                  <a:srgbClr val="FFFF00"/>
                </a:solidFill>
              </a:rPr>
              <a:t>complexo </a:t>
            </a:r>
            <a:r>
              <a:rPr lang="pt-BR" sz="1600" b="1" dirty="0"/>
              <a:t>ou manutenção em</a:t>
            </a:r>
            <a:r>
              <a:rPr lang="pt-BR" sz="1600" b="1" u="sng" dirty="0">
                <a:solidFill>
                  <a:srgbClr val="FFFF00"/>
                </a:solidFill>
              </a:rPr>
              <a:t> código legado procedural</a:t>
            </a:r>
            <a:r>
              <a:rPr lang="pt-BR" sz="1600" b="1" dirty="0"/>
              <a:t>, “</a:t>
            </a:r>
            <a:r>
              <a:rPr lang="pt-BR" sz="1600" b="1" u="sng" dirty="0">
                <a:solidFill>
                  <a:srgbClr val="FFFF00"/>
                </a:solidFill>
              </a:rPr>
              <a:t>baby </a:t>
            </a:r>
            <a:r>
              <a:rPr lang="pt-BR" sz="1600" b="1" u="sng" dirty="0" err="1">
                <a:solidFill>
                  <a:srgbClr val="FFFF00"/>
                </a:solidFill>
              </a:rPr>
              <a:t>steps</a:t>
            </a:r>
            <a:r>
              <a:rPr lang="pt-BR" sz="1600" b="1" dirty="0"/>
              <a:t>” é uma sugestão muito bem-vinda.</a:t>
            </a:r>
          </a:p>
          <a:p>
            <a:pPr algn="ctr"/>
            <a:endParaRPr lang="pt-BR" sz="16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85283D-60E7-48D4-8667-D9E5AC9DB6CA}"/>
              </a:ext>
            </a:extLst>
          </p:cNvPr>
          <p:cNvSpPr/>
          <p:nvPr/>
        </p:nvSpPr>
        <p:spPr>
          <a:xfrm>
            <a:off x="7694704" y="4339723"/>
            <a:ext cx="3024336" cy="210025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 </a:t>
            </a:r>
            <a:r>
              <a:rPr lang="pt-BR" sz="1600" b="1" u="sng" dirty="0">
                <a:solidFill>
                  <a:srgbClr val="FF0000"/>
                </a:solidFill>
              </a:rPr>
              <a:t>Não</a:t>
            </a:r>
            <a:r>
              <a:rPr lang="pt-BR" sz="1600" b="1" dirty="0"/>
              <a:t> use </a:t>
            </a:r>
            <a:r>
              <a:rPr lang="pt-BR" sz="1600" b="1" u="sng" dirty="0">
                <a:solidFill>
                  <a:srgbClr val="FFFF00"/>
                </a:solidFill>
              </a:rPr>
              <a:t>dependência entre testes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577F5D-9AFB-4DCD-8994-5349DD10E0FE}"/>
              </a:ext>
            </a:extLst>
          </p:cNvPr>
          <p:cNvSpPr/>
          <p:nvPr/>
        </p:nvSpPr>
        <p:spPr>
          <a:xfrm>
            <a:off x="4266830" y="4339722"/>
            <a:ext cx="3024336" cy="210025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u="sng" dirty="0">
                <a:solidFill>
                  <a:srgbClr val="FF0000"/>
                </a:solidFill>
              </a:rPr>
              <a:t>Não</a:t>
            </a:r>
            <a:r>
              <a:rPr lang="pt-BR" sz="1600" b="1" dirty="0"/>
              <a:t> ponha </a:t>
            </a:r>
            <a:r>
              <a:rPr lang="pt-BR" sz="1600" b="1" u="sng" dirty="0">
                <a:solidFill>
                  <a:srgbClr val="FFFF00"/>
                </a:solidFill>
              </a:rPr>
              <a:t>lógica de negócio </a:t>
            </a:r>
            <a:r>
              <a:rPr lang="pt-BR" sz="1600" b="1" dirty="0"/>
              <a:t>nos testes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90BD4D-7B88-43B8-B174-1C0C2429D019}"/>
              </a:ext>
            </a:extLst>
          </p:cNvPr>
          <p:cNvSpPr/>
          <p:nvPr/>
        </p:nvSpPr>
        <p:spPr>
          <a:xfrm>
            <a:off x="838956" y="4339722"/>
            <a:ext cx="3024336" cy="210025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Teste </a:t>
            </a:r>
            <a:r>
              <a:rPr lang="pt-BR" sz="1600" b="1" u="sng" dirty="0">
                <a:solidFill>
                  <a:srgbClr val="FFFF00"/>
                </a:solidFill>
              </a:rPr>
              <a:t>uma</a:t>
            </a:r>
            <a:r>
              <a:rPr lang="pt-BR" sz="1600" b="1" dirty="0"/>
              <a:t> coisa por vez</a:t>
            </a:r>
          </a:p>
        </p:txBody>
      </p:sp>
    </p:spTree>
    <p:extLst>
      <p:ext uri="{BB962C8B-B14F-4D97-AF65-F5344CB8AC3E}">
        <p14:creationId xmlns:p14="http://schemas.microsoft.com/office/powerpoint/2010/main" val="228074494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– Baby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Steps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ou não – Dicas!!!!!</a:t>
            </a:r>
          </a:p>
        </p:txBody>
      </p:sp>
      <p:pic>
        <p:nvPicPr>
          <p:cNvPr id="10" name="Picture 6" descr="A group of people in a room&#10;&#10;Description automatically generated">
            <a:extLst>
              <a:ext uri="{FF2B5EF4-FFF2-40B4-BE49-F238E27FC236}">
                <a16:creationId xmlns:a16="http://schemas.microsoft.com/office/drawing/2014/main" id="{FDF7FCBF-6B05-4FFF-B251-ED4A0AD48F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" t="27587" r="3981"/>
          <a:stretch/>
        </p:blipFill>
        <p:spPr>
          <a:xfrm>
            <a:off x="5246195" y="1954684"/>
            <a:ext cx="5282011" cy="2948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DDBF56C8-BE20-49F5-B916-EC012319BD59}"/>
              </a:ext>
            </a:extLst>
          </p:cNvPr>
          <p:cNvSpPr txBox="1"/>
          <p:nvPr/>
        </p:nvSpPr>
        <p:spPr>
          <a:xfrm>
            <a:off x="911424" y="2736502"/>
            <a:ext cx="3393377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endParaRPr lang="pt-BR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pt-BR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experiência e a prática</a:t>
            </a: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trarão a melhor forma de caminhar,  </a:t>
            </a:r>
            <a:r>
              <a:rPr lang="pt-BR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só nunca dê um passo maior que as pernas</a:t>
            </a: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5129098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B7CF9731-B742-4361-B426-B113AA0D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165678"/>
            <a:ext cx="3312368" cy="2526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912050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362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Wingdings</vt:lpstr>
      <vt:lpstr>Office Theme</vt:lpstr>
      <vt:lpstr>TDD – Baby Steps ou não</vt:lpstr>
      <vt:lpstr>Recapitulando...</vt:lpstr>
      <vt:lpstr>PowerPoint Presentation</vt:lpstr>
      <vt:lpstr>TDD – Baby Steps ou não</vt:lpstr>
      <vt:lpstr>TDD – Baby Steps ou não - Kata</vt:lpstr>
      <vt:lpstr>PowerPoint Presentation</vt:lpstr>
      <vt:lpstr>TDD – Baby Steps ou não – Dicas!!!!!</vt:lpstr>
      <vt:lpstr>TDD – Baby Steps ou não – Dicas!!!!!</vt:lpstr>
      <vt:lpstr>PowerPoint Presentation</vt:lpstr>
      <vt:lpstr>REFERÊNCIAS BIBLIOGRÁFICAS</vt:lpstr>
      <vt:lpstr>TDD – Baby Steps ou não  lace@b3.com.br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262</cp:revision>
  <dcterms:created xsi:type="dcterms:W3CDTF">2016-08-02T14:53:12Z</dcterms:created>
  <dcterms:modified xsi:type="dcterms:W3CDTF">2020-07-20T18:46:20Z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