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26" r:id="rId8"/>
    <p:sldId id="287" r:id="rId9"/>
    <p:sldId id="322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onfluence.intraservice.corp/x/zyC1Gw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droidsonroids.com/blog/pros-of-tdd-test-driven-development-for-business" TargetMode="External"/><Relationship Id="rId3" Type="http://schemas.openxmlformats.org/officeDocument/2006/relationships/hyperlink" Target="https://refactoring.guru/refactoring/what-is-refactoring" TargetMode="External"/><Relationship Id="rId7" Type="http://schemas.openxmlformats.org/officeDocument/2006/relationships/hyperlink" Target="https://www.simform.com/unit-testing-tdd/" TargetMode="External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simform.com/what-is-tdd" TargetMode="External"/><Relationship Id="rId5" Type="http://schemas.openxmlformats.org/officeDocument/2006/relationships/hyperlink" Target="https://blog.cleancoder.com/uncle-bob/2016/11/10/TDD-Doesnt-work.html" TargetMode="External"/><Relationship Id="rId4" Type="http://schemas.openxmlformats.org/officeDocument/2006/relationships/hyperlink" Target="https://blog.cleancoder.com/uncle-bob/2013/03/06/ThePragmaticsOfTDD.html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78202" y="6169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4674332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Classes anêmicas</a:t>
            </a:r>
          </a:p>
          <a:p>
            <a:pPr algn="ctr"/>
            <a:endParaRPr lang="pt-BR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4674332" y="332653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Banco de dados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1746356" y="333146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GUI</a:t>
            </a:r>
          </a:p>
          <a:p>
            <a:pPr algn="ctr"/>
            <a:endParaRPr lang="pt-BR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F77E5-1E5D-4B0E-A679-444A45974C8E}"/>
              </a:ext>
            </a:extLst>
          </p:cNvPr>
          <p:cNvSpPr/>
          <p:nvPr/>
        </p:nvSpPr>
        <p:spPr>
          <a:xfrm>
            <a:off x="1746356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Código legado (procedural)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Cobertura por testes funcionais</a:t>
            </a:r>
          </a:p>
          <a:p>
            <a:pPr algn="ctr"/>
            <a:endParaRPr lang="pt-BR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55A1BC-BC5D-4F5B-B511-8D0F8FFC8268}"/>
              </a:ext>
            </a:extLst>
          </p:cNvPr>
          <p:cNvSpPr/>
          <p:nvPr/>
        </p:nvSpPr>
        <p:spPr>
          <a:xfrm>
            <a:off x="7602308" y="332653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Infraestrutura</a:t>
            </a:r>
          </a:p>
          <a:p>
            <a:pPr algn="ctr"/>
            <a:endParaRPr lang="pt-BR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8FACD-C50D-4C71-B513-66A0574CA415}"/>
              </a:ext>
            </a:extLst>
          </p:cNvPr>
          <p:cNvSpPr/>
          <p:nvPr/>
        </p:nvSpPr>
        <p:spPr>
          <a:xfrm>
            <a:off x="7602308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Métodos OBVIAMENTE simples</a:t>
            </a:r>
          </a:p>
          <a:p>
            <a:pPr algn="ctr"/>
            <a:endParaRPr lang="pt-BR" b="1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BCB8960-A82C-48E6-BD0A-D5B9C7599FD6}"/>
              </a:ext>
            </a:extLst>
          </p:cNvPr>
          <p:cNvSpPr/>
          <p:nvPr/>
        </p:nvSpPr>
        <p:spPr>
          <a:xfrm>
            <a:off x="2363760" y="5340020"/>
            <a:ext cx="746448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nunca devem faltar</a:t>
            </a:r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endParaRPr lang="pt-BR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objetivo final deve sempre ser escrever </a:t>
            </a:r>
            <a:r>
              <a:rPr lang="pt-BR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qualidade</a:t>
            </a:r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B7D89E15-56BE-40E3-9151-8B771E2B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55" y="545084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CACD3F-DA22-44A4-994D-3E3D4B76E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74" y="1961574"/>
            <a:ext cx="5675447" cy="3310678"/>
          </a:xfrm>
          <a:prstGeom prst="snip1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EAC002F4-AE87-4522-A040-789D4012D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77" y="4764092"/>
            <a:ext cx="902593" cy="1016319"/>
          </a:xfrm>
          <a:prstGeom prst="rect">
            <a:avLst/>
          </a:prstGeom>
        </p:spPr>
      </p:pic>
      <p:sp>
        <p:nvSpPr>
          <p:cNvPr id="10" name="Retângulo 9">
            <a:hlinkClick r:id="rId5"/>
            <a:extLst>
              <a:ext uri="{FF2B5EF4-FFF2-40B4-BE49-F238E27FC236}">
                <a16:creationId xmlns:a16="http://schemas.microsoft.com/office/drawing/2014/main" id="{46FDE01E-F357-4012-B50F-112AB0A6010E}"/>
              </a:ext>
            </a:extLst>
          </p:cNvPr>
          <p:cNvSpPr/>
          <p:nvPr/>
        </p:nvSpPr>
        <p:spPr>
          <a:xfrm>
            <a:off x="3792491" y="5595745"/>
            <a:ext cx="397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Link do material de apoio no </a:t>
            </a:r>
            <a:r>
              <a:rPr lang="pt-BR" dirty="0" err="1"/>
              <a:t>Confluence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4087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4EE05-CDF5-46BD-8D1C-2B521FD03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80" y="631135"/>
            <a:ext cx="5207036" cy="559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3AC67-0D6E-4777-848B-7C2F9712B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" y="1124744"/>
            <a:ext cx="11568608" cy="48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8285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61898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hlinkClick r:id="rId4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TDD – Roadmap de Implementação</vt:lpstr>
      <vt:lpstr>Recapitulando...</vt:lpstr>
      <vt:lpstr>PowerPoint Presentation</vt:lpstr>
      <vt:lpstr>TDD – Roadmap de Implementação</vt:lpstr>
      <vt:lpstr>TDD – Roadmap de Implementação</vt:lpstr>
      <vt:lpstr>TDD – Roadmap de Implementação</vt:lpstr>
      <vt:lpstr>PowerPoint Presentation</vt:lpstr>
      <vt:lpstr>REFERÊNCIAS BIBLIOGRÁFICAS</vt:lpstr>
      <vt:lpstr>TDD – Roadmap de Implementação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262</cp:revision>
  <dcterms:created xsi:type="dcterms:W3CDTF">2016-08-02T14:53:12Z</dcterms:created>
  <dcterms:modified xsi:type="dcterms:W3CDTF">2020-07-20T21:41:48Z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