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21"/>
  </p:notesMasterIdLst>
  <p:handoutMasterIdLst>
    <p:handoutMasterId r:id="rId22"/>
  </p:handoutMasterIdLst>
  <p:sldIdLst>
    <p:sldId id="285" r:id="rId5"/>
    <p:sldId id="274" r:id="rId6"/>
    <p:sldId id="300" r:id="rId7"/>
    <p:sldId id="287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21" r:id="rId18"/>
    <p:sldId id="319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hyperlink" Target="https://refactoring.guru/refactoring" TargetMode="External"/><Relationship Id="rId7" Type="http://schemas.openxmlformats.org/officeDocument/2006/relationships/image" Target="../media/image18.jpeg"/><Relationship Id="rId2" Type="http://schemas.openxmlformats.org/officeDocument/2006/relationships/hyperlink" Target="https://refactoring.com/catalo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577064" cy="1408451"/>
          </a:xfrm>
        </p:spPr>
        <p:txBody>
          <a:bodyPr/>
          <a:lstStyle/>
          <a:p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Débito técnico, Clean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TÉCNICAS DE REFATORAÇÃO - Pra que servem?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EE278-CBE4-45F9-83F2-392BA49EC383}"/>
              </a:ext>
            </a:extLst>
          </p:cNvPr>
          <p:cNvSpPr/>
          <p:nvPr/>
        </p:nvSpPr>
        <p:spPr>
          <a:xfrm>
            <a:off x="767407" y="1052736"/>
            <a:ext cx="5184576" cy="49685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Composing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Simplifica métodos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Remove duplicação de código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Pavimenta caminho para futuras melhorias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Extract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Inline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Extract Variable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Inline Temp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Temp with Query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Split Temporary Variable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Assignments to Parameters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Method with Method Object</a:t>
            </a:r>
            <a:endParaRPr lang="pt-BR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Substitute Algorithm</a:t>
            </a:r>
            <a:endParaRPr lang="pt-BR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569EC6-833A-4E4F-AD1F-6E798EEFF062}"/>
              </a:ext>
            </a:extLst>
          </p:cNvPr>
          <p:cNvSpPr/>
          <p:nvPr/>
        </p:nvSpPr>
        <p:spPr>
          <a:xfrm>
            <a:off x="6096001" y="1052736"/>
            <a:ext cx="5328592" cy="496855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Moving</a:t>
            </a:r>
            <a:r>
              <a:rPr lang="pt-BR" b="1" dirty="0"/>
              <a:t> </a:t>
            </a:r>
            <a:r>
              <a:rPr lang="pt-BR" b="1" dirty="0" err="1"/>
              <a:t>features</a:t>
            </a:r>
            <a:r>
              <a:rPr lang="pt-BR" b="1" dirty="0"/>
              <a:t> </a:t>
            </a:r>
            <a:r>
              <a:rPr lang="pt-BR" b="1" dirty="0" err="1"/>
              <a:t>between</a:t>
            </a:r>
            <a:r>
              <a:rPr lang="pt-BR" b="1" dirty="0"/>
              <a:t> </a:t>
            </a:r>
            <a:r>
              <a:rPr lang="pt-BR" b="1" dirty="0" err="1"/>
              <a:t>objects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Mover funcionalidades entre classes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Criar novas classes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Encapsular detalhes das implementações de acessos públicos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Move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Move Field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Extract Class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Inline Class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Hide Delegate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Middle Man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Introduce Foreign Method</a:t>
            </a:r>
            <a:endParaRPr lang="pt-BR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Introduce Local Extension</a:t>
            </a:r>
            <a:endParaRPr lang="pt-BR" b="1" dirty="0"/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414090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TÉCNICAS DE REFATORAÇÃO - Pra que servem?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EE278-CBE4-45F9-83F2-392BA49EC383}"/>
              </a:ext>
            </a:extLst>
          </p:cNvPr>
          <p:cNvSpPr/>
          <p:nvPr/>
        </p:nvSpPr>
        <p:spPr>
          <a:xfrm>
            <a:off x="839416" y="989116"/>
            <a:ext cx="9721080" cy="51485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Organizing</a:t>
            </a:r>
            <a:r>
              <a:rPr lang="pt-BR" b="1" dirty="0"/>
              <a:t> data</a:t>
            </a:r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Lidar com o estado dos objetos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Trocar primitivos por objetos mais ricos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Torna a classe mais portável e/ ou </a:t>
            </a:r>
            <a:r>
              <a:rPr lang="pt-BR" b="1" dirty="0" err="1"/>
              <a:t>reusável</a:t>
            </a:r>
            <a:endParaRPr lang="pt-BR" b="1" dirty="0"/>
          </a:p>
          <a:p>
            <a:pPr algn="just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DB2E4FA-E0AE-43AF-BB88-FD96DCD0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04721"/>
              </p:ext>
            </p:extLst>
          </p:nvPr>
        </p:nvGraphicFramePr>
        <p:xfrm>
          <a:off x="1271464" y="3078636"/>
          <a:ext cx="88569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8492">
                  <a:extLst>
                    <a:ext uri="{9D8B030D-6E8A-4147-A177-3AD203B41FA5}">
                      <a16:colId xmlns:a16="http://schemas.microsoft.com/office/drawing/2014/main" val="2559124801"/>
                    </a:ext>
                  </a:extLst>
                </a:gridCol>
                <a:gridCol w="4428492">
                  <a:extLst>
                    <a:ext uri="{9D8B030D-6E8A-4147-A177-3AD203B41FA5}">
                      <a16:colId xmlns:a16="http://schemas.microsoft.com/office/drawing/2014/main" val="190654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Change Value to Reference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Change Reference to Value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Duplicate Observed Data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Self-Encapsulate Field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Replace Data Value with Object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Replace Array with Object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Change Unidirectional Association to Bidirectional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dirty="0"/>
                        <a:t>Change Bidirectional Association to Unidirectional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Encapsulate Field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Encapsulate Collection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Magic Number with Symbolic Constant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Type Code with Class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Type Code with Subclasses</a:t>
                      </a:r>
                      <a:endParaRPr lang="pt-BR" dirty="0"/>
                    </a:p>
                    <a:p>
                      <a:pPr marL="342900" lvl="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Type Code with State/Strategy</a:t>
                      </a:r>
                      <a:endParaRPr lang="pt-BR" dirty="0"/>
                    </a:p>
                    <a:p>
                      <a:pPr marL="342900" indent="-342900">
                        <a:buFont typeface="+mj-lt"/>
                        <a:buAutoNum type="arabicParenR" startAt="9"/>
                      </a:pPr>
                      <a:r>
                        <a:rPr lang="en-US" dirty="0"/>
                        <a:t>Replace Subclass with Fields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16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9778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TÉCNICAS DE REFATORAÇÃO - Pra que servem?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EE278-CBE4-45F9-83F2-392BA49EC383}"/>
              </a:ext>
            </a:extLst>
          </p:cNvPr>
          <p:cNvSpPr/>
          <p:nvPr/>
        </p:nvSpPr>
        <p:spPr>
          <a:xfrm>
            <a:off x="623392" y="929486"/>
            <a:ext cx="5328592" cy="55638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Simplifying</a:t>
            </a:r>
            <a:r>
              <a:rPr lang="pt-BR" b="1" dirty="0"/>
              <a:t> </a:t>
            </a:r>
            <a:r>
              <a:rPr lang="pt-BR" b="1" dirty="0" err="1"/>
              <a:t>conditions</a:t>
            </a:r>
            <a:r>
              <a:rPr lang="pt-BR" b="1" dirty="0"/>
              <a:t> </a:t>
            </a:r>
            <a:r>
              <a:rPr lang="pt-BR" b="1" dirty="0" err="1"/>
              <a:t>expressions</a:t>
            </a:r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Condições tendem a se tornar mais complexas ao longo de tempo e sucessivas manutenções, estas técnicas ajudam a evitar isso.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342900" lvl="0" indent="-342900">
              <a:buFont typeface="+mj-lt"/>
              <a:buAutoNum type="arabicParenR"/>
            </a:pPr>
            <a:r>
              <a:rPr lang="fr-FR" dirty="0" err="1"/>
              <a:t>Consolidate</a:t>
            </a:r>
            <a:r>
              <a:rPr lang="fr-FR" dirty="0"/>
              <a:t> </a:t>
            </a:r>
            <a:r>
              <a:rPr lang="fr-FR" dirty="0" err="1"/>
              <a:t>Conditional</a:t>
            </a:r>
            <a:r>
              <a:rPr lang="fr-FR" dirty="0"/>
              <a:t> Expression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fr-FR" dirty="0" err="1"/>
              <a:t>Consolidate</a:t>
            </a:r>
            <a:r>
              <a:rPr lang="fr-FR" dirty="0"/>
              <a:t> Duplicate </a:t>
            </a:r>
            <a:r>
              <a:rPr lang="fr-FR" dirty="0" err="1"/>
              <a:t>Conditional</a:t>
            </a:r>
            <a:r>
              <a:rPr lang="fr-FR" dirty="0"/>
              <a:t> Fragments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Decompose Conditional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Conditional with Polymorphism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Control Flag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Nested Conditional with Guard Clauses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Introduce Null Object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Introduce Assertion</a:t>
            </a:r>
          </a:p>
          <a:p>
            <a:pPr lvl="0"/>
            <a:endParaRPr lang="en-US" dirty="0"/>
          </a:p>
          <a:p>
            <a:pPr marL="342900" lvl="0" indent="-342900">
              <a:buFont typeface="+mj-lt"/>
              <a:buAutoNum type="arabicParenR"/>
            </a:pPr>
            <a:endParaRPr lang="en-US" b="1" dirty="0"/>
          </a:p>
          <a:p>
            <a:pPr lvl="0"/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569EC6-833A-4E4F-AD1F-6E798EEFF062}"/>
              </a:ext>
            </a:extLst>
          </p:cNvPr>
          <p:cNvSpPr/>
          <p:nvPr/>
        </p:nvSpPr>
        <p:spPr>
          <a:xfrm>
            <a:off x="6023992" y="899010"/>
            <a:ext cx="5184576" cy="55942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Simplifying</a:t>
            </a:r>
            <a:r>
              <a:rPr lang="pt-BR" b="1" dirty="0"/>
              <a:t> </a:t>
            </a:r>
            <a:r>
              <a:rPr lang="pt-BR" b="1" dirty="0" err="1"/>
              <a:t>method</a:t>
            </a:r>
            <a:r>
              <a:rPr lang="pt-BR" b="1" dirty="0"/>
              <a:t> </a:t>
            </a:r>
            <a:r>
              <a:rPr lang="pt-BR" b="1" dirty="0" err="1"/>
              <a:t>calls</a:t>
            </a:r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Mais simples e fácil de entender os métodos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Consequentemente, simplifica as interfaces</a:t>
            </a:r>
          </a:p>
          <a:p>
            <a:pPr algn="just"/>
            <a:endParaRPr lang="pt-BR" b="1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Add Parameter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Parameter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Rename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Separate Query from Modifier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Parameterize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Introduce Parameter Object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Preserve Whole Object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Remove Setting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Parameter with Explicit Methods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Parameter with Method Call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Hide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Constructor with Factory Method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Error Code with Exception</a:t>
            </a:r>
            <a:endParaRPr lang="pt-BR" dirty="0"/>
          </a:p>
          <a:p>
            <a:pPr marL="342900" lvl="0" indent="-342900">
              <a:buFont typeface="+mj-lt"/>
              <a:buAutoNum type="arabicParenR"/>
            </a:pPr>
            <a:r>
              <a:rPr lang="en-US" dirty="0"/>
              <a:t>Replace Exception with Test</a:t>
            </a:r>
            <a:endParaRPr lang="pt-BR" dirty="0"/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367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TÉCNICAS DE REFATORAÇÃO - Pra que servem?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EE278-CBE4-45F9-83F2-392BA49EC383}"/>
              </a:ext>
            </a:extLst>
          </p:cNvPr>
          <p:cNvSpPr/>
          <p:nvPr/>
        </p:nvSpPr>
        <p:spPr>
          <a:xfrm>
            <a:off x="1775520" y="1058873"/>
            <a:ext cx="8640960" cy="471652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Dealing</a:t>
            </a:r>
            <a:r>
              <a:rPr lang="pt-BR" b="1" dirty="0"/>
              <a:t> </a:t>
            </a:r>
            <a:r>
              <a:rPr lang="pt-BR" b="1" dirty="0" err="1"/>
              <a:t>with</a:t>
            </a:r>
            <a:r>
              <a:rPr lang="pt-BR" b="1" dirty="0"/>
              <a:t> </a:t>
            </a:r>
            <a:r>
              <a:rPr lang="pt-BR" b="1" dirty="0" err="1"/>
              <a:t>generalization</a:t>
            </a: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Movimentação de funcionalidades entre classes relacionadas  através de herança, criando novas classes e/ ou interfaces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b="1" dirty="0"/>
              <a:t>Substituindo herança por delegação e vice-versa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DB2E4FA-E0AE-43AF-BB88-FD96DCD01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34208"/>
              </p:ext>
            </p:extLst>
          </p:nvPr>
        </p:nvGraphicFramePr>
        <p:xfrm>
          <a:off x="2032000" y="3284984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940">
                  <a:extLst>
                    <a:ext uri="{9D8B030D-6E8A-4147-A177-3AD203B41FA5}">
                      <a16:colId xmlns:a16="http://schemas.microsoft.com/office/drawing/2014/main" val="2559124801"/>
                    </a:ext>
                  </a:extLst>
                </a:gridCol>
                <a:gridCol w="4604060">
                  <a:extLst>
                    <a:ext uri="{9D8B030D-6E8A-4147-A177-3AD203B41FA5}">
                      <a16:colId xmlns:a16="http://schemas.microsoft.com/office/drawing/2014/main" val="190654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Up Field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Up Method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Pull Up Constructor Body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Down Field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 Down Method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Subclass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Superclass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 Interface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 Hierarchy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Template Method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Inheritance with Delegation</a:t>
                      </a:r>
                      <a:endParaRPr lang="pt-BR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arenR" startAt="7"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 Delegation with Inheritance</a:t>
                      </a:r>
                      <a:endParaRPr lang="pt-B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16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6822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63849"/>
              </p:ext>
            </p:extLst>
          </p:nvPr>
        </p:nvGraphicFramePr>
        <p:xfrm>
          <a:off x="528969" y="1124744"/>
          <a:ext cx="10859140" cy="47525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46951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6012189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97902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4354626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https://refactoring.com/</a:t>
                      </a:r>
                      <a:endParaRPr lang="pt-BR" sz="1300" kern="1200" dirty="0"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300" kern="1200" dirty="0"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pt-BR" sz="13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https://refactoring.guru/refactoring</a:t>
                      </a:r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67" y="3770574"/>
            <a:ext cx="1296878" cy="177857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2ED003C-978B-42EC-9EC5-F14C9C599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74" y="1711329"/>
            <a:ext cx="1340170" cy="1778576"/>
          </a:xfrm>
          <a:prstGeom prst="rect">
            <a:avLst/>
          </a:prstGeom>
        </p:spPr>
      </p:pic>
      <p:pic>
        <p:nvPicPr>
          <p:cNvPr id="8" name="Picture 7" descr="A picture containing racket, player, hitting, swinging&#10;&#10;Description automatically generated">
            <a:extLst>
              <a:ext uri="{FF2B5EF4-FFF2-40B4-BE49-F238E27FC236}">
                <a16:creationId xmlns:a16="http://schemas.microsoft.com/office/drawing/2014/main" id="{0AB5094B-DA49-45BE-9347-D012BDC075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40" y="1722970"/>
            <a:ext cx="1340170" cy="1733739"/>
          </a:xfrm>
          <a:prstGeom prst="rect">
            <a:avLst/>
          </a:prstGeom>
        </p:spPr>
      </p:pic>
      <p:pic>
        <p:nvPicPr>
          <p:cNvPr id="10" name="Picture 9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F677738-B140-4E08-9E7D-D3483E4D65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80" y="3773844"/>
            <a:ext cx="1247538" cy="1787185"/>
          </a:xfrm>
          <a:prstGeom prst="rect">
            <a:avLst/>
          </a:prstGeom>
        </p:spPr>
      </p:pic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730F6BB4-AF6A-47CA-8A7B-A9E4F0D904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20" y="1678133"/>
            <a:ext cx="1493318" cy="17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44054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Débito Técnico, Clean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575733" y="1340768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– Roadmap de implementação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CD433C-7C28-4B20-A8FD-DB1A48D99E1E}"/>
              </a:ext>
            </a:extLst>
          </p:cNvPr>
          <p:cNvSpPr/>
          <p:nvPr/>
        </p:nvSpPr>
        <p:spPr>
          <a:xfrm>
            <a:off x="6456040" y="239890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Visão detalhada</a:t>
            </a:r>
          </a:p>
          <a:p>
            <a:pPr algn="ctr"/>
            <a:endParaRPr lang="pt-BR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FD9DF7-73FF-4E9C-834B-627803D685EF}"/>
              </a:ext>
            </a:extLst>
          </p:cNvPr>
          <p:cNvSpPr/>
          <p:nvPr/>
        </p:nvSpPr>
        <p:spPr>
          <a:xfrm>
            <a:off x="3287689" y="239890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Visão macro</a:t>
            </a:r>
          </a:p>
          <a:p>
            <a:pPr algn="ctr"/>
            <a:endParaRPr lang="pt-BR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E9C9A-4DB0-4F99-BC69-20FEB76E25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719" y="4412267"/>
            <a:ext cx="1028211" cy="1104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706C27-2406-443C-96F6-DBD1B8418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42" y="4540615"/>
            <a:ext cx="2016268" cy="848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Débito técnico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DÉBITO TÉCNICO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04A28CF1-5716-46FC-BC3F-DA3AF844C115}"/>
              </a:ext>
            </a:extLst>
          </p:cNvPr>
          <p:cNvSpPr txBox="1"/>
          <p:nvPr/>
        </p:nvSpPr>
        <p:spPr>
          <a:xfrm>
            <a:off x="1029265" y="1951304"/>
            <a:ext cx="388088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o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resultado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falta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boas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práticas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multiplicado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prazos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apertados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entrega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mal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gerenciamento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famosas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gambiarras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5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6B6FF94-B93C-406B-A468-6B90CDDB4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 t="6524" r="1569" b="3256"/>
          <a:stretch/>
        </p:blipFill>
        <p:spPr>
          <a:xfrm>
            <a:off x="5519936" y="848566"/>
            <a:ext cx="5123784" cy="5160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D206405-78E4-4E62-85D6-2776855FED14}"/>
              </a:ext>
            </a:extLst>
          </p:cNvPr>
          <p:cNvSpPr txBox="1"/>
          <p:nvPr/>
        </p:nvSpPr>
        <p:spPr>
          <a:xfrm>
            <a:off x="1018391" y="4725144"/>
            <a:ext cx="388088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Débito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Dirty code = Unclean code =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sujo</a:t>
            </a: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EFAF880-3C6E-4167-8052-B9CDE5C0F9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717441"/>
            <a:ext cx="630957" cy="6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CODE SMELLS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04A28CF1-5716-46FC-BC3F-DA3AF844C115}"/>
              </a:ext>
            </a:extLst>
          </p:cNvPr>
          <p:cNvSpPr txBox="1"/>
          <p:nvPr/>
        </p:nvSpPr>
        <p:spPr>
          <a:xfrm>
            <a:off x="988711" y="1432149"/>
            <a:ext cx="3880885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smell              Bug/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Relativamente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fáceis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ferramentas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Eliminados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através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técnicas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9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3E68F5C-E69B-40BD-8FF2-F05DD256A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1" y="2099605"/>
            <a:ext cx="711671" cy="7116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4DA57B-211B-4C1B-BF33-F461C93DA333}"/>
              </a:ext>
            </a:extLst>
          </p:cNvPr>
          <p:cNvSpPr/>
          <p:nvPr/>
        </p:nvSpPr>
        <p:spPr>
          <a:xfrm>
            <a:off x="983432" y="1916832"/>
            <a:ext cx="3697763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Entretanto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eles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podem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apenas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sintomas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um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sério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en-US" sz="1600" b="1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1600" b="1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6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pt-BR" sz="1600" b="1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52D9A0-839E-41EF-A188-D3C7D96F5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6893" r="1411" b="3098"/>
          <a:stretch/>
        </p:blipFill>
        <p:spPr>
          <a:xfrm>
            <a:off x="5444197" y="807609"/>
            <a:ext cx="5317588" cy="5351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Not Equal 2">
            <a:extLst>
              <a:ext uri="{FF2B5EF4-FFF2-40B4-BE49-F238E27FC236}">
                <a16:creationId xmlns:a16="http://schemas.microsoft.com/office/drawing/2014/main" id="{CE589A24-041A-42B0-AA41-ACF33B8E3F66}"/>
              </a:ext>
            </a:extLst>
          </p:cNvPr>
          <p:cNvSpPr/>
          <p:nvPr/>
        </p:nvSpPr>
        <p:spPr>
          <a:xfrm>
            <a:off x="2279486" y="1346580"/>
            <a:ext cx="864096" cy="458145"/>
          </a:xfrm>
          <a:prstGeom prst="mathNotEqual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193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</a:t>
            </a: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9211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CLEAN CODE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C4DD70A6-E1D9-42BA-B560-8EBD237AA196}"/>
              </a:ext>
            </a:extLst>
          </p:cNvPr>
          <p:cNvSpPr txBox="1"/>
          <p:nvPr/>
        </p:nvSpPr>
        <p:spPr>
          <a:xfrm>
            <a:off x="695400" y="2505669"/>
            <a:ext cx="406649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fácil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ler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entender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Torna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software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previsível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aumenta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produto</a:t>
            </a:r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final.</a:t>
            </a:r>
          </a:p>
        </p:txBody>
      </p:sp>
      <p:pic>
        <p:nvPicPr>
          <p:cNvPr id="10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F9E5FC8-D0EA-469E-8483-4194AABB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92" y="1124743"/>
            <a:ext cx="605987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257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416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0943B95-A5B1-4A10-B1A0-25B60CF6C5DF}"/>
              </a:ext>
            </a:extLst>
          </p:cNvPr>
          <p:cNvSpPr txBox="1"/>
          <p:nvPr/>
        </p:nvSpPr>
        <p:spPr>
          <a:xfrm>
            <a:off x="1199456" y="2563401"/>
            <a:ext cx="388088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melhor maneira de “limpar” o código é o processo de aplicar as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técnicas de </a:t>
            </a:r>
            <a:r>
              <a:rPr lang="pt-BR" sz="2000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rodar </a:t>
            </a:r>
            <a:r>
              <a:rPr lang="pt-BR" sz="2000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a cada mudança realizada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criando assim um processo seguro de transformação.</a:t>
            </a:r>
            <a:endParaRPr lang="en-US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0FB0DA1-D730-4546-8CD3-13F7FF562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6615" r="1625" b="3255"/>
          <a:stretch/>
        </p:blipFill>
        <p:spPr>
          <a:xfrm>
            <a:off x="5519936" y="840229"/>
            <a:ext cx="5256584" cy="529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46178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578</Words>
  <Application>Microsoft Office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Wingdings</vt:lpstr>
      <vt:lpstr>Office Theme</vt:lpstr>
      <vt:lpstr>Débito técnico, Clean Code e Refatoração</vt:lpstr>
      <vt:lpstr>Recapitulando...</vt:lpstr>
      <vt:lpstr>PowerPoint Presentation</vt:lpstr>
      <vt:lpstr>DÉBITO TÉCNICO</vt:lpstr>
      <vt:lpstr>CODE SMELLS</vt:lpstr>
      <vt:lpstr>PowerPoint Presentation</vt:lpstr>
      <vt:lpstr>CLEAN CODE</vt:lpstr>
      <vt:lpstr>PowerPoint Presentation</vt:lpstr>
      <vt:lpstr>REFATORAÇÃO</vt:lpstr>
      <vt:lpstr>TÉCNICAS DE REFATORAÇÃO - Pra que servem?</vt:lpstr>
      <vt:lpstr>TÉCNICAS DE REFATORAÇÃO - Pra que servem?</vt:lpstr>
      <vt:lpstr>TÉCNICAS DE REFATORAÇÃO - Pra que servem?</vt:lpstr>
      <vt:lpstr>TÉCNICAS DE REFATORAÇÃO - Pra que servem?</vt:lpstr>
      <vt:lpstr>PowerPoint Presentation</vt:lpstr>
      <vt:lpstr>REFERÊNCIAS BIBLIOGRÁFICAS</vt:lpstr>
      <vt:lpstr>Débito Técnico, Clean Code e Refatoração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282</cp:revision>
  <dcterms:created xsi:type="dcterms:W3CDTF">2016-08-02T14:53:12Z</dcterms:created>
  <dcterms:modified xsi:type="dcterms:W3CDTF">2020-07-21T22:12:26Z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