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</p:sldMasterIdLst>
  <p:notesMasterIdLst>
    <p:notesMasterId r:id="rId16"/>
  </p:notesMasterIdLst>
  <p:handoutMasterIdLst>
    <p:handoutMasterId r:id="rId17"/>
  </p:handoutMasterIdLst>
  <p:sldIdLst>
    <p:sldId id="285" r:id="rId5"/>
    <p:sldId id="274" r:id="rId6"/>
    <p:sldId id="300" r:id="rId7"/>
    <p:sldId id="333" r:id="rId8"/>
    <p:sldId id="287" r:id="rId9"/>
    <p:sldId id="332" r:id="rId10"/>
    <p:sldId id="331" r:id="rId11"/>
    <p:sldId id="334" r:id="rId12"/>
    <p:sldId id="321" r:id="rId13"/>
    <p:sldId id="319" r:id="rId14"/>
    <p:sldId id="28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M&amp;FBOVESPA" initials="B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503F"/>
    <a:srgbClr val="F9726F"/>
    <a:srgbClr val="FFD862"/>
    <a:srgbClr val="00B0EA"/>
    <a:srgbClr val="FFFFFF"/>
    <a:srgbClr val="123274"/>
    <a:srgbClr val="DE7F00"/>
    <a:srgbClr val="E6E6E6"/>
    <a:srgbClr val="F6A841"/>
    <a:srgbClr val="0032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5" autoAdjust="0"/>
    <p:restoredTop sz="99872" autoAdjust="0"/>
  </p:normalViewPr>
  <p:slideViewPr>
    <p:cSldViewPr>
      <p:cViewPr varScale="1">
        <p:scale>
          <a:sx n="68" d="100"/>
          <a:sy n="68" d="100"/>
        </p:scale>
        <p:origin x="55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2910" y="5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F996C-CA2C-436E-A903-7F2E7C68ADF8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6F0E9-F5E0-4616-9C10-7A8C156C72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8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6514A-F4CA-40F5-B508-6CC5FEA6DD64}" type="datetimeFigureOut">
              <a:rPr lang="en-US" smtClean="0"/>
              <a:pPr/>
              <a:t>7/22/2020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B8404-7DFF-4128-BBDB-E2DC0C77B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50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2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1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 userDrawn="1">
            <p:ph type="title" hasCustomPrompt="1"/>
          </p:nvPr>
        </p:nvSpPr>
        <p:spPr>
          <a:xfrm>
            <a:off x="407368" y="2060848"/>
            <a:ext cx="6600733" cy="1408451"/>
          </a:xfrm>
        </p:spPr>
        <p:txBody>
          <a:bodyPr anchor="t">
            <a:noAutofit/>
          </a:bodyPr>
          <a:lstStyle>
            <a:lvl1pPr algn="l">
              <a:defRPr sz="4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5" name="Espaço Reservado para Texto 14"/>
          <p:cNvSpPr>
            <a:spLocks noGrp="1"/>
          </p:cNvSpPr>
          <p:nvPr userDrawn="1">
            <p:ph type="body" sz="quarter" idx="15"/>
          </p:nvPr>
        </p:nvSpPr>
        <p:spPr>
          <a:xfrm>
            <a:off x="435406" y="3717032"/>
            <a:ext cx="6572695" cy="89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5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2C729FF-DF89-4FB9-8241-768BE0F48B50}"/>
              </a:ext>
            </a:extLst>
          </p:cNvPr>
          <p:cNvSpPr/>
          <p:nvPr userDrawn="1"/>
        </p:nvSpPr>
        <p:spPr>
          <a:xfrm>
            <a:off x="10416480" y="111564"/>
            <a:ext cx="1775520" cy="14452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7101DA-C0F2-4BFB-93B8-9A0FAB17FD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40" y="-27384"/>
            <a:ext cx="2016224" cy="2016224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271437B-F2A1-4A5B-8D3F-94BDF1B3B3EF}"/>
              </a:ext>
            </a:extLst>
          </p:cNvPr>
          <p:cNvSpPr/>
          <p:nvPr userDrawn="1"/>
        </p:nvSpPr>
        <p:spPr>
          <a:xfrm>
            <a:off x="435406" y="6127196"/>
            <a:ext cx="404010" cy="3259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0765309"/>
      </p:ext>
    </p:extLst>
  </p:cSld>
  <p:clrMapOvr>
    <a:masterClrMapping/>
  </p:clrMapOvr>
  <p:transition>
    <p:fade thruBlk="1"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exto 13"/>
          <p:cNvSpPr>
            <a:spLocks noGrp="1"/>
          </p:cNvSpPr>
          <p:nvPr>
            <p:ph type="body" sz="quarter" idx="13"/>
          </p:nvPr>
        </p:nvSpPr>
        <p:spPr>
          <a:xfrm>
            <a:off x="335360" y="98072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B0F0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3" name="Espaço Reservado para Texto 13"/>
          <p:cNvSpPr>
            <a:spLocks noGrp="1"/>
          </p:cNvSpPr>
          <p:nvPr>
            <p:ph type="body" sz="quarter" idx="16"/>
          </p:nvPr>
        </p:nvSpPr>
        <p:spPr>
          <a:xfrm>
            <a:off x="335359" y="1387761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1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AGENDA</a:t>
            </a:r>
          </a:p>
        </p:txBody>
      </p:sp>
      <p:sp>
        <p:nvSpPr>
          <p:cNvPr id="12" name="Espaço Reservado para Texto 13"/>
          <p:cNvSpPr>
            <a:spLocks noGrp="1"/>
          </p:cNvSpPr>
          <p:nvPr>
            <p:ph type="body" sz="quarter" idx="17"/>
          </p:nvPr>
        </p:nvSpPr>
        <p:spPr>
          <a:xfrm>
            <a:off x="335359" y="1794794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3" name="Espaço Reservado para Texto 13"/>
          <p:cNvSpPr>
            <a:spLocks noGrp="1"/>
          </p:cNvSpPr>
          <p:nvPr>
            <p:ph type="body" sz="quarter" idx="18"/>
          </p:nvPr>
        </p:nvSpPr>
        <p:spPr>
          <a:xfrm>
            <a:off x="335359" y="2223021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19"/>
          </p:nvPr>
        </p:nvSpPr>
        <p:spPr>
          <a:xfrm>
            <a:off x="335359" y="265124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5" name="Espaço Reservado para Texto 13"/>
          <p:cNvSpPr>
            <a:spLocks noGrp="1"/>
          </p:cNvSpPr>
          <p:nvPr>
            <p:ph type="body" sz="quarter" idx="20"/>
          </p:nvPr>
        </p:nvSpPr>
        <p:spPr>
          <a:xfrm>
            <a:off x="335359" y="3079475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6" name="Espaço Reservado para Texto 13"/>
          <p:cNvSpPr>
            <a:spLocks noGrp="1"/>
          </p:cNvSpPr>
          <p:nvPr>
            <p:ph type="body" sz="quarter" idx="21"/>
          </p:nvPr>
        </p:nvSpPr>
        <p:spPr>
          <a:xfrm>
            <a:off x="335359" y="3507702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7" name="Espaço Reservado para Texto 13"/>
          <p:cNvSpPr>
            <a:spLocks noGrp="1"/>
          </p:cNvSpPr>
          <p:nvPr>
            <p:ph type="body" sz="quarter" idx="22"/>
          </p:nvPr>
        </p:nvSpPr>
        <p:spPr>
          <a:xfrm>
            <a:off x="335359" y="3946006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8" name="Espaço Reservado para Texto 13"/>
          <p:cNvSpPr>
            <a:spLocks noGrp="1"/>
          </p:cNvSpPr>
          <p:nvPr>
            <p:ph type="body" sz="quarter" idx="23"/>
          </p:nvPr>
        </p:nvSpPr>
        <p:spPr>
          <a:xfrm>
            <a:off x="335359" y="4384310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9" name="Espaço Reservado para Texto 13"/>
          <p:cNvSpPr>
            <a:spLocks noGrp="1"/>
          </p:cNvSpPr>
          <p:nvPr>
            <p:ph type="body" sz="quarter" idx="24"/>
          </p:nvPr>
        </p:nvSpPr>
        <p:spPr>
          <a:xfrm>
            <a:off x="335359" y="4822614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0" name="Espaço Reservado para Texto 13"/>
          <p:cNvSpPr>
            <a:spLocks noGrp="1"/>
          </p:cNvSpPr>
          <p:nvPr>
            <p:ph type="body" sz="quarter" idx="25"/>
          </p:nvPr>
        </p:nvSpPr>
        <p:spPr>
          <a:xfrm>
            <a:off x="335359" y="5260918"/>
            <a:ext cx="11040533" cy="360000"/>
          </a:xfrm>
          <a:prstGeom prst="rect">
            <a:avLst/>
          </a:prstGeom>
          <a:noFill/>
        </p:spPr>
        <p:txBody>
          <a:bodyPr anchor="ctr"/>
          <a:lstStyle>
            <a:lvl1pPr>
              <a:buNone/>
              <a:defRPr sz="2000">
                <a:solidFill>
                  <a:srgbClr val="00478D"/>
                </a:solidFill>
              </a:defRPr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6219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ítulo">
    <p:bg>
      <p:bgPr>
        <a:solidFill>
          <a:srgbClr val="00A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66704" y="6237312"/>
            <a:ext cx="744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55F5619-327C-4CB4-98A5-59DBF35D60D2}"/>
              </a:ext>
            </a:extLst>
          </p:cNvPr>
          <p:cNvSpPr/>
          <p:nvPr userDrawn="1"/>
        </p:nvSpPr>
        <p:spPr>
          <a:xfrm>
            <a:off x="10200456" y="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40327C4-97D8-4A1E-AAF3-CFA44549E4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67" y="195968"/>
            <a:ext cx="1144800" cy="1144800"/>
          </a:xfrm>
          <a:prstGeom prst="rect">
            <a:avLst/>
          </a:prstGeom>
          <a:ln>
            <a:noFill/>
          </a:ln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06DD1B78-3453-45CA-AC71-81449684E01B}"/>
              </a:ext>
            </a:extLst>
          </p:cNvPr>
          <p:cNvSpPr/>
          <p:nvPr userDrawn="1"/>
        </p:nvSpPr>
        <p:spPr>
          <a:xfrm>
            <a:off x="10167037" y="4680520"/>
            <a:ext cx="1991544" cy="1772816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Picture 11" descr="B3_Site_01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102" y="6309320"/>
            <a:ext cx="819530" cy="1522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75624D82-85E8-4738-9B7C-78743F657972}"/>
              </a:ext>
            </a:extLst>
          </p:cNvPr>
          <p:cNvSpPr/>
          <p:nvPr userDrawn="1"/>
        </p:nvSpPr>
        <p:spPr>
          <a:xfrm>
            <a:off x="10379095" y="6461520"/>
            <a:ext cx="1563793" cy="279848"/>
          </a:xfrm>
          <a:prstGeom prst="rect">
            <a:avLst/>
          </a:prstGeom>
          <a:solidFill>
            <a:srgbClr val="00AF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(GRID) 4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49464"/>
            <a:ext cx="10859140" cy="458145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2"/>
          </p:nvPr>
        </p:nvSpPr>
        <p:spPr>
          <a:xfrm>
            <a:off x="364325" y="1103084"/>
            <a:ext cx="2671062" cy="51088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3"/>
          </p:nvPr>
        </p:nvSpPr>
        <p:spPr>
          <a:xfrm>
            <a:off x="3405905" y="1103083"/>
            <a:ext cx="2515399" cy="51088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14"/>
          </p:nvPr>
        </p:nvSpPr>
        <p:spPr>
          <a:xfrm>
            <a:off x="6270715" y="1103082"/>
            <a:ext cx="2501810" cy="51088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7" name="Espaço Reservado para Conteúdo 16"/>
          <p:cNvSpPr>
            <a:spLocks noGrp="1"/>
          </p:cNvSpPr>
          <p:nvPr>
            <p:ph sz="quarter" idx="15"/>
          </p:nvPr>
        </p:nvSpPr>
        <p:spPr>
          <a:xfrm>
            <a:off x="9121389" y="1103082"/>
            <a:ext cx="2724536" cy="51088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61908040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406400" y="1103086"/>
            <a:ext cx="11379200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18678792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530970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7" name="Espaço Reservado para Texto 6"/>
          <p:cNvSpPr>
            <a:spLocks noGrp="1"/>
          </p:cNvSpPr>
          <p:nvPr>
            <p:ph type="body" sz="quarter" idx="11"/>
          </p:nvPr>
        </p:nvSpPr>
        <p:spPr>
          <a:xfrm>
            <a:off x="6023992" y="1103086"/>
            <a:ext cx="5761608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1135934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3930742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ágina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6276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9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7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0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5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1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4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9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8" name="Espaço Reservado para Título 1"/>
          <p:cNvSpPr>
            <a:spLocks noGrp="1"/>
          </p:cNvSpPr>
          <p:nvPr>
            <p:ph type="title"/>
          </p:nvPr>
        </p:nvSpPr>
        <p:spPr>
          <a:xfrm>
            <a:off x="143339" y="0"/>
            <a:ext cx="9217024" cy="980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10" name="TextBox 15"/>
          <p:cNvSpPr txBox="1"/>
          <p:nvPr userDrawn="1"/>
        </p:nvSpPr>
        <p:spPr>
          <a:xfrm>
            <a:off x="191344" y="621756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1" descr="B3_Site_01.jpg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6517160"/>
            <a:ext cx="819530" cy="152200"/>
          </a:xfrm>
          <a:prstGeom prst="rect">
            <a:avLst/>
          </a:prstGeom>
        </p:spPr>
      </p:pic>
      <p:pic>
        <p:nvPicPr>
          <p:cNvPr id="12" name="Picture 11" descr="Site-em-ciano.png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536" y="6289157"/>
            <a:ext cx="864096" cy="16417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0C7B23F-CA02-4567-B1E4-182C0E3C0C3D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440" y="174848"/>
            <a:ext cx="1143000" cy="1143000"/>
          </a:xfrm>
          <a:prstGeom prst="rect">
            <a:avLst/>
          </a:prstGeom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3FC8A77C-8053-4FD6-9413-5DEE041B230C}"/>
              </a:ext>
            </a:extLst>
          </p:cNvPr>
          <p:cNvSpPr/>
          <p:nvPr userDrawn="1"/>
        </p:nvSpPr>
        <p:spPr>
          <a:xfrm>
            <a:off x="-869254" y="-21786"/>
            <a:ext cx="720000" cy="720000"/>
          </a:xfrm>
          <a:prstGeom prst="rect">
            <a:avLst/>
          </a:prstGeom>
          <a:solidFill>
            <a:srgbClr val="00B0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90C83A3B-FD44-4CBB-A5FD-8BADD5DFD8A6}"/>
              </a:ext>
            </a:extLst>
          </p:cNvPr>
          <p:cNvSpPr/>
          <p:nvPr userDrawn="1"/>
        </p:nvSpPr>
        <p:spPr>
          <a:xfrm>
            <a:off x="-869254" y="837338"/>
            <a:ext cx="720000" cy="720000"/>
          </a:xfrm>
          <a:prstGeom prst="rect">
            <a:avLst/>
          </a:prstGeom>
          <a:solidFill>
            <a:srgbClr val="1232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1499C5C-DE62-4726-867A-51EF43DF2758}"/>
              </a:ext>
            </a:extLst>
          </p:cNvPr>
          <p:cNvSpPr/>
          <p:nvPr userDrawn="1"/>
        </p:nvSpPr>
        <p:spPr>
          <a:xfrm>
            <a:off x="-869254" y="1696462"/>
            <a:ext cx="72000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1631FEC-0BAB-42C3-96A5-68FA2F867C46}"/>
              </a:ext>
            </a:extLst>
          </p:cNvPr>
          <p:cNvSpPr/>
          <p:nvPr userDrawn="1"/>
        </p:nvSpPr>
        <p:spPr>
          <a:xfrm>
            <a:off x="-869254" y="2555586"/>
            <a:ext cx="720000" cy="297350"/>
          </a:xfrm>
          <a:prstGeom prst="rect">
            <a:avLst/>
          </a:prstGeom>
          <a:solidFill>
            <a:srgbClr val="DE7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D18A8B17-8028-45C7-948B-F013133B091F}"/>
              </a:ext>
            </a:extLst>
          </p:cNvPr>
          <p:cNvSpPr/>
          <p:nvPr userDrawn="1"/>
        </p:nvSpPr>
        <p:spPr>
          <a:xfrm>
            <a:off x="-869254" y="2992060"/>
            <a:ext cx="720000" cy="297350"/>
          </a:xfrm>
          <a:prstGeom prst="rect">
            <a:avLst/>
          </a:prstGeom>
          <a:solidFill>
            <a:srgbClr val="F6A8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2024B4F0-5565-4167-A818-49617CD0F6F6}"/>
              </a:ext>
            </a:extLst>
          </p:cNvPr>
          <p:cNvSpPr/>
          <p:nvPr userDrawn="1"/>
        </p:nvSpPr>
        <p:spPr>
          <a:xfrm>
            <a:off x="-869254" y="3419916"/>
            <a:ext cx="720000" cy="297350"/>
          </a:xfrm>
          <a:prstGeom prst="rect">
            <a:avLst/>
          </a:prstGeom>
          <a:solidFill>
            <a:srgbClr val="FFD86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3A0F530B-5BDA-4A5F-8DF5-74F50AA35B98}"/>
              </a:ext>
            </a:extLst>
          </p:cNvPr>
          <p:cNvSpPr/>
          <p:nvPr userDrawn="1"/>
        </p:nvSpPr>
        <p:spPr>
          <a:xfrm>
            <a:off x="-869254" y="3856390"/>
            <a:ext cx="720000" cy="297350"/>
          </a:xfrm>
          <a:prstGeom prst="rect">
            <a:avLst/>
          </a:prstGeom>
          <a:solidFill>
            <a:srgbClr val="5D60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MSIPCMContentMarking" descr="{&quot;HashCode&quot;:-1064623683,&quot;Placement&quot;:&quot;Footer&quot;,&quot;Top&quot;:519.343,&quot;Left&quot;:362.011169,&quot;SlideWidth&quot;:960,&quot;SlideHeight&quot;:540}">
            <a:extLst>
              <a:ext uri="{FF2B5EF4-FFF2-40B4-BE49-F238E27FC236}">
                <a16:creationId xmlns:a16="http://schemas.microsoft.com/office/drawing/2014/main" id="{CACDD7B3-B8A4-4712-A09B-2DFB9D20AC5D}"/>
              </a:ext>
            </a:extLst>
          </p:cNvPr>
          <p:cNvSpPr txBox="1"/>
          <p:nvPr userDrawn="1"/>
        </p:nvSpPr>
        <p:spPr>
          <a:xfrm>
            <a:off x="4597542" y="6595656"/>
            <a:ext cx="299691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INFORMAÇÃO INTERNA –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20051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7" r:id="rId12"/>
    <p:sldLayoutId id="2147483681" r:id="rId13"/>
    <p:sldLayoutId id="2147483682" r:id="rId14"/>
    <p:sldLayoutId id="2147483683" r:id="rId15"/>
    <p:sldLayoutId id="2147483661" r:id="rId16"/>
    <p:sldLayoutId id="2147483650" r:id="rId17"/>
    <p:sldLayoutId id="2147483662" r:id="rId18"/>
    <p:sldLayoutId id="2147483663" r:id="rId19"/>
  </p:sldLayoutIdLst>
  <p:transition>
    <p:fade/>
  </p:transition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55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13" orient="horz" pos="3702" userDrawn="1">
          <p15:clr>
            <a:srgbClr val="F26B43"/>
          </p15:clr>
        </p15:guide>
        <p15:guide id="14" orient="horz" pos="890" userDrawn="1">
          <p15:clr>
            <a:srgbClr val="F26B43"/>
          </p15:clr>
        </p15:guide>
        <p15:guide id="15" pos="6425" userDrawn="1">
          <p15:clr>
            <a:srgbClr val="F26B43"/>
          </p15:clr>
        </p15:guide>
        <p15:guide id="16" pos="6199" userDrawn="1">
          <p15:clr>
            <a:srgbClr val="F26B43"/>
          </p15:clr>
        </p15:guide>
        <p15:guide id="17" pos="5155" userDrawn="1">
          <p15:clr>
            <a:srgbClr val="F26B43"/>
          </p15:clr>
        </p15:guide>
        <p15:guide id="18" pos="4974" userDrawn="1">
          <p15:clr>
            <a:srgbClr val="F26B43"/>
          </p15:clr>
        </p15:guide>
        <p15:guide id="19" pos="3976" userDrawn="1">
          <p15:clr>
            <a:srgbClr val="F26B43"/>
          </p15:clr>
        </p15:guide>
        <p15:guide id="20" pos="3749" userDrawn="1">
          <p15:clr>
            <a:srgbClr val="F26B43"/>
          </p15:clr>
        </p15:guide>
        <p15:guide id="21" pos="2706" userDrawn="1">
          <p15:clr>
            <a:srgbClr val="F26B43"/>
          </p15:clr>
        </p15:guide>
        <p15:guide id="22" pos="2525" userDrawn="1">
          <p15:clr>
            <a:srgbClr val="F26B43"/>
          </p15:clr>
        </p15:guide>
        <p15:guide id="23" pos="1527" userDrawn="1">
          <p15:clr>
            <a:srgbClr val="F26B43"/>
          </p15:clr>
        </p15:guide>
        <p15:guide id="24" pos="1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ntinuousdelivery.com/" TargetMode="External"/><Relationship Id="rId2" Type="http://schemas.openxmlformats.org/officeDocument/2006/relationships/hyperlink" Target="https://docs.sonarqube.org/6.7/MetricDefinitions.html" TargetMode="Externa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407368" y="2492896"/>
            <a:ext cx="9577064" cy="1408451"/>
          </a:xfrm>
        </p:spPr>
        <p:txBody>
          <a:bodyPr/>
          <a:lstStyle/>
          <a:p>
            <a:r>
              <a:rPr lang="pt-BR" b="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Refatoração</a:t>
            </a:r>
            <a:r>
              <a:rPr lang="pt-BR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Clean </a:t>
            </a:r>
            <a:r>
              <a:rPr lang="pt-BR" b="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br>
              <a:rPr lang="pt-BR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Como ser eficaz?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5"/>
          </p:nvPr>
        </p:nvSpPr>
        <p:spPr>
          <a:xfrm>
            <a:off x="435406" y="4005064"/>
            <a:ext cx="6572695" cy="898212"/>
          </a:xfrm>
        </p:spPr>
        <p:txBody>
          <a:bodyPr/>
          <a:lstStyle/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LACE –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Transformação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Ágil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B3</a:t>
            </a:r>
          </a:p>
          <a:p>
            <a:r>
              <a:rPr lang="en-US" sz="1800" b="1" dirty="0" err="1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Treinamento</a:t>
            </a:r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Dev Team</a:t>
            </a:r>
          </a:p>
          <a:p>
            <a:r>
              <a:rPr lang="en-US" sz="1800" b="1" dirty="0">
                <a:solidFill>
                  <a:srgbClr val="00B0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pt-BR" sz="1800" b="1" dirty="0">
              <a:solidFill>
                <a:srgbClr val="00B0E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865071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REFERÊNCIAS BIBLIOGRÁFICAS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538883BE-D574-4D91-97C7-B5CCF3D2E7B3}"/>
              </a:ext>
            </a:extLst>
          </p:cNvPr>
          <p:cNvSpPr txBox="1"/>
          <p:nvPr/>
        </p:nvSpPr>
        <p:spPr>
          <a:xfrm>
            <a:off x="744279" y="1743740"/>
            <a:ext cx="3540642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pt-BR" sz="1400" dirty="0"/>
          </a:p>
          <a:p>
            <a:endParaRPr lang="pt-BR" sz="1400" dirty="0"/>
          </a:p>
          <a:p>
            <a:endParaRPr lang="pt-BR" sz="1400" dirty="0" err="1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0F5CD6F-ABF4-4329-8C67-DB4BDBB57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483301"/>
              </p:ext>
            </p:extLst>
          </p:nvPr>
        </p:nvGraphicFramePr>
        <p:xfrm>
          <a:off x="528969" y="1124744"/>
          <a:ext cx="10859140" cy="280831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5183">
                  <a:extLst>
                    <a:ext uri="{9D8B030D-6E8A-4147-A177-3AD203B41FA5}">
                      <a16:colId xmlns:a16="http://schemas.microsoft.com/office/drawing/2014/main" val="3980891844"/>
                    </a:ext>
                  </a:extLst>
                </a:gridCol>
                <a:gridCol w="3923957">
                  <a:extLst>
                    <a:ext uri="{9D8B030D-6E8A-4147-A177-3AD203B41FA5}">
                      <a16:colId xmlns:a16="http://schemas.microsoft.com/office/drawing/2014/main" val="344395783"/>
                    </a:ext>
                  </a:extLst>
                </a:gridCol>
              </a:tblGrid>
              <a:tr h="322920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pt-BR" sz="1200" kern="1200" dirty="0"/>
                        <a:t>Sites</a:t>
                      </a:r>
                      <a:endParaRPr lang="pt-B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200" dirty="0"/>
                        <a:t>Livros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268365"/>
                  </a:ext>
                </a:extLst>
              </a:tr>
              <a:tr h="2485392">
                <a:tc>
                  <a:txBody>
                    <a:bodyPr/>
                    <a:lstStyle/>
                    <a:p>
                      <a:r>
                        <a:rPr lang="pt-B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https://docs.sonarqube.org/6.7/MetricDefinitions.html</a:t>
                      </a:r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300" kern="1200" dirty="0"/>
                    </a:p>
                    <a:p>
                      <a:r>
                        <a:rPr lang="pt-B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https://continuousdelivery.com/</a:t>
                      </a:r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300" kern="1200" dirty="0"/>
                    </a:p>
                    <a:p>
                      <a:endParaRPr lang="pt-BR" sz="1300" kern="1200" dirty="0"/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  <a:p>
                      <a:endParaRPr lang="pt-B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263308"/>
                  </a:ext>
                </a:extLst>
              </a:tr>
            </a:tbl>
          </a:graphicData>
        </a:graphic>
      </p:graphicFrame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BF4E019F-0C38-4B86-A784-A9A4056337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304" y="1743740"/>
            <a:ext cx="1444948" cy="190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9888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349AB36-BB2C-40DC-B146-459BD4943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2204864"/>
            <a:ext cx="11376644" cy="1944216"/>
          </a:xfrm>
        </p:spPr>
        <p:txBody>
          <a:bodyPr/>
          <a:lstStyle/>
          <a:p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Refatoração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e Clean </a:t>
            </a:r>
            <a:r>
              <a:rPr lang="pt-BR" dirty="0" err="1"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- Como ser eficaz?</a:t>
            </a: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lace@b3.com.br</a:t>
            </a:r>
            <a:endParaRPr lang="pt-BR" sz="200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3F1119F-323E-4790-A525-379B1ACF93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2" r="25590"/>
          <a:stretch/>
        </p:blipFill>
        <p:spPr>
          <a:xfrm>
            <a:off x="8760296" y="4161703"/>
            <a:ext cx="1954620" cy="1944217"/>
          </a:xfrm>
          <a:prstGeom prst="ellipse">
            <a:avLst/>
          </a:prstGeom>
        </p:spPr>
      </p:pic>
      <p:pic>
        <p:nvPicPr>
          <p:cNvPr id="5" name="Imagem 4" descr="Fundo preto com letras brancas&#10;&#10;Descrição gerada automaticamente">
            <a:extLst>
              <a:ext uri="{FF2B5EF4-FFF2-40B4-BE49-F238E27FC236}">
                <a16:creationId xmlns:a16="http://schemas.microsoft.com/office/drawing/2014/main" id="{2AD862C3-2E42-4742-A7A7-4653110FB6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8" t="32022" r="24801" b="30639"/>
          <a:stretch/>
        </p:blipFill>
        <p:spPr>
          <a:xfrm>
            <a:off x="839416" y="4470308"/>
            <a:ext cx="3096344" cy="132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07073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Texto 25"/>
          <p:cNvSpPr>
            <a:spLocks noGrp="1"/>
          </p:cNvSpPr>
          <p:nvPr>
            <p:ph type="body" sz="quarter" idx="16"/>
          </p:nvPr>
        </p:nvSpPr>
        <p:spPr>
          <a:xfrm>
            <a:off x="575733" y="1340768"/>
            <a:ext cx="11040533" cy="632244"/>
          </a:xfrm>
        </p:spPr>
        <p:txBody>
          <a:bodyPr>
            <a:normAutofit/>
          </a:bodyPr>
          <a:lstStyle/>
          <a:p>
            <a:pPr algn="ctr"/>
            <a:r>
              <a:rPr lang="da-DK" sz="18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Débito Técnico, Clean Code e Refatoração</a:t>
            </a:r>
            <a:endParaRPr lang="pt-BR" sz="180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Recapitulando...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CCD433C-7C28-4B20-A8FD-DB1A48D99E1E}"/>
              </a:ext>
            </a:extLst>
          </p:cNvPr>
          <p:cNvSpPr/>
          <p:nvPr/>
        </p:nvSpPr>
        <p:spPr>
          <a:xfrm>
            <a:off x="6095999" y="2392761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/>
          </a:p>
          <a:p>
            <a:pPr algn="ctr"/>
            <a:r>
              <a:rPr lang="pt-BR" b="1" dirty="0" err="1"/>
              <a:t>Refatoração</a:t>
            </a:r>
            <a:endParaRPr lang="pt-BR" b="1" dirty="0"/>
          </a:p>
          <a:p>
            <a:pPr algn="ctr"/>
            <a:endParaRPr lang="pt-BR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FD9DF7-73FF-4E9C-834B-627803D685EF}"/>
              </a:ext>
            </a:extLst>
          </p:cNvPr>
          <p:cNvSpPr/>
          <p:nvPr/>
        </p:nvSpPr>
        <p:spPr>
          <a:xfrm>
            <a:off x="767408" y="2392761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/>
          </a:p>
          <a:p>
            <a:pPr algn="ctr"/>
            <a:r>
              <a:rPr lang="pt-BR" b="1" dirty="0"/>
              <a:t>Débito técnico</a:t>
            </a:r>
          </a:p>
          <a:p>
            <a:pPr algn="ctr"/>
            <a:r>
              <a:rPr lang="pt-BR" b="1" dirty="0" err="1"/>
              <a:t>Code</a:t>
            </a:r>
            <a:r>
              <a:rPr lang="pt-BR" b="1" dirty="0"/>
              <a:t> </a:t>
            </a:r>
            <a:r>
              <a:rPr lang="pt-BR" b="1" dirty="0" err="1"/>
              <a:t>smells</a:t>
            </a:r>
            <a:endParaRPr lang="pt-BR" b="1" dirty="0"/>
          </a:p>
          <a:p>
            <a:pPr algn="ctr"/>
            <a:r>
              <a:rPr lang="pt-BR" b="1" dirty="0" err="1"/>
              <a:t>Dirty</a:t>
            </a:r>
            <a:r>
              <a:rPr lang="pt-BR" b="1" dirty="0"/>
              <a:t> </a:t>
            </a:r>
            <a:r>
              <a:rPr lang="pt-BR" b="1" dirty="0" err="1"/>
              <a:t>code</a:t>
            </a:r>
            <a:endParaRPr lang="pt-BR" b="1" dirty="0"/>
          </a:p>
          <a:p>
            <a:pPr algn="ctr"/>
            <a:r>
              <a:rPr lang="pt-BR" b="1" dirty="0" err="1"/>
              <a:t>Unclean</a:t>
            </a:r>
            <a:r>
              <a:rPr lang="pt-BR" b="1" dirty="0"/>
              <a:t> </a:t>
            </a:r>
            <a:r>
              <a:rPr lang="pt-BR" b="1" dirty="0" err="1"/>
              <a:t>code</a:t>
            </a:r>
            <a:endParaRPr lang="pt-BR" b="1" dirty="0"/>
          </a:p>
          <a:p>
            <a:pPr algn="ctr"/>
            <a:r>
              <a:rPr lang="pt-BR" b="1" dirty="0"/>
              <a:t>Gambiarras</a:t>
            </a:r>
          </a:p>
          <a:p>
            <a:pPr algn="ctr"/>
            <a:endParaRPr lang="pt-BR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6DEF89-3BBD-4D58-9841-0C2C42C8DBF6}"/>
              </a:ext>
            </a:extLst>
          </p:cNvPr>
          <p:cNvSpPr/>
          <p:nvPr/>
        </p:nvSpPr>
        <p:spPr>
          <a:xfrm>
            <a:off x="3431704" y="2392761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/>
          </a:p>
          <a:p>
            <a:pPr algn="ctr"/>
            <a:r>
              <a:rPr lang="pt-BR" b="1" dirty="0"/>
              <a:t>Clean </a:t>
            </a:r>
            <a:r>
              <a:rPr lang="pt-BR" b="1" dirty="0" err="1"/>
              <a:t>Code</a:t>
            </a:r>
            <a:endParaRPr lang="pt-BR" b="1" dirty="0"/>
          </a:p>
          <a:p>
            <a:pPr algn="ctr"/>
            <a:endParaRPr lang="pt-BR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E8853B2-6594-44B4-BF09-31A279D7AA43}"/>
              </a:ext>
            </a:extLst>
          </p:cNvPr>
          <p:cNvSpPr/>
          <p:nvPr/>
        </p:nvSpPr>
        <p:spPr>
          <a:xfrm>
            <a:off x="8760294" y="2392761"/>
            <a:ext cx="2448272" cy="18002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/>
          </a:p>
          <a:p>
            <a:pPr algn="ctr"/>
            <a:r>
              <a:rPr lang="pt-BR" b="1" dirty="0"/>
              <a:t>Técnicas de </a:t>
            </a:r>
            <a:r>
              <a:rPr lang="pt-BR" b="1" dirty="0" err="1"/>
              <a:t>Refatoração</a:t>
            </a:r>
            <a:endParaRPr lang="pt-BR" b="1" dirty="0"/>
          </a:p>
          <a:p>
            <a:pPr algn="ctr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695790986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865096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pt-BR" sz="3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Como ser eficaz?</a:t>
            </a: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308037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COMO SER EFICAZ? Seja o que Deus quiser...</a:t>
            </a:r>
          </a:p>
        </p:txBody>
      </p:sp>
      <p:pic>
        <p:nvPicPr>
          <p:cNvPr id="10" name="Picture 14" descr="A picture containing person, building, man, indoor&#10;&#10;Description automatically generated">
            <a:extLst>
              <a:ext uri="{FF2B5EF4-FFF2-40B4-BE49-F238E27FC236}">
                <a16:creationId xmlns:a16="http://schemas.microsoft.com/office/drawing/2014/main" id="{C44FDC2C-3B71-41C7-9C90-0BD4EB50B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021" y="1448780"/>
            <a:ext cx="6003954" cy="39604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456259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COMO SER EFICAZ? Não use métricas</a:t>
            </a:r>
          </a:p>
        </p:txBody>
      </p:sp>
      <p:pic>
        <p:nvPicPr>
          <p:cNvPr id="9" name="Picture 10" descr="A picture containing photo, man, sign, food&#10;&#10;Description automatically generated">
            <a:extLst>
              <a:ext uri="{FF2B5EF4-FFF2-40B4-BE49-F238E27FC236}">
                <a16:creationId xmlns:a16="http://schemas.microsoft.com/office/drawing/2014/main" id="{4F35C221-2E17-4FCA-8A77-72BF5F62B6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51"/>
          <a:stretch/>
        </p:blipFill>
        <p:spPr>
          <a:xfrm>
            <a:off x="3261542" y="1889626"/>
            <a:ext cx="5668916" cy="30787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750629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COMO SER EFICAZ? WTF’s</a:t>
            </a: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8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FF7A36F-4E54-439A-8C7E-A2F53CAD01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8"/>
          <a:stretch/>
        </p:blipFill>
        <p:spPr>
          <a:xfrm>
            <a:off x="3490536" y="1520788"/>
            <a:ext cx="5210928" cy="38164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 descr="A sign in front of a brick building&#10;&#10;Description automatically generated">
            <a:extLst>
              <a:ext uri="{FF2B5EF4-FFF2-40B4-BE49-F238E27FC236}">
                <a16:creationId xmlns:a16="http://schemas.microsoft.com/office/drawing/2014/main" id="{780CBE2C-97D1-4DC6-BA1A-BDDBF1F683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43232">
            <a:off x="871500" y="1066909"/>
            <a:ext cx="2324638" cy="18597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432768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A chave da questão é: MÉTRICA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6EC98344-20B2-49FF-9F19-F9FBCB6826A0}"/>
              </a:ext>
            </a:extLst>
          </p:cNvPr>
          <p:cNvSpPr txBox="1"/>
          <p:nvPr/>
        </p:nvSpPr>
        <p:spPr>
          <a:xfrm>
            <a:off x="2207568" y="1428452"/>
            <a:ext cx="7138465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pt-BR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abordagem deve ser baseada em </a:t>
            </a:r>
            <a:r>
              <a:rPr lang="pt-BR" sz="2000" b="1" u="sng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métricas</a:t>
            </a:r>
            <a:r>
              <a:rPr lang="pt-BR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software.</a:t>
            </a:r>
          </a:p>
          <a:p>
            <a:pPr algn="just"/>
            <a:endParaRPr lang="pt-BR" sz="200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pt-BR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 métricas podem medir inúmeras características de software: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qualidade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segurança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processo</a:t>
            </a:r>
          </a:p>
          <a:p>
            <a:pPr algn="just"/>
            <a:endParaRPr lang="pt-BR" sz="200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pt-BR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 que se refere ao código e sua </a:t>
            </a:r>
            <a:r>
              <a:rPr lang="pt-BR" sz="200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refatoração</a:t>
            </a:r>
            <a:r>
              <a:rPr lang="pt-BR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o foco estará nas métricas relacionadas aos atributos de qualidade, tais como: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tamanho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complexidade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manutenibilidade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confiabilidade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duplicidade</a:t>
            </a:r>
          </a:p>
        </p:txBody>
      </p:sp>
      <p:pic>
        <p:nvPicPr>
          <p:cNvPr id="8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F4A4ECF4-28EB-41BB-8294-01FAFDD12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004" y="4704327"/>
            <a:ext cx="1313992" cy="13139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6" descr="A white and black tiled wall&#10;&#10;Description automatically generated">
            <a:extLst>
              <a:ext uri="{FF2B5EF4-FFF2-40B4-BE49-F238E27FC236}">
                <a16:creationId xmlns:a16="http://schemas.microsoft.com/office/drawing/2014/main" id="{C2FECB1F-F8C5-47F6-B632-5C5826BA91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2608057"/>
            <a:ext cx="1024492" cy="10244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7" descr="A picture containing object, plate&#10;&#10;Description automatically generated">
            <a:extLst>
              <a:ext uri="{FF2B5EF4-FFF2-40B4-BE49-F238E27FC236}">
                <a16:creationId xmlns:a16="http://schemas.microsoft.com/office/drawing/2014/main" id="{267CFE37-F4AA-4411-9518-9F4C7ADDCC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2785934"/>
            <a:ext cx="948884" cy="6687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7286078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Segoe UI" panose="020B0502040204020203" pitchFamily="34" charset="0"/>
                <a:cs typeface="Segoe UI" panose="020B0502040204020203" pitchFamily="34" charset="0"/>
              </a:rPr>
              <a:t>COMO SER EFICAZ? WTF’s</a:t>
            </a: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2449A6-E83B-4660-B0A8-57D95DDC0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72" y="1257682"/>
            <a:ext cx="5904656" cy="4342636"/>
          </a:xfrm>
          <a:prstGeom prst="rect">
            <a:avLst/>
          </a:prstGeom>
        </p:spPr>
      </p:pic>
      <p:pic>
        <p:nvPicPr>
          <p:cNvPr id="5" name="Picture 4" descr="A sign in front of a brick building&#10;&#10;Description automatically generated">
            <a:extLst>
              <a:ext uri="{FF2B5EF4-FFF2-40B4-BE49-F238E27FC236}">
                <a16:creationId xmlns:a16="http://schemas.microsoft.com/office/drawing/2014/main" id="{9D540AB3-72A5-4F0A-9AE5-E782413B90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43232">
            <a:off x="871500" y="1066909"/>
            <a:ext cx="2324638" cy="18597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084179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/>
        </p:nvSpPr>
        <p:spPr>
          <a:xfrm>
            <a:off x="335360" y="3077189"/>
            <a:ext cx="9361040" cy="6392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lnSpc>
                <a:spcPts val="4600"/>
              </a:lnSpc>
            </a:pPr>
            <a:r>
              <a:rPr lang="en-US" sz="36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Referências</a:t>
            </a:r>
            <a:endParaRPr lang="en-US" sz="36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 descr="Homem de terno e gravata&#10;&#10;Descrição gerada automaticamente">
            <a:extLst>
              <a:ext uri="{FF2B5EF4-FFF2-40B4-BE49-F238E27FC236}">
                <a16:creationId xmlns:a16="http://schemas.microsoft.com/office/drawing/2014/main" id="{B7CF9731-B742-4361-B426-B113AA0D8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2165678"/>
            <a:ext cx="3312368" cy="25266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2912050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Theme">
  <a:themeElements>
    <a:clrScheme name="B3">
      <a:dk1>
        <a:srgbClr val="5A5F5F"/>
      </a:dk1>
      <a:lt1>
        <a:sysClr val="window" lastClr="FFFFFF"/>
      </a:lt1>
      <a:dk2>
        <a:srgbClr val="053273"/>
      </a:dk2>
      <a:lt2>
        <a:srgbClr val="FFFFFF"/>
      </a:lt2>
      <a:accent1>
        <a:srgbClr val="00AFE6"/>
      </a:accent1>
      <a:accent2>
        <a:srgbClr val="E17D1E"/>
      </a:accent2>
      <a:accent3>
        <a:srgbClr val="0064B4"/>
      </a:accent3>
      <a:accent4>
        <a:srgbClr val="FFD769"/>
      </a:accent4>
      <a:accent5>
        <a:srgbClr val="46C8F5"/>
      </a:accent5>
      <a:accent6>
        <a:srgbClr val="8CD7FA"/>
      </a:accent6>
      <a:hlink>
        <a:srgbClr val="00AFE6"/>
      </a:hlink>
      <a:folHlink>
        <a:srgbClr val="0064B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996EFEF7D0459479C2B077F9CC506F4" ma:contentTypeVersion="10" ma:contentTypeDescription="Crie um novo documento." ma:contentTypeScope="" ma:versionID="43cd10b64f265b7dd32059be640333a9">
  <xsd:schema xmlns:xsd="http://www.w3.org/2001/XMLSchema" xmlns:xs="http://www.w3.org/2001/XMLSchema" xmlns:p="http://schemas.microsoft.com/office/2006/metadata/properties" xmlns:ns1="http://schemas.microsoft.com/sharepoint/v3" xmlns:ns2="80facd6c-f04a-426f-adbd-b3840a7840bd" xmlns:ns3="d33496c5-bd94-446e-a363-fca1fec0d15a" targetNamespace="http://schemas.microsoft.com/office/2006/metadata/properties" ma:root="true" ma:fieldsID="0d6b128c5ce9545d0d2912f9a975af95" ns1:_="" ns2:_="" ns3:_="">
    <xsd:import namespace="http://schemas.microsoft.com/sharepoint/v3"/>
    <xsd:import namespace="80facd6c-f04a-426f-adbd-b3840a7840bd"/>
    <xsd:import namespace="d33496c5-bd94-446e-a363-fca1fec0d15a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Agendamento de Data de Início" ma:description="Data de Início de Agendamento é uma coluna de site criada pelo recurso de Publicação. Ela é usada para especificar a data e hora em que essa página aparecerá pela primeira vez aos visitantes do site." ma:internalName="PublishingStartDate">
      <xsd:simpleType>
        <xsd:restriction base="dms:Unknown"/>
      </xsd:simpleType>
    </xsd:element>
    <xsd:element name="PublishingExpirationDate" ma:index="9" nillable="true" ma:displayName="Agendamento de Data de Término" ma:description="Data Final de Agendamento é uma coluna de site criada pelo recurso de Publicação. Ela é usada para especificar a data e a hora em que essa página não será mais exibida aos visitantes do site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facd6c-f04a-426f-adbd-b3840a7840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3496c5-bd94-446e-a363-fca1fec0d15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30B8D0-9C02-4061-951A-8B7B3A86F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0facd6c-f04a-426f-adbd-b3840a7840bd"/>
    <ds:schemaRef ds:uri="d33496c5-bd94-446e-a363-fca1fec0d1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EF3FD83-2601-46A9-AA9B-655B326F1C5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98DACE87-CD74-4C35-ADF8-12B4276F2F6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173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Segoe UI</vt:lpstr>
      <vt:lpstr>Office Theme</vt:lpstr>
      <vt:lpstr>Refatoração e Clean Code Como ser eficaz?</vt:lpstr>
      <vt:lpstr>Recapitulando...</vt:lpstr>
      <vt:lpstr>PowerPoint Presentation</vt:lpstr>
      <vt:lpstr>COMO SER EFICAZ? Seja o que Deus quiser...</vt:lpstr>
      <vt:lpstr>COMO SER EFICAZ? Não use métricas</vt:lpstr>
      <vt:lpstr>COMO SER EFICAZ? WTF’s</vt:lpstr>
      <vt:lpstr>A chave da questão é: MÉTRICA</vt:lpstr>
      <vt:lpstr>COMO SER EFICAZ? WTF’s</vt:lpstr>
      <vt:lpstr>PowerPoint Presentation</vt:lpstr>
      <vt:lpstr>REFERÊNCIAS BIBLIOGRÁFICAS</vt:lpstr>
      <vt:lpstr>Refatoração e Clean Code - Como ser eficaz?  lace@b3.com.br</vt:lpstr>
    </vt:vector>
  </TitlesOfParts>
  <Manager/>
  <Company>BVMF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Idelson Alves Neto</dc:creator>
  <cp:keywords/>
  <dc:description/>
  <cp:lastModifiedBy>Kolbe, Paulo Henrique</cp:lastModifiedBy>
  <cp:revision>287</cp:revision>
  <dcterms:created xsi:type="dcterms:W3CDTF">2016-08-02T14:53:12Z</dcterms:created>
  <dcterms:modified xsi:type="dcterms:W3CDTF">2020-07-22T21:28:27Z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0x0101001996EFEF7D0459479C2B077F9CC506F4</vt:lpwstr>
  </property>
  <property fmtid="{D5CDD505-2E9C-101B-9397-08002B2CF9AE}" pid="4" name="MSIP_Label_ff4334fd-4d03-49cd-9ac2-95013ea5131b_Enabled">
    <vt:lpwstr>True</vt:lpwstr>
  </property>
  <property fmtid="{D5CDD505-2E9C-101B-9397-08002B2CF9AE}" pid="5" name="MSIP_Label_ff4334fd-4d03-49cd-9ac2-95013ea5131b_SiteId">
    <vt:lpwstr>f9cfd8cb-c4a5-4677-b65d-3150dda310c9</vt:lpwstr>
  </property>
  <property fmtid="{D5CDD505-2E9C-101B-9397-08002B2CF9AE}" pid="6" name="MSIP_Label_ff4334fd-4d03-49cd-9ac2-95013ea5131b_Owner">
    <vt:lpwstr>idalves@bvmf.com.br</vt:lpwstr>
  </property>
  <property fmtid="{D5CDD505-2E9C-101B-9397-08002B2CF9AE}" pid="7" name="MSIP_Label_ff4334fd-4d03-49cd-9ac2-95013ea5131b_SetDate">
    <vt:lpwstr>2020-03-16T18:42:19.7806483Z</vt:lpwstr>
  </property>
  <property fmtid="{D5CDD505-2E9C-101B-9397-08002B2CF9AE}" pid="8" name="MSIP_Label_ff4334fd-4d03-49cd-9ac2-95013ea5131b_Name">
    <vt:lpwstr>B3</vt:lpwstr>
  </property>
  <property fmtid="{D5CDD505-2E9C-101B-9397-08002B2CF9AE}" pid="9" name="MSIP_Label_ff4334fd-4d03-49cd-9ac2-95013ea5131b_Application">
    <vt:lpwstr>Microsoft Azure Information Protection</vt:lpwstr>
  </property>
  <property fmtid="{D5CDD505-2E9C-101B-9397-08002B2CF9AE}" pid="10" name="MSIP_Label_ff4334fd-4d03-49cd-9ac2-95013ea5131b_ActionId">
    <vt:lpwstr>31ff6f87-870a-421f-9544-5feecaffd8fc</vt:lpwstr>
  </property>
  <property fmtid="{D5CDD505-2E9C-101B-9397-08002B2CF9AE}" pid="11" name="MSIP_Label_ff4334fd-4d03-49cd-9ac2-95013ea5131b_Extended_MSFT_Method">
    <vt:lpwstr>Manual</vt:lpwstr>
  </property>
  <property fmtid="{D5CDD505-2E9C-101B-9397-08002B2CF9AE}" pid="12" name="MSIP_Label_4aeda764-ac5d-4c78-8b24-fe1405747852_Enabled">
    <vt:lpwstr>True</vt:lpwstr>
  </property>
  <property fmtid="{D5CDD505-2E9C-101B-9397-08002B2CF9AE}" pid="13" name="MSIP_Label_4aeda764-ac5d-4c78-8b24-fe1405747852_SiteId">
    <vt:lpwstr>f9cfd8cb-c4a5-4677-b65d-3150dda310c9</vt:lpwstr>
  </property>
  <property fmtid="{D5CDD505-2E9C-101B-9397-08002B2CF9AE}" pid="14" name="MSIP_Label_4aeda764-ac5d-4c78-8b24-fe1405747852_SetDate">
    <vt:lpwstr>2020-03-16T18:42:19.7806483Z</vt:lpwstr>
  </property>
  <property fmtid="{D5CDD505-2E9C-101B-9397-08002B2CF9AE}" pid="15" name="MSIP_Label_4aeda764-ac5d-4c78-8b24-fe1405747852_Name">
    <vt:lpwstr>Interna</vt:lpwstr>
  </property>
  <property fmtid="{D5CDD505-2E9C-101B-9397-08002B2CF9AE}" pid="16" name="MSIP_Label_4aeda764-ac5d-4c78-8b24-fe1405747852_ActionId">
    <vt:lpwstr>31ff6f87-870a-421f-9544-5feecaffd8fc</vt:lpwstr>
  </property>
  <property fmtid="{D5CDD505-2E9C-101B-9397-08002B2CF9AE}" pid="17" name="MSIP_Label_4aeda764-ac5d-4c78-8b24-fe1405747852_Extended_MSFT_Method">
    <vt:lpwstr>Manual</vt:lpwstr>
  </property>
  <property fmtid="{D5CDD505-2E9C-101B-9397-08002B2CF9AE}" pid="18" name="Sensitivity">
    <vt:lpwstr>B3 Interna</vt:lpwstr>
  </property>
</Properties>
</file>