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4"/>
  </p:sldMasterIdLst>
  <p:notesMasterIdLst>
    <p:notesMasterId r:id="rId14"/>
  </p:notesMasterIdLst>
  <p:handoutMasterIdLst>
    <p:handoutMasterId r:id="rId15"/>
  </p:handoutMasterIdLst>
  <p:sldIdLst>
    <p:sldId id="285" r:id="rId5"/>
    <p:sldId id="356" r:id="rId6"/>
    <p:sldId id="309" r:id="rId7"/>
    <p:sldId id="331" r:id="rId8"/>
    <p:sldId id="343" r:id="rId9"/>
    <p:sldId id="344" r:id="rId10"/>
    <p:sldId id="321" r:id="rId11"/>
    <p:sldId id="319" r:id="rId12"/>
    <p:sldId id="28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M&amp;FBOVESPA" initials="B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862"/>
    <a:srgbClr val="00CC5C"/>
    <a:srgbClr val="00B0EA"/>
    <a:srgbClr val="FFFFFF"/>
    <a:srgbClr val="123274"/>
    <a:srgbClr val="DE7F00"/>
    <a:srgbClr val="E6E6E6"/>
    <a:srgbClr val="F6A841"/>
    <a:srgbClr val="003273"/>
    <a:srgbClr val="5D60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083E6E3-FA7D-4D7B-A595-EF9225AFEA82}" styleName="Estilo Claro 1 - Ênfas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485" autoAdjust="0"/>
    <p:restoredTop sz="99872" autoAdjust="0"/>
  </p:normalViewPr>
  <p:slideViewPr>
    <p:cSldViewPr>
      <p:cViewPr varScale="1">
        <p:scale>
          <a:sx n="68" d="100"/>
          <a:sy n="68" d="100"/>
        </p:scale>
        <p:origin x="552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49" d="100"/>
          <a:sy n="49" d="100"/>
        </p:scale>
        <p:origin x="2910" y="5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EF996C-CA2C-436E-A903-7F2E7C68ADF8}" type="datetimeFigureOut">
              <a:rPr lang="en-US" smtClean="0"/>
              <a:pPr/>
              <a:t>7/22/2020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D6F0E9-F5E0-4616-9C10-7A8C156C72C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684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D6514A-F4CA-40F5-B508-6CC5FEA6DD64}" type="datetimeFigureOut">
              <a:rPr lang="en-US" smtClean="0"/>
              <a:pPr/>
              <a:t>7/22/2020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2B8404-7DFF-4128-BBDB-E2DC0C77B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750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724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614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813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 userDrawn="1">
            <p:ph type="title" hasCustomPrompt="1"/>
          </p:nvPr>
        </p:nvSpPr>
        <p:spPr>
          <a:xfrm>
            <a:off x="407368" y="2060848"/>
            <a:ext cx="6600733" cy="1408451"/>
          </a:xfrm>
        </p:spPr>
        <p:txBody>
          <a:bodyPr anchor="t">
            <a:noAutofit/>
          </a:bodyPr>
          <a:lstStyle>
            <a:lvl1pPr algn="l">
              <a:defRPr sz="40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15" name="Espaço Reservado para Texto 14"/>
          <p:cNvSpPr>
            <a:spLocks noGrp="1"/>
          </p:cNvSpPr>
          <p:nvPr userDrawn="1">
            <p:ph type="body" sz="quarter" idx="15"/>
          </p:nvPr>
        </p:nvSpPr>
        <p:spPr>
          <a:xfrm>
            <a:off x="435406" y="3717032"/>
            <a:ext cx="6572695" cy="89821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150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52C729FF-DF89-4FB9-8241-768BE0F48B50}"/>
              </a:ext>
            </a:extLst>
          </p:cNvPr>
          <p:cNvSpPr/>
          <p:nvPr userDrawn="1"/>
        </p:nvSpPr>
        <p:spPr>
          <a:xfrm>
            <a:off x="10416480" y="111564"/>
            <a:ext cx="1775520" cy="14452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C7101DA-C0F2-4BFB-93B8-9A0FAB17FDE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6440" y="-27384"/>
            <a:ext cx="2016224" cy="2016224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B271437B-F2A1-4A5B-8D3F-94BDF1B3B3EF}"/>
              </a:ext>
            </a:extLst>
          </p:cNvPr>
          <p:cNvSpPr/>
          <p:nvPr userDrawn="1"/>
        </p:nvSpPr>
        <p:spPr>
          <a:xfrm>
            <a:off x="435406" y="6127196"/>
            <a:ext cx="404010" cy="3259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0765309"/>
      </p:ext>
    </p:extLst>
  </p:cSld>
  <p:clrMapOvr>
    <a:masterClrMapping/>
  </p:clrMapOvr>
  <p:transition>
    <p:fade thruBlk="1"/>
  </p:transition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ítulo">
    <p:bg>
      <p:bgPr>
        <a:solidFill>
          <a:srgbClr val="00AF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5"/>
          <p:cNvSpPr txBox="1"/>
          <p:nvPr userDrawn="1"/>
        </p:nvSpPr>
        <p:spPr>
          <a:xfrm>
            <a:off x="166704" y="6237312"/>
            <a:ext cx="744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F61775E-345C-49C6-BE5B-6D7F1D067A13}" type="slidenum">
              <a:rPr lang="en-US" sz="1400" b="1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400" b="1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55F5619-327C-4CB4-98A5-59DBF35D60D2}"/>
              </a:ext>
            </a:extLst>
          </p:cNvPr>
          <p:cNvSpPr/>
          <p:nvPr userDrawn="1"/>
        </p:nvSpPr>
        <p:spPr>
          <a:xfrm>
            <a:off x="10200456" y="0"/>
            <a:ext cx="1991544" cy="1772816"/>
          </a:xfrm>
          <a:prstGeom prst="rect">
            <a:avLst/>
          </a:prstGeom>
          <a:solidFill>
            <a:srgbClr val="00AF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40327C4-97D8-4A1E-AAF3-CFA44549E40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2467" y="195968"/>
            <a:ext cx="1144800" cy="1144800"/>
          </a:xfrm>
          <a:prstGeom prst="rect">
            <a:avLst/>
          </a:prstGeom>
          <a:ln>
            <a:noFill/>
          </a:ln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06DD1B78-3453-45CA-AC71-81449684E01B}"/>
              </a:ext>
            </a:extLst>
          </p:cNvPr>
          <p:cNvSpPr/>
          <p:nvPr userDrawn="1"/>
        </p:nvSpPr>
        <p:spPr>
          <a:xfrm>
            <a:off x="10167037" y="4680520"/>
            <a:ext cx="1991544" cy="1772816"/>
          </a:xfrm>
          <a:prstGeom prst="rect">
            <a:avLst/>
          </a:prstGeom>
          <a:solidFill>
            <a:srgbClr val="00AF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Picture 11" descr="B3_Site_01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5102" y="6309320"/>
            <a:ext cx="819530" cy="152200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75624D82-85E8-4738-9B7C-78743F657972}"/>
              </a:ext>
            </a:extLst>
          </p:cNvPr>
          <p:cNvSpPr/>
          <p:nvPr userDrawn="1"/>
        </p:nvSpPr>
        <p:spPr>
          <a:xfrm>
            <a:off x="10379095" y="6461520"/>
            <a:ext cx="1563793" cy="279848"/>
          </a:xfrm>
          <a:prstGeom prst="rect">
            <a:avLst/>
          </a:prstGeom>
          <a:solidFill>
            <a:srgbClr val="00AF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(GRID) 4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49428" y="349464"/>
            <a:ext cx="10859140" cy="458145"/>
          </a:xfrm>
        </p:spPr>
        <p:txBody>
          <a:bodyPr/>
          <a:lstStyle>
            <a:lvl1pPr algn="l">
              <a:defRPr sz="1050" spc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2"/>
          </p:nvPr>
        </p:nvSpPr>
        <p:spPr>
          <a:xfrm>
            <a:off x="364325" y="1103084"/>
            <a:ext cx="2671062" cy="510880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13"/>
          </p:nvPr>
        </p:nvSpPr>
        <p:spPr>
          <a:xfrm>
            <a:off x="3405905" y="1103083"/>
            <a:ext cx="2515399" cy="510880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14"/>
          </p:nvPr>
        </p:nvSpPr>
        <p:spPr>
          <a:xfrm>
            <a:off x="6270715" y="1103082"/>
            <a:ext cx="2501810" cy="510880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7" name="Espaço Reservado para Conteúdo 16"/>
          <p:cNvSpPr>
            <a:spLocks noGrp="1"/>
          </p:cNvSpPr>
          <p:nvPr>
            <p:ph sz="quarter" idx="15"/>
          </p:nvPr>
        </p:nvSpPr>
        <p:spPr>
          <a:xfrm>
            <a:off x="9121389" y="1103082"/>
            <a:ext cx="2724536" cy="510880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619080402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49428" y="371475"/>
            <a:ext cx="10859140" cy="436098"/>
          </a:xfrm>
        </p:spPr>
        <p:txBody>
          <a:bodyPr/>
          <a:lstStyle>
            <a:lvl1pPr algn="l">
              <a:defRPr sz="1050" spc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0"/>
          </p:nvPr>
        </p:nvSpPr>
        <p:spPr>
          <a:xfrm>
            <a:off x="406400" y="1103086"/>
            <a:ext cx="11379200" cy="4989738"/>
          </a:xfrm>
          <a:prstGeom prst="rect">
            <a:avLst/>
          </a:prstGeom>
        </p:spPr>
        <p:txBody>
          <a:bodyPr/>
          <a:lstStyle>
            <a:lvl1pPr marL="174625" indent="-174625">
              <a:defRPr/>
            </a:lvl1pPr>
            <a:lvl2pPr marL="449263" indent="-274638">
              <a:defRPr/>
            </a:lvl2pPr>
            <a:lvl3pPr marL="623888" indent="-174625">
              <a:defRPr/>
            </a:lvl3pPr>
            <a:lvl4pPr marL="812800" indent="-188913">
              <a:defRPr/>
            </a:lvl4pPr>
            <a:lvl5pPr marL="987425" indent="-174625">
              <a:defRPr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4186787927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Gráfico 8"/>
          <p:cNvSpPr>
            <a:spLocks noGrp="1"/>
          </p:cNvSpPr>
          <p:nvPr>
            <p:ph type="chart" sz="quarter" idx="10"/>
          </p:nvPr>
        </p:nvSpPr>
        <p:spPr>
          <a:xfrm>
            <a:off x="426255" y="1110659"/>
            <a:ext cx="5309705" cy="49821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pt-BR" dirty="0"/>
          </a:p>
        </p:txBody>
      </p:sp>
      <p:sp>
        <p:nvSpPr>
          <p:cNvPr id="16" name="Título 1"/>
          <p:cNvSpPr>
            <a:spLocks noGrp="1"/>
          </p:cNvSpPr>
          <p:nvPr>
            <p:ph type="title" hasCustomPrompt="1"/>
          </p:nvPr>
        </p:nvSpPr>
        <p:spPr>
          <a:xfrm>
            <a:off x="349428" y="371475"/>
            <a:ext cx="10859140" cy="436098"/>
          </a:xfrm>
        </p:spPr>
        <p:txBody>
          <a:bodyPr/>
          <a:lstStyle>
            <a:lvl1pPr algn="l">
              <a:defRPr sz="1050" spc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17" name="Espaço Reservado para Texto 6"/>
          <p:cNvSpPr>
            <a:spLocks noGrp="1"/>
          </p:cNvSpPr>
          <p:nvPr>
            <p:ph type="body" sz="quarter" idx="11"/>
          </p:nvPr>
        </p:nvSpPr>
        <p:spPr>
          <a:xfrm>
            <a:off x="6023992" y="1103086"/>
            <a:ext cx="5761608" cy="4989738"/>
          </a:xfrm>
          <a:prstGeom prst="rect">
            <a:avLst/>
          </a:prstGeom>
        </p:spPr>
        <p:txBody>
          <a:bodyPr/>
          <a:lstStyle>
            <a:lvl1pPr marL="174625" indent="-174625">
              <a:defRPr/>
            </a:lvl1pPr>
            <a:lvl2pPr marL="449263" indent="-274638">
              <a:defRPr/>
            </a:lvl2pPr>
            <a:lvl3pPr marL="623888" indent="-174625">
              <a:defRPr/>
            </a:lvl3pPr>
            <a:lvl4pPr marL="812800" indent="-188913">
              <a:defRPr/>
            </a:lvl4pPr>
            <a:lvl5pPr marL="987425" indent="-174625">
              <a:defRPr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Gráfico 8"/>
          <p:cNvSpPr>
            <a:spLocks noGrp="1"/>
          </p:cNvSpPr>
          <p:nvPr>
            <p:ph type="chart" sz="quarter" idx="10"/>
          </p:nvPr>
        </p:nvSpPr>
        <p:spPr>
          <a:xfrm>
            <a:off x="426255" y="1110659"/>
            <a:ext cx="11359345" cy="49821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pt-BR" dirty="0"/>
          </a:p>
        </p:txBody>
      </p:sp>
      <p:sp>
        <p:nvSpPr>
          <p:cNvPr id="16" name="Título 1"/>
          <p:cNvSpPr>
            <a:spLocks noGrp="1"/>
          </p:cNvSpPr>
          <p:nvPr>
            <p:ph type="title" hasCustomPrompt="1"/>
          </p:nvPr>
        </p:nvSpPr>
        <p:spPr>
          <a:xfrm>
            <a:off x="349428" y="371475"/>
            <a:ext cx="10859140" cy="436098"/>
          </a:xfrm>
        </p:spPr>
        <p:txBody>
          <a:bodyPr/>
          <a:lstStyle>
            <a:lvl1pPr algn="l">
              <a:defRPr sz="1050" spc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639307422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ágina 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662760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exto 13"/>
          <p:cNvSpPr>
            <a:spLocks noGrp="1"/>
          </p:cNvSpPr>
          <p:nvPr>
            <p:ph type="body" sz="quarter" idx="13"/>
          </p:nvPr>
        </p:nvSpPr>
        <p:spPr>
          <a:xfrm>
            <a:off x="335360" y="980728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B0F0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23" name="Espaço Reservado para Texto 13"/>
          <p:cNvSpPr>
            <a:spLocks noGrp="1"/>
          </p:cNvSpPr>
          <p:nvPr>
            <p:ph type="body" sz="quarter" idx="16"/>
          </p:nvPr>
        </p:nvSpPr>
        <p:spPr>
          <a:xfrm>
            <a:off x="335359" y="1387761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1" name="Título 1"/>
          <p:cNvSpPr>
            <a:spLocks noGrp="1"/>
          </p:cNvSpPr>
          <p:nvPr>
            <p:ph type="title" hasCustomPrompt="1"/>
          </p:nvPr>
        </p:nvSpPr>
        <p:spPr>
          <a:xfrm>
            <a:off x="349428" y="371475"/>
            <a:ext cx="10859140" cy="436098"/>
          </a:xfrm>
        </p:spPr>
        <p:txBody>
          <a:bodyPr/>
          <a:lstStyle>
            <a:lvl1pPr algn="l">
              <a:defRPr sz="1050" spc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pt-BR" dirty="0"/>
              <a:t>AGENDA</a:t>
            </a:r>
          </a:p>
        </p:txBody>
      </p:sp>
      <p:sp>
        <p:nvSpPr>
          <p:cNvPr id="12" name="Espaço Reservado para Texto 13"/>
          <p:cNvSpPr>
            <a:spLocks noGrp="1"/>
          </p:cNvSpPr>
          <p:nvPr>
            <p:ph type="body" sz="quarter" idx="17"/>
          </p:nvPr>
        </p:nvSpPr>
        <p:spPr>
          <a:xfrm>
            <a:off x="335359" y="1794794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3" name="Espaço Reservado para Texto 13"/>
          <p:cNvSpPr>
            <a:spLocks noGrp="1"/>
          </p:cNvSpPr>
          <p:nvPr>
            <p:ph type="body" sz="quarter" idx="18"/>
          </p:nvPr>
        </p:nvSpPr>
        <p:spPr>
          <a:xfrm>
            <a:off x="335359" y="2223021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19"/>
          </p:nvPr>
        </p:nvSpPr>
        <p:spPr>
          <a:xfrm>
            <a:off x="335359" y="2651248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5" name="Espaço Reservado para Texto 13"/>
          <p:cNvSpPr>
            <a:spLocks noGrp="1"/>
          </p:cNvSpPr>
          <p:nvPr>
            <p:ph type="body" sz="quarter" idx="20"/>
          </p:nvPr>
        </p:nvSpPr>
        <p:spPr>
          <a:xfrm>
            <a:off x="335359" y="3079475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6" name="Espaço Reservado para Texto 13"/>
          <p:cNvSpPr>
            <a:spLocks noGrp="1"/>
          </p:cNvSpPr>
          <p:nvPr>
            <p:ph type="body" sz="quarter" idx="21"/>
          </p:nvPr>
        </p:nvSpPr>
        <p:spPr>
          <a:xfrm>
            <a:off x="335359" y="3507702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7" name="Espaço Reservado para Texto 13"/>
          <p:cNvSpPr>
            <a:spLocks noGrp="1"/>
          </p:cNvSpPr>
          <p:nvPr>
            <p:ph type="body" sz="quarter" idx="22"/>
          </p:nvPr>
        </p:nvSpPr>
        <p:spPr>
          <a:xfrm>
            <a:off x="335359" y="3946006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8" name="Espaço Reservado para Texto 13"/>
          <p:cNvSpPr>
            <a:spLocks noGrp="1"/>
          </p:cNvSpPr>
          <p:nvPr>
            <p:ph type="body" sz="quarter" idx="23"/>
          </p:nvPr>
        </p:nvSpPr>
        <p:spPr>
          <a:xfrm>
            <a:off x="335359" y="4384310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9" name="Espaço Reservado para Texto 13"/>
          <p:cNvSpPr>
            <a:spLocks noGrp="1"/>
          </p:cNvSpPr>
          <p:nvPr>
            <p:ph type="body" sz="quarter" idx="24"/>
          </p:nvPr>
        </p:nvSpPr>
        <p:spPr>
          <a:xfrm>
            <a:off x="335359" y="4822614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20" name="Espaço Reservado para Texto 13"/>
          <p:cNvSpPr>
            <a:spLocks noGrp="1"/>
          </p:cNvSpPr>
          <p:nvPr>
            <p:ph type="body" sz="quarter" idx="25"/>
          </p:nvPr>
        </p:nvSpPr>
        <p:spPr>
          <a:xfrm>
            <a:off x="335359" y="5260918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1862250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797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575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904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950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217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042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192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476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dirty="0"/>
              <a:t>Click to edit Master text styles</a:t>
            </a:r>
          </a:p>
          <a:p>
            <a:pPr lvl="1"/>
            <a:r>
              <a:rPr lang="x-none" dirty="0"/>
              <a:t>Second level</a:t>
            </a:r>
          </a:p>
          <a:p>
            <a:pPr lvl="2"/>
            <a:r>
              <a:rPr lang="x-none" dirty="0"/>
              <a:t>Third level</a:t>
            </a:r>
          </a:p>
          <a:p>
            <a:pPr lvl="3"/>
            <a:r>
              <a:rPr lang="x-none" dirty="0"/>
              <a:t>Fourth level</a:t>
            </a:r>
          </a:p>
          <a:p>
            <a:pPr lvl="4"/>
            <a:r>
              <a:rPr lang="x-none" dirty="0"/>
              <a:t>Fifth level</a:t>
            </a:r>
            <a:endParaRPr lang="en-US" dirty="0"/>
          </a:p>
        </p:txBody>
      </p:sp>
      <p:sp>
        <p:nvSpPr>
          <p:cNvPr id="8" name="Espaço Reservado para Título 1"/>
          <p:cNvSpPr>
            <a:spLocks noGrp="1"/>
          </p:cNvSpPr>
          <p:nvPr>
            <p:ph type="title"/>
          </p:nvPr>
        </p:nvSpPr>
        <p:spPr>
          <a:xfrm>
            <a:off x="143339" y="0"/>
            <a:ext cx="9217024" cy="9807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ESTILO DO TÍTULO MESTRE</a:t>
            </a:r>
            <a:endParaRPr lang="en-US" dirty="0"/>
          </a:p>
        </p:txBody>
      </p:sp>
      <p:sp>
        <p:nvSpPr>
          <p:cNvPr id="10" name="TextBox 15"/>
          <p:cNvSpPr txBox="1"/>
          <p:nvPr userDrawn="1"/>
        </p:nvSpPr>
        <p:spPr>
          <a:xfrm>
            <a:off x="191344" y="6217567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F61775E-345C-49C6-BE5B-6D7F1D067A13}" type="slidenum">
              <a:rPr lang="en-US" sz="1400" b="1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4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1" descr="B3_Site_01.jpg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544" y="6517160"/>
            <a:ext cx="819530" cy="152200"/>
          </a:xfrm>
          <a:prstGeom prst="rect">
            <a:avLst/>
          </a:prstGeom>
        </p:spPr>
      </p:pic>
      <p:pic>
        <p:nvPicPr>
          <p:cNvPr id="12" name="Picture 11" descr="Site-em-ciano.png"/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536" y="6289157"/>
            <a:ext cx="864096" cy="164179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0C7B23F-CA02-4567-B1E4-182C0E3C0C3D}"/>
              </a:ext>
            </a:extLst>
          </p:cNvPr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440" y="174848"/>
            <a:ext cx="1143000" cy="1143000"/>
          </a:xfrm>
          <a:prstGeom prst="rect">
            <a:avLst/>
          </a:prstGeom>
        </p:spPr>
      </p:pic>
      <p:sp>
        <p:nvSpPr>
          <p:cNvPr id="29" name="Retângulo 28">
            <a:extLst>
              <a:ext uri="{FF2B5EF4-FFF2-40B4-BE49-F238E27FC236}">
                <a16:creationId xmlns:a16="http://schemas.microsoft.com/office/drawing/2014/main" id="{3FC8A77C-8053-4FD6-9413-5DEE041B230C}"/>
              </a:ext>
            </a:extLst>
          </p:cNvPr>
          <p:cNvSpPr/>
          <p:nvPr userDrawn="1"/>
        </p:nvSpPr>
        <p:spPr>
          <a:xfrm>
            <a:off x="-869254" y="-21786"/>
            <a:ext cx="720000" cy="720000"/>
          </a:xfrm>
          <a:prstGeom prst="rect">
            <a:avLst/>
          </a:prstGeom>
          <a:solidFill>
            <a:srgbClr val="00B0E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90C83A3B-FD44-4CBB-A5FD-8BADD5DFD8A6}"/>
              </a:ext>
            </a:extLst>
          </p:cNvPr>
          <p:cNvSpPr/>
          <p:nvPr userDrawn="1"/>
        </p:nvSpPr>
        <p:spPr>
          <a:xfrm>
            <a:off x="-869254" y="837338"/>
            <a:ext cx="720000" cy="720000"/>
          </a:xfrm>
          <a:prstGeom prst="rect">
            <a:avLst/>
          </a:prstGeom>
          <a:solidFill>
            <a:srgbClr val="1232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61499C5C-DE62-4726-867A-51EF43DF2758}"/>
              </a:ext>
            </a:extLst>
          </p:cNvPr>
          <p:cNvSpPr/>
          <p:nvPr userDrawn="1"/>
        </p:nvSpPr>
        <p:spPr>
          <a:xfrm>
            <a:off x="-869254" y="1696462"/>
            <a:ext cx="720000" cy="720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11631FEC-0BAB-42C3-96A5-68FA2F867C46}"/>
              </a:ext>
            </a:extLst>
          </p:cNvPr>
          <p:cNvSpPr/>
          <p:nvPr userDrawn="1"/>
        </p:nvSpPr>
        <p:spPr>
          <a:xfrm>
            <a:off x="-869254" y="2555586"/>
            <a:ext cx="720000" cy="297350"/>
          </a:xfrm>
          <a:prstGeom prst="rect">
            <a:avLst/>
          </a:prstGeom>
          <a:solidFill>
            <a:srgbClr val="DE7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D18A8B17-8028-45C7-948B-F013133B091F}"/>
              </a:ext>
            </a:extLst>
          </p:cNvPr>
          <p:cNvSpPr/>
          <p:nvPr userDrawn="1"/>
        </p:nvSpPr>
        <p:spPr>
          <a:xfrm>
            <a:off x="-869254" y="2992060"/>
            <a:ext cx="720000" cy="297350"/>
          </a:xfrm>
          <a:prstGeom prst="rect">
            <a:avLst/>
          </a:prstGeom>
          <a:solidFill>
            <a:srgbClr val="F6A8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2024B4F0-5565-4167-A818-49617CD0F6F6}"/>
              </a:ext>
            </a:extLst>
          </p:cNvPr>
          <p:cNvSpPr/>
          <p:nvPr userDrawn="1"/>
        </p:nvSpPr>
        <p:spPr>
          <a:xfrm>
            <a:off x="-869254" y="3419916"/>
            <a:ext cx="720000" cy="297350"/>
          </a:xfrm>
          <a:prstGeom prst="rect">
            <a:avLst/>
          </a:prstGeom>
          <a:solidFill>
            <a:srgbClr val="FFD86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3A0F530B-5BDA-4A5F-8DF5-74F50AA35B98}"/>
              </a:ext>
            </a:extLst>
          </p:cNvPr>
          <p:cNvSpPr/>
          <p:nvPr userDrawn="1"/>
        </p:nvSpPr>
        <p:spPr>
          <a:xfrm>
            <a:off x="-869254" y="3856390"/>
            <a:ext cx="720000" cy="297350"/>
          </a:xfrm>
          <a:prstGeom prst="rect">
            <a:avLst/>
          </a:prstGeom>
          <a:solidFill>
            <a:srgbClr val="5D60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MSIPCMContentMarking" descr="{&quot;HashCode&quot;:-1064623683,&quot;Placement&quot;:&quot;Footer&quot;,&quot;Top&quot;:519.343,&quot;Left&quot;:362.011169,&quot;SlideWidth&quot;:960,&quot;SlideHeight&quot;:540}">
            <a:extLst>
              <a:ext uri="{FF2B5EF4-FFF2-40B4-BE49-F238E27FC236}">
                <a16:creationId xmlns:a16="http://schemas.microsoft.com/office/drawing/2014/main" id="{CACDD7B3-B8A4-4712-A09B-2DFB9D20AC5D}"/>
              </a:ext>
            </a:extLst>
          </p:cNvPr>
          <p:cNvSpPr txBox="1"/>
          <p:nvPr userDrawn="1"/>
        </p:nvSpPr>
        <p:spPr>
          <a:xfrm>
            <a:off x="4597542" y="6595656"/>
            <a:ext cx="2996916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1000">
                <a:solidFill>
                  <a:srgbClr val="000000"/>
                </a:solidFill>
                <a:latin typeface="Calibri" panose="020F0502020204030204" pitchFamily="34" charset="0"/>
              </a:rPr>
              <a:t>INFORMAÇÃO INTERNA – INTERNAL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1200512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7" r:id="rId12"/>
    <p:sldLayoutId id="2147483682" r:id="rId13"/>
    <p:sldLayoutId id="2147483683" r:id="rId14"/>
    <p:sldLayoutId id="2147483661" r:id="rId15"/>
    <p:sldLayoutId id="2147483650" r:id="rId16"/>
    <p:sldLayoutId id="2147483662" r:id="rId17"/>
    <p:sldLayoutId id="2147483663" r:id="rId18"/>
    <p:sldLayoutId id="2147483688" r:id="rId19"/>
  </p:sldLayoutIdLst>
  <p:transition>
    <p:fade/>
  </p:transition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65" userDrawn="1">
          <p15:clr>
            <a:srgbClr val="F26B43"/>
          </p15:clr>
        </p15:guide>
        <p15:guide id="2" pos="7423" userDrawn="1">
          <p15:clr>
            <a:srgbClr val="F26B43"/>
          </p15:clr>
        </p15:guide>
        <p15:guide id="3" orient="horz" pos="255" userDrawn="1">
          <p15:clr>
            <a:srgbClr val="F26B43"/>
          </p15:clr>
        </p15:guide>
        <p15:guide id="4" pos="257" userDrawn="1">
          <p15:clr>
            <a:srgbClr val="F26B43"/>
          </p15:clr>
        </p15:guide>
        <p15:guide id="13" orient="horz" pos="3702" userDrawn="1">
          <p15:clr>
            <a:srgbClr val="F26B43"/>
          </p15:clr>
        </p15:guide>
        <p15:guide id="14" orient="horz" pos="890" userDrawn="1">
          <p15:clr>
            <a:srgbClr val="F26B43"/>
          </p15:clr>
        </p15:guide>
        <p15:guide id="15" pos="6425" userDrawn="1">
          <p15:clr>
            <a:srgbClr val="F26B43"/>
          </p15:clr>
        </p15:guide>
        <p15:guide id="16" pos="6199" userDrawn="1">
          <p15:clr>
            <a:srgbClr val="F26B43"/>
          </p15:clr>
        </p15:guide>
        <p15:guide id="17" pos="5155" userDrawn="1">
          <p15:clr>
            <a:srgbClr val="F26B43"/>
          </p15:clr>
        </p15:guide>
        <p15:guide id="18" pos="4974" userDrawn="1">
          <p15:clr>
            <a:srgbClr val="F26B43"/>
          </p15:clr>
        </p15:guide>
        <p15:guide id="19" pos="3976" userDrawn="1">
          <p15:clr>
            <a:srgbClr val="F26B43"/>
          </p15:clr>
        </p15:guide>
        <p15:guide id="20" pos="3749" userDrawn="1">
          <p15:clr>
            <a:srgbClr val="F26B43"/>
          </p15:clr>
        </p15:guide>
        <p15:guide id="21" pos="2706" userDrawn="1">
          <p15:clr>
            <a:srgbClr val="F26B43"/>
          </p15:clr>
        </p15:guide>
        <p15:guide id="22" pos="2525" userDrawn="1">
          <p15:clr>
            <a:srgbClr val="F26B43"/>
          </p15:clr>
        </p15:guide>
        <p15:guide id="23" pos="1527" userDrawn="1">
          <p15:clr>
            <a:srgbClr val="F26B43"/>
          </p15:clr>
        </p15:guide>
        <p15:guide id="24" pos="130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onarqube.org/6.7/QualityGates.html" TargetMode="External"/><Relationship Id="rId2" Type="http://schemas.openxmlformats.org/officeDocument/2006/relationships/hyperlink" Target="https://docs.sonarqube.org/6.7/MetricDefinitions.html" TargetMode="External"/><Relationship Id="rId1" Type="http://schemas.openxmlformats.org/officeDocument/2006/relationships/slideLayout" Target="../slideLayouts/slideLayout14.xml"/><Relationship Id="rId5" Type="http://schemas.openxmlformats.org/officeDocument/2006/relationships/hyperlink" Target="https://stackoverflow.com/questions/45083653/sonarqube-qualify-cognitive-complexity/45084107#45084107" TargetMode="External"/><Relationship Id="rId4" Type="http://schemas.openxmlformats.org/officeDocument/2006/relationships/hyperlink" Target="https://www.sonarsource.com/resources/white-papers/cognitive-complexity.ht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/>
          <p:cNvSpPr>
            <a:spLocks noGrp="1"/>
          </p:cNvSpPr>
          <p:nvPr>
            <p:ph type="title"/>
          </p:nvPr>
        </p:nvSpPr>
        <p:spPr>
          <a:xfrm>
            <a:off x="407368" y="2492896"/>
            <a:ext cx="10729192" cy="1408451"/>
          </a:xfrm>
        </p:spPr>
        <p:txBody>
          <a:bodyPr/>
          <a:lstStyle/>
          <a:p>
            <a:r>
              <a:rPr lang="en-US" b="0" dirty="0" err="1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Métricas</a:t>
            </a:r>
            <a:r>
              <a:rPr lang="en-US" b="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b="0" dirty="0" err="1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desenvolvimento</a:t>
            </a:r>
            <a:r>
              <a:rPr lang="en-US" b="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com </a:t>
            </a:r>
            <a:r>
              <a:rPr lang="en-US" b="0" dirty="0" err="1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Sonarqube</a:t>
            </a:r>
            <a:r>
              <a:rPr lang="en-US" b="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pt-BR" b="0" dirty="0">
              <a:solidFill>
                <a:srgbClr val="12327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Espaço Reservado para Texto 12">
            <a:extLst>
              <a:ext uri="{FF2B5EF4-FFF2-40B4-BE49-F238E27FC236}">
                <a16:creationId xmlns:a16="http://schemas.microsoft.com/office/drawing/2014/main" id="{603E4B24-6BE4-4D8A-AC00-61F75DB3C0E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5406" y="4005064"/>
            <a:ext cx="6572695" cy="898212"/>
          </a:xfrm>
        </p:spPr>
        <p:txBody>
          <a:bodyPr/>
          <a:lstStyle/>
          <a:p>
            <a:r>
              <a:rPr lang="en-US" sz="1800" b="1" dirty="0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LACE – </a:t>
            </a:r>
            <a:r>
              <a:rPr lang="en-US" sz="1800" b="1" dirty="0" err="1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Transformação</a:t>
            </a:r>
            <a:r>
              <a:rPr lang="en-US" sz="1800" b="1" dirty="0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b="1" dirty="0" err="1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Ágil</a:t>
            </a:r>
            <a:r>
              <a:rPr lang="en-US" sz="1800" b="1" dirty="0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B3</a:t>
            </a:r>
          </a:p>
          <a:p>
            <a:r>
              <a:rPr lang="en-US" sz="1800" b="1" dirty="0" err="1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Treinamento</a:t>
            </a:r>
            <a:r>
              <a:rPr lang="en-US" sz="1800" b="1" dirty="0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Dev Team</a:t>
            </a:r>
          </a:p>
          <a:p>
            <a:r>
              <a:rPr lang="en-US" sz="1800" b="1" dirty="0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pt-BR" sz="1800" b="1" dirty="0">
              <a:solidFill>
                <a:srgbClr val="00B0EA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9865071"/>
      </p:ext>
    </p:extLst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Espaço Reservado para Texto 25"/>
          <p:cNvSpPr>
            <a:spLocks noGrp="1"/>
          </p:cNvSpPr>
          <p:nvPr>
            <p:ph type="body" sz="quarter" idx="16"/>
          </p:nvPr>
        </p:nvSpPr>
        <p:spPr>
          <a:xfrm>
            <a:off x="575733" y="1340768"/>
            <a:ext cx="11040533" cy="632244"/>
          </a:xfrm>
        </p:spPr>
        <p:txBody>
          <a:bodyPr>
            <a:normAutofit/>
          </a:bodyPr>
          <a:lstStyle/>
          <a:p>
            <a:pPr algn="ctr"/>
            <a:r>
              <a:rPr lang="da-DK" sz="180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Refatoração e Clean Code – Como ser eficaz?</a:t>
            </a:r>
            <a:endParaRPr lang="pt-BR" sz="1800" dirty="0">
              <a:solidFill>
                <a:srgbClr val="12327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Recapitulando...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F89123-93A1-4F33-A2C4-BED9C20A991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99" y="2343831"/>
            <a:ext cx="6096000" cy="3200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03003480"/>
      </p:ext>
    </p:extLst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/>
          <p:nvPr/>
        </p:nvSpPr>
        <p:spPr>
          <a:xfrm>
            <a:off x="335360" y="3077189"/>
            <a:ext cx="9937104" cy="63927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lnSpc>
                <a:spcPts val="4600"/>
              </a:lnSpc>
            </a:pPr>
            <a:r>
              <a:rPr lang="en-US" sz="3600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Introdução</a:t>
            </a:r>
            <a:endParaRPr lang="en-US" sz="36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018013"/>
      </p:ext>
    </p:extLst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able&#10;&#10;Description automatically generated">
            <a:extLst>
              <a:ext uri="{FF2B5EF4-FFF2-40B4-BE49-F238E27FC236}">
                <a16:creationId xmlns:a16="http://schemas.microsoft.com/office/drawing/2014/main" id="{A03C6B0A-8009-4E90-986A-3AAC4324FA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929" y="1177101"/>
            <a:ext cx="2346996" cy="85835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Métricas de desenvolvimento com </a:t>
            </a:r>
            <a:r>
              <a:rPr lang="pt-BR" dirty="0" err="1">
                <a:latin typeface="Segoe UI" panose="020B0502040204020203" pitchFamily="34" charset="0"/>
                <a:cs typeface="Segoe UI" panose="020B0502040204020203" pitchFamily="34" charset="0"/>
              </a:rPr>
              <a:t>Sonarqube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 - Introdução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8E0D515-8810-4273-B233-99B0E38C77E9}"/>
              </a:ext>
            </a:extLst>
          </p:cNvPr>
          <p:cNvSpPr/>
          <p:nvPr/>
        </p:nvSpPr>
        <p:spPr>
          <a:xfrm>
            <a:off x="551384" y="4902203"/>
            <a:ext cx="7764455" cy="557161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/>
              <a:t>MÉTRICAS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95E1BEB-FF29-47CD-9606-5F84B0CBCDEB}"/>
              </a:ext>
            </a:extLst>
          </p:cNvPr>
          <p:cNvSpPr/>
          <p:nvPr/>
        </p:nvSpPr>
        <p:spPr>
          <a:xfrm>
            <a:off x="1882199" y="4911385"/>
            <a:ext cx="2159840" cy="557161"/>
          </a:xfrm>
          <a:prstGeom prst="roundRect">
            <a:avLst/>
          </a:prstGeom>
          <a:solidFill>
            <a:srgbClr val="FF0000">
              <a:alpha val="21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5" name="Picture 24" descr="A picture containing object, plate&#10;&#10;Description automatically generated">
            <a:extLst>
              <a:ext uri="{FF2B5EF4-FFF2-40B4-BE49-F238E27FC236}">
                <a16:creationId xmlns:a16="http://schemas.microsoft.com/office/drawing/2014/main" id="{45CE4AC9-CC11-4F57-8767-7BB569C5BB0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80" t="15739" r="21142" b="17096"/>
          <a:stretch/>
        </p:blipFill>
        <p:spPr>
          <a:xfrm>
            <a:off x="2777925" y="5008640"/>
            <a:ext cx="368388" cy="362650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65D77FE-2D28-46BB-A423-1B26BE85133F}"/>
              </a:ext>
            </a:extLst>
          </p:cNvPr>
          <p:cNvSpPr/>
          <p:nvPr/>
        </p:nvSpPr>
        <p:spPr>
          <a:xfrm>
            <a:off x="8473801" y="2132856"/>
            <a:ext cx="2728800" cy="48689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2"/>
                </a:solidFill>
              </a:rPr>
              <a:t>Ferramenta do dia-a-dia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9E96C934-B325-4B57-9528-BE51D94CB6F2}"/>
              </a:ext>
            </a:extLst>
          </p:cNvPr>
          <p:cNvSpPr/>
          <p:nvPr/>
        </p:nvSpPr>
        <p:spPr>
          <a:xfrm>
            <a:off x="8473801" y="3263302"/>
            <a:ext cx="2728800" cy="48689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chemeClr val="bg2"/>
                </a:solidFill>
              </a:rPr>
              <a:t>Continuous</a:t>
            </a:r>
            <a:r>
              <a:rPr lang="pt-BR" dirty="0">
                <a:solidFill>
                  <a:schemeClr val="bg2"/>
                </a:solidFill>
              </a:rPr>
              <a:t> </a:t>
            </a:r>
            <a:r>
              <a:rPr lang="pt-BR" dirty="0" err="1">
                <a:solidFill>
                  <a:schemeClr val="bg2"/>
                </a:solidFill>
              </a:rPr>
              <a:t>Integration</a:t>
            </a:r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4CB70D6D-F041-4273-A1D4-32A4EC088A1C}"/>
              </a:ext>
            </a:extLst>
          </p:cNvPr>
          <p:cNvSpPr/>
          <p:nvPr/>
        </p:nvSpPr>
        <p:spPr>
          <a:xfrm>
            <a:off x="8473801" y="2698079"/>
            <a:ext cx="2730031" cy="48689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bg2"/>
                </a:solidFill>
              </a:rPr>
              <a:t>Farol através das métricas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E25C7E24-BE8B-4768-85A3-D7F63464EBD3}"/>
              </a:ext>
            </a:extLst>
          </p:cNvPr>
          <p:cNvSpPr/>
          <p:nvPr/>
        </p:nvSpPr>
        <p:spPr>
          <a:xfrm>
            <a:off x="8484486" y="4395210"/>
            <a:ext cx="2728800" cy="48689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2"/>
                </a:solidFill>
              </a:rPr>
              <a:t>Falso positivo</a:t>
            </a:r>
          </a:p>
        </p:txBody>
      </p:sp>
      <p:pic>
        <p:nvPicPr>
          <p:cNvPr id="6" name="Picture 5" descr="A picture containing clock&#10;&#10;Description automatically generated">
            <a:extLst>
              <a:ext uri="{FF2B5EF4-FFF2-40B4-BE49-F238E27FC236}">
                <a16:creationId xmlns:a16="http://schemas.microsoft.com/office/drawing/2014/main" id="{F49F4D11-B57D-40D0-9083-CA713858753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6" t="9997" r="2348" b="13275"/>
          <a:stretch/>
        </p:blipFill>
        <p:spPr>
          <a:xfrm>
            <a:off x="551384" y="1888931"/>
            <a:ext cx="7764455" cy="2993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52181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/>
          <p:nvPr/>
        </p:nvSpPr>
        <p:spPr>
          <a:xfrm>
            <a:off x="335360" y="3077189"/>
            <a:ext cx="9361040" cy="63927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lnSpc>
                <a:spcPts val="4600"/>
              </a:lnSpc>
            </a:pPr>
            <a:r>
              <a:rPr lang="en-US" sz="36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Dashboard da branch do </a:t>
            </a:r>
            <a:r>
              <a:rPr lang="en-US" sz="3600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produto</a:t>
            </a:r>
            <a:endParaRPr lang="en-US" sz="36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6128165"/>
      </p:ext>
    </p:extLst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Métricas de desenvolvimento - Dashboard</a:t>
            </a:r>
          </a:p>
        </p:txBody>
      </p:sp>
      <p:sp>
        <p:nvSpPr>
          <p:cNvPr id="15" name="Rectangle: Rounded Corners 29">
            <a:extLst>
              <a:ext uri="{FF2B5EF4-FFF2-40B4-BE49-F238E27FC236}">
                <a16:creationId xmlns:a16="http://schemas.microsoft.com/office/drawing/2014/main" id="{AEB016DE-3E2D-42B7-9D48-DE89582D2F96}"/>
              </a:ext>
            </a:extLst>
          </p:cNvPr>
          <p:cNvSpPr/>
          <p:nvPr/>
        </p:nvSpPr>
        <p:spPr>
          <a:xfrm>
            <a:off x="572200" y="2348880"/>
            <a:ext cx="1224136" cy="458145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t-BR" sz="1100" b="1" dirty="0">
                <a:solidFill>
                  <a:schemeClr val="bg1"/>
                </a:solidFill>
              </a:rPr>
              <a:t>Confiabilidade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96E4F0B-67B0-4C63-B60F-4EAD6A60F121}"/>
              </a:ext>
            </a:extLst>
          </p:cNvPr>
          <p:cNvCxnSpPr>
            <a:cxnSpLocks/>
          </p:cNvCxnSpPr>
          <p:nvPr/>
        </p:nvCxnSpPr>
        <p:spPr>
          <a:xfrm flipH="1">
            <a:off x="5303912" y="1326937"/>
            <a:ext cx="72008" cy="8877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47C0F6E-C369-4CA4-BCA4-9D7B84696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876" y="807609"/>
            <a:ext cx="7506243" cy="56132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3950ED6-0CAC-4EBF-9140-29D25E328701}"/>
              </a:ext>
            </a:extLst>
          </p:cNvPr>
          <p:cNvCxnSpPr>
            <a:stCxn id="15" idx="3"/>
          </p:cNvCxnSpPr>
          <p:nvPr/>
        </p:nvCxnSpPr>
        <p:spPr>
          <a:xfrm flipV="1">
            <a:off x="1796336" y="2214681"/>
            <a:ext cx="771272" cy="3632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29">
            <a:extLst>
              <a:ext uri="{FF2B5EF4-FFF2-40B4-BE49-F238E27FC236}">
                <a16:creationId xmlns:a16="http://schemas.microsoft.com/office/drawing/2014/main" id="{E375FA5B-2590-4FCC-B4B0-14E579732CB8}"/>
              </a:ext>
            </a:extLst>
          </p:cNvPr>
          <p:cNvSpPr/>
          <p:nvPr/>
        </p:nvSpPr>
        <p:spPr>
          <a:xfrm>
            <a:off x="456484" y="3592831"/>
            <a:ext cx="1446909" cy="458145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t-BR" sz="1100" b="1" dirty="0">
                <a:solidFill>
                  <a:schemeClr val="bg1"/>
                </a:solidFill>
              </a:rPr>
              <a:t>Manutenibilidade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2995322-CE3B-4D71-AF72-1B2A9B938320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1903393" y="3488131"/>
            <a:ext cx="1024255" cy="3337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29">
            <a:extLst>
              <a:ext uri="{FF2B5EF4-FFF2-40B4-BE49-F238E27FC236}">
                <a16:creationId xmlns:a16="http://schemas.microsoft.com/office/drawing/2014/main" id="{2FBB8FD2-A7EC-456C-8C52-2EF3572D76AA}"/>
              </a:ext>
            </a:extLst>
          </p:cNvPr>
          <p:cNvSpPr/>
          <p:nvPr/>
        </p:nvSpPr>
        <p:spPr>
          <a:xfrm>
            <a:off x="456484" y="4704759"/>
            <a:ext cx="1446909" cy="458145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t-BR" sz="1100" b="1" dirty="0">
                <a:solidFill>
                  <a:schemeClr val="bg1"/>
                </a:solidFill>
              </a:rPr>
              <a:t>Cobertura de código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7FC677C-4BEC-4540-8CFC-5CCD5D60F00A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1903393" y="4607710"/>
            <a:ext cx="880239" cy="3261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9">
            <a:extLst>
              <a:ext uri="{FF2B5EF4-FFF2-40B4-BE49-F238E27FC236}">
                <a16:creationId xmlns:a16="http://schemas.microsoft.com/office/drawing/2014/main" id="{898B70BA-8BDD-4E0F-AC75-60566E7C0CB7}"/>
              </a:ext>
            </a:extLst>
          </p:cNvPr>
          <p:cNvSpPr/>
          <p:nvPr/>
        </p:nvSpPr>
        <p:spPr>
          <a:xfrm>
            <a:off x="464198" y="5705631"/>
            <a:ext cx="1446909" cy="458145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t-BR" sz="1100" b="1" dirty="0">
                <a:solidFill>
                  <a:schemeClr val="bg1"/>
                </a:solidFill>
              </a:rPr>
              <a:t>Duplicação de código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6765E07-30BE-459F-AF39-9D842F55FD0F}"/>
              </a:ext>
            </a:extLst>
          </p:cNvPr>
          <p:cNvCxnSpPr>
            <a:stCxn id="24" idx="3"/>
          </p:cNvCxnSpPr>
          <p:nvPr/>
        </p:nvCxnSpPr>
        <p:spPr>
          <a:xfrm flipV="1">
            <a:off x="1911107" y="5669280"/>
            <a:ext cx="930567" cy="2654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954802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/>
          <p:nvPr/>
        </p:nvSpPr>
        <p:spPr>
          <a:xfrm>
            <a:off x="335360" y="3077189"/>
            <a:ext cx="9361040" cy="63927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lnSpc>
                <a:spcPts val="4600"/>
              </a:lnSpc>
            </a:pPr>
            <a:r>
              <a:rPr lang="en-US" sz="3600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Referências</a:t>
            </a:r>
            <a:endParaRPr lang="en-US" sz="36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Imagem 2" descr="Homem de terno e gravata&#10;&#10;Descrição gerada automaticamente">
            <a:extLst>
              <a:ext uri="{FF2B5EF4-FFF2-40B4-BE49-F238E27FC236}">
                <a16:creationId xmlns:a16="http://schemas.microsoft.com/office/drawing/2014/main" id="{B7CF9731-B742-4361-B426-B113AA0D89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816" y="2165678"/>
            <a:ext cx="3312368" cy="25266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22912050"/>
      </p:ext>
    </p:extLst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REFERÊNCIAS BIBLIOGRÁFICAS</a:t>
            </a:r>
          </a:p>
        </p:txBody>
      </p:sp>
      <p:sp>
        <p:nvSpPr>
          <p:cNvPr id="15" name="TextBox 1">
            <a:extLst>
              <a:ext uri="{FF2B5EF4-FFF2-40B4-BE49-F238E27FC236}">
                <a16:creationId xmlns:a16="http://schemas.microsoft.com/office/drawing/2014/main" id="{538883BE-D574-4D91-97C7-B5CCF3D2E7B3}"/>
              </a:ext>
            </a:extLst>
          </p:cNvPr>
          <p:cNvSpPr txBox="1"/>
          <p:nvPr/>
        </p:nvSpPr>
        <p:spPr>
          <a:xfrm>
            <a:off x="744279" y="1743740"/>
            <a:ext cx="3540642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pt-BR" sz="1400" dirty="0"/>
          </a:p>
          <a:p>
            <a:endParaRPr lang="pt-BR" sz="1400" dirty="0"/>
          </a:p>
          <a:p>
            <a:endParaRPr lang="pt-BR" sz="1400" dirty="0" err="1"/>
          </a:p>
        </p:txBody>
      </p:sp>
      <p:graphicFrame>
        <p:nvGraphicFramePr>
          <p:cNvPr id="16" name="Table 5">
            <a:extLst>
              <a:ext uri="{FF2B5EF4-FFF2-40B4-BE49-F238E27FC236}">
                <a16:creationId xmlns:a16="http://schemas.microsoft.com/office/drawing/2014/main" id="{3899944C-D8E7-48C2-B828-F359BD9BFF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811672"/>
              </p:ext>
            </p:extLst>
          </p:nvPr>
        </p:nvGraphicFramePr>
        <p:xfrm>
          <a:off x="528969" y="1124744"/>
          <a:ext cx="8015303" cy="25450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015303">
                  <a:extLst>
                    <a:ext uri="{9D8B030D-6E8A-4147-A177-3AD203B41FA5}">
                      <a16:colId xmlns:a16="http://schemas.microsoft.com/office/drawing/2014/main" val="3980891844"/>
                    </a:ext>
                  </a:extLst>
                </a:gridCol>
              </a:tblGrid>
              <a:tr h="231443"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pt-BR" sz="1200" kern="1200" dirty="0"/>
                        <a:t>Sites</a:t>
                      </a:r>
                      <a:endParaRPr lang="pt-B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268365"/>
                  </a:ext>
                </a:extLst>
              </a:tr>
              <a:tr h="2072813">
                <a:tc>
                  <a:txBody>
                    <a:bodyPr/>
                    <a:lstStyle/>
                    <a:p>
                      <a:r>
                        <a:rPr lang="pt-BR" sz="1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https://docs.sonarqube.org/6.7/MetricDefinitions.html</a:t>
                      </a:r>
                      <a:endParaRPr lang="pt-BR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BR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pt-BR" sz="1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https://docs.sonarqube.org/6.7/QualityGates.html</a:t>
                      </a:r>
                      <a:endParaRPr lang="pt-BR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BR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pt-BR" sz="1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4"/>
                        </a:rPr>
                        <a:t>https://www.sonarsource.com/resources/white-papers/cognitive-complexity.html</a:t>
                      </a:r>
                      <a:endParaRPr lang="pt-BR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BR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pt-BR" sz="1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5"/>
                        </a:rPr>
                        <a:t>https://stackoverflow.com/questions/45083653/sonarqube-qualify-cognitive-complexity/45084107#45084107</a:t>
                      </a:r>
                      <a:endParaRPr lang="pt-BR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BR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BR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BR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BR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2633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779888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349AB36-BB2C-40DC-B146-459BD4943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2204864"/>
            <a:ext cx="11304636" cy="1944216"/>
          </a:xfrm>
        </p:spPr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Métricas de desenvolvimento com </a:t>
            </a:r>
            <a:r>
              <a:rPr lang="pt-BR" dirty="0" err="1">
                <a:latin typeface="Segoe UI" panose="020B0502040204020203" pitchFamily="34" charset="0"/>
                <a:cs typeface="Segoe UI" panose="020B0502040204020203" pitchFamily="34" charset="0"/>
              </a:rPr>
              <a:t>Sonarqube</a:t>
            </a:r>
            <a:b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Introdução	</a:t>
            </a:r>
            <a:b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pt-BR" sz="20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lace@b3.com.br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3F1119F-323E-4790-A525-379B1ACF935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72" r="25590"/>
          <a:stretch/>
        </p:blipFill>
        <p:spPr>
          <a:xfrm>
            <a:off x="8760296" y="4161703"/>
            <a:ext cx="1954620" cy="1944217"/>
          </a:xfrm>
          <a:prstGeom prst="ellipse">
            <a:avLst/>
          </a:prstGeom>
        </p:spPr>
      </p:pic>
      <p:pic>
        <p:nvPicPr>
          <p:cNvPr id="5" name="Imagem 4" descr="Fundo preto com letras brancas&#10;&#10;Descrição gerada automaticamente">
            <a:extLst>
              <a:ext uri="{FF2B5EF4-FFF2-40B4-BE49-F238E27FC236}">
                <a16:creationId xmlns:a16="http://schemas.microsoft.com/office/drawing/2014/main" id="{2AD862C3-2E42-4742-A7A7-4653110FB6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88" t="32022" r="24801" b="30639"/>
          <a:stretch/>
        </p:blipFill>
        <p:spPr>
          <a:xfrm>
            <a:off x="839416" y="4470308"/>
            <a:ext cx="3096344" cy="1327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907073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Office Theme">
  <a:themeElements>
    <a:clrScheme name="B3">
      <a:dk1>
        <a:srgbClr val="5A5F5F"/>
      </a:dk1>
      <a:lt1>
        <a:sysClr val="window" lastClr="FFFFFF"/>
      </a:lt1>
      <a:dk2>
        <a:srgbClr val="053273"/>
      </a:dk2>
      <a:lt2>
        <a:srgbClr val="FFFFFF"/>
      </a:lt2>
      <a:accent1>
        <a:srgbClr val="00AFE6"/>
      </a:accent1>
      <a:accent2>
        <a:srgbClr val="E17D1E"/>
      </a:accent2>
      <a:accent3>
        <a:srgbClr val="0064B4"/>
      </a:accent3>
      <a:accent4>
        <a:srgbClr val="FFD769"/>
      </a:accent4>
      <a:accent5>
        <a:srgbClr val="46C8F5"/>
      </a:accent5>
      <a:accent6>
        <a:srgbClr val="8CD7FA"/>
      </a:accent6>
      <a:hlink>
        <a:srgbClr val="00AFE6"/>
      </a:hlink>
      <a:folHlink>
        <a:srgbClr val="0064B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996EFEF7D0459479C2B077F9CC506F4" ma:contentTypeVersion="10" ma:contentTypeDescription="Crie um novo documento." ma:contentTypeScope="" ma:versionID="43cd10b64f265b7dd32059be640333a9">
  <xsd:schema xmlns:xsd="http://www.w3.org/2001/XMLSchema" xmlns:xs="http://www.w3.org/2001/XMLSchema" xmlns:p="http://schemas.microsoft.com/office/2006/metadata/properties" xmlns:ns1="http://schemas.microsoft.com/sharepoint/v3" xmlns:ns2="80facd6c-f04a-426f-adbd-b3840a7840bd" xmlns:ns3="d33496c5-bd94-446e-a363-fca1fec0d15a" targetNamespace="http://schemas.microsoft.com/office/2006/metadata/properties" ma:root="true" ma:fieldsID="0d6b128c5ce9545d0d2912f9a975af95" ns1:_="" ns2:_="" ns3:_="">
    <xsd:import namespace="http://schemas.microsoft.com/sharepoint/v3"/>
    <xsd:import namespace="80facd6c-f04a-426f-adbd-b3840a7840bd"/>
    <xsd:import namespace="d33496c5-bd94-446e-a363-fca1fec0d15a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Agendamento de Data de Início" ma:description="Data de Início de Agendamento é uma coluna de site criada pelo recurso de Publicação. Ela é usada para especificar a data e hora em que essa página aparecerá pela primeira vez aos visitantes do site." ma:internalName="PublishingStartDate">
      <xsd:simpleType>
        <xsd:restriction base="dms:Unknown"/>
      </xsd:simpleType>
    </xsd:element>
    <xsd:element name="PublishingExpirationDate" ma:index="9" nillable="true" ma:displayName="Agendamento de Data de Término" ma:description="Data Final de Agendamento é uma coluna de site criada pelo recurso de Publicação. Ela é usada para especificar a data e a hora em que essa página não será mais exibida aos visitantes do site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facd6c-f04a-426f-adbd-b3840a7840b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internalName="MediaServiceAutoTags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3496c5-bd94-446e-a363-fca1fec0d15a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98DACE87-CD74-4C35-ADF8-12B4276F2F6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B30B8D0-9C02-4061-951A-8B7B3A86F5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80facd6c-f04a-426f-adbd-b3840a7840bd"/>
    <ds:schemaRef ds:uri="d33496c5-bd94-446e-a363-fca1fec0d15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EF3FD83-2601-46A9-AA9B-655B326F1C5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138</Words>
  <Application>Microsoft Office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Segoe UI</vt:lpstr>
      <vt:lpstr>Office Theme</vt:lpstr>
      <vt:lpstr>Métricas de desenvolvimento com Sonarqube </vt:lpstr>
      <vt:lpstr>Recapitulando...</vt:lpstr>
      <vt:lpstr>PowerPoint Presentation</vt:lpstr>
      <vt:lpstr>Métricas de desenvolvimento com Sonarqube - Introdução</vt:lpstr>
      <vt:lpstr>PowerPoint Presentation</vt:lpstr>
      <vt:lpstr>Métricas de desenvolvimento - Dashboard</vt:lpstr>
      <vt:lpstr>PowerPoint Presentation</vt:lpstr>
      <vt:lpstr>REFERÊNCIAS BIBLIOGRÁFICAS</vt:lpstr>
      <vt:lpstr>Métricas de desenvolvimento com Sonarqube Introdução   lace@b3.com.br</vt:lpstr>
    </vt:vector>
  </TitlesOfParts>
  <Manager/>
  <Company>BVMF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Idelson Alves Neto</dc:creator>
  <cp:keywords/>
  <dc:description/>
  <cp:lastModifiedBy>Kolbe, Paulo Henrique</cp:lastModifiedBy>
  <cp:revision>272</cp:revision>
  <dcterms:created xsi:type="dcterms:W3CDTF">2016-08-02T14:53:12Z</dcterms:created>
  <dcterms:modified xsi:type="dcterms:W3CDTF">2020-07-22T16:24:01Z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ContentTypeId">
    <vt:lpwstr>0x0101001996EFEF7D0459479C2B077F9CC506F4</vt:lpwstr>
  </property>
  <property fmtid="{D5CDD505-2E9C-101B-9397-08002B2CF9AE}" pid="4" name="MSIP_Label_ff4334fd-4d03-49cd-9ac2-95013ea5131b_Enabled">
    <vt:lpwstr>True</vt:lpwstr>
  </property>
  <property fmtid="{D5CDD505-2E9C-101B-9397-08002B2CF9AE}" pid="5" name="MSIP_Label_ff4334fd-4d03-49cd-9ac2-95013ea5131b_SiteId">
    <vt:lpwstr>f9cfd8cb-c4a5-4677-b65d-3150dda310c9</vt:lpwstr>
  </property>
  <property fmtid="{D5CDD505-2E9C-101B-9397-08002B2CF9AE}" pid="6" name="MSIP_Label_ff4334fd-4d03-49cd-9ac2-95013ea5131b_Owner">
    <vt:lpwstr>idalves@bvmf.com.br</vt:lpwstr>
  </property>
  <property fmtid="{D5CDD505-2E9C-101B-9397-08002B2CF9AE}" pid="7" name="MSIP_Label_ff4334fd-4d03-49cd-9ac2-95013ea5131b_SetDate">
    <vt:lpwstr>2020-03-16T18:42:19.7806483Z</vt:lpwstr>
  </property>
  <property fmtid="{D5CDD505-2E9C-101B-9397-08002B2CF9AE}" pid="8" name="MSIP_Label_ff4334fd-4d03-49cd-9ac2-95013ea5131b_Name">
    <vt:lpwstr>B3</vt:lpwstr>
  </property>
  <property fmtid="{D5CDD505-2E9C-101B-9397-08002B2CF9AE}" pid="9" name="MSIP_Label_ff4334fd-4d03-49cd-9ac2-95013ea5131b_Application">
    <vt:lpwstr>Microsoft Azure Information Protection</vt:lpwstr>
  </property>
  <property fmtid="{D5CDD505-2E9C-101B-9397-08002B2CF9AE}" pid="10" name="MSIP_Label_ff4334fd-4d03-49cd-9ac2-95013ea5131b_ActionId">
    <vt:lpwstr>31ff6f87-870a-421f-9544-5feecaffd8fc</vt:lpwstr>
  </property>
  <property fmtid="{D5CDD505-2E9C-101B-9397-08002B2CF9AE}" pid="11" name="MSIP_Label_ff4334fd-4d03-49cd-9ac2-95013ea5131b_Extended_MSFT_Method">
    <vt:lpwstr>Manual</vt:lpwstr>
  </property>
  <property fmtid="{D5CDD505-2E9C-101B-9397-08002B2CF9AE}" pid="12" name="MSIP_Label_4aeda764-ac5d-4c78-8b24-fe1405747852_Enabled">
    <vt:lpwstr>True</vt:lpwstr>
  </property>
  <property fmtid="{D5CDD505-2E9C-101B-9397-08002B2CF9AE}" pid="13" name="MSIP_Label_4aeda764-ac5d-4c78-8b24-fe1405747852_SiteId">
    <vt:lpwstr>f9cfd8cb-c4a5-4677-b65d-3150dda310c9</vt:lpwstr>
  </property>
  <property fmtid="{D5CDD505-2E9C-101B-9397-08002B2CF9AE}" pid="14" name="MSIP_Label_4aeda764-ac5d-4c78-8b24-fe1405747852_SetDate">
    <vt:lpwstr>2020-03-16T18:42:19.7806483Z</vt:lpwstr>
  </property>
  <property fmtid="{D5CDD505-2E9C-101B-9397-08002B2CF9AE}" pid="15" name="MSIP_Label_4aeda764-ac5d-4c78-8b24-fe1405747852_Name">
    <vt:lpwstr>Interna</vt:lpwstr>
  </property>
  <property fmtid="{D5CDD505-2E9C-101B-9397-08002B2CF9AE}" pid="16" name="MSIP_Label_4aeda764-ac5d-4c78-8b24-fe1405747852_ActionId">
    <vt:lpwstr>31ff6f87-870a-421f-9544-5feecaffd8fc</vt:lpwstr>
  </property>
  <property fmtid="{D5CDD505-2E9C-101B-9397-08002B2CF9AE}" pid="17" name="MSIP_Label_4aeda764-ac5d-4c78-8b24-fe1405747852_Extended_MSFT_Method">
    <vt:lpwstr>Manual</vt:lpwstr>
  </property>
  <property fmtid="{D5CDD505-2E9C-101B-9397-08002B2CF9AE}" pid="18" name="Sensitivity">
    <vt:lpwstr>B3 Interna</vt:lpwstr>
  </property>
</Properties>
</file>