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9"/>
  </p:notesMasterIdLst>
  <p:handoutMasterIdLst>
    <p:handoutMasterId r:id="rId30"/>
  </p:handoutMasterIdLst>
  <p:sldIdLst>
    <p:sldId id="285" r:id="rId5"/>
    <p:sldId id="356" r:id="rId6"/>
    <p:sldId id="344" r:id="rId7"/>
    <p:sldId id="330" r:id="rId8"/>
    <p:sldId id="328" r:id="rId9"/>
    <p:sldId id="307" r:id="rId10"/>
    <p:sldId id="353" r:id="rId11"/>
    <p:sldId id="329" r:id="rId12"/>
    <p:sldId id="323" r:id="rId13"/>
    <p:sldId id="310" r:id="rId14"/>
    <p:sldId id="332" r:id="rId15"/>
    <p:sldId id="350" r:id="rId16"/>
    <p:sldId id="351" r:id="rId17"/>
    <p:sldId id="349" r:id="rId18"/>
    <p:sldId id="333" r:id="rId19"/>
    <p:sldId id="340" r:id="rId20"/>
    <p:sldId id="338" r:id="rId21"/>
    <p:sldId id="325" r:id="rId22"/>
    <p:sldId id="312" r:id="rId23"/>
    <p:sldId id="336" r:id="rId24"/>
    <p:sldId id="337" r:id="rId25"/>
    <p:sldId id="321" r:id="rId26"/>
    <p:sldId id="319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CC5C"/>
    <a:srgbClr val="00B0EA"/>
    <a:srgbClr val="FFFFFF"/>
    <a:srgbClr val="123274"/>
    <a:srgbClr val="DE7F00"/>
    <a:srgbClr val="E6E6E6"/>
    <a:srgbClr val="F6A841"/>
    <a:srgbClr val="003273"/>
    <a:srgbClr val="5D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6225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6.7/QualityGates.html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tackoverflow.com/questions/45083653/sonarqube-qualify-cognitive-complexity/45084107#45084107" TargetMode="External"/><Relationship Id="rId4" Type="http://schemas.openxmlformats.org/officeDocument/2006/relationships/hyperlink" Target="https://www.sonarsource.com/resources/white-papers/cognitive-complexity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10729192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Texto 12">
            <a:extLst>
              <a:ext uri="{FF2B5EF4-FFF2-40B4-BE49-F238E27FC236}">
                <a16:creationId xmlns:a16="http://schemas.microsoft.com/office/drawing/2014/main" id="{603E4B24-6BE4-4D8A-AC00-61F75DB3C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541582"/>
            <a:ext cx="9260411" cy="420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549474" y="2672738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Versão corrente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3990193" y="792159"/>
            <a:ext cx="2351581" cy="11579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o débito técnico do nosso código.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549474" y="3521474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</a:t>
            </a:r>
            <a:r>
              <a:rPr lang="pt-BR" sz="1100" b="1" dirty="0"/>
              <a:t>Versão corrente</a:t>
            </a:r>
            <a:r>
              <a:rPr lang="pt-BR" sz="11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559495" y="3340863"/>
            <a:ext cx="274705" cy="997420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4" name="Left Brace 31">
            <a:extLst>
              <a:ext uri="{FF2B5EF4-FFF2-40B4-BE49-F238E27FC236}">
                <a16:creationId xmlns:a16="http://schemas.microsoft.com/office/drawing/2014/main" id="{D69E6CC8-5D85-4FDA-940C-D8D8992247B5}"/>
              </a:ext>
            </a:extLst>
          </p:cNvPr>
          <p:cNvSpPr/>
          <p:nvPr/>
        </p:nvSpPr>
        <p:spPr bwMode="gray">
          <a:xfrm>
            <a:off x="1546169" y="2492127"/>
            <a:ext cx="288031" cy="813731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970403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458518" y="1052736"/>
            <a:ext cx="8640960" cy="5164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672065" y="1700808"/>
            <a:ext cx="1224136" cy="172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C1F351E2-5C19-4C19-97F4-D6AC1AE53B71}"/>
              </a:ext>
            </a:extLst>
          </p:cNvPr>
          <p:cNvSpPr/>
          <p:nvPr/>
        </p:nvSpPr>
        <p:spPr>
          <a:xfrm>
            <a:off x="7896201" y="2131624"/>
            <a:ext cx="3312368" cy="259475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Rating =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Y / (CDLC *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X) * 100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 = &lt;=5%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B = entre 6 e 10%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 = entre 11 e 20%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 = entre 21 e 50%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acima</a:t>
            </a:r>
            <a:r>
              <a:rPr lang="en-US" sz="1200" b="1" dirty="0">
                <a:solidFill>
                  <a:schemeClr val="bg1"/>
                </a:solidFill>
              </a:rPr>
              <a:t> de 50%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CDLC = </a:t>
            </a:r>
            <a:r>
              <a:rPr lang="en-US" sz="1200" b="1" dirty="0" err="1">
                <a:solidFill>
                  <a:schemeClr val="bg1"/>
                </a:solidFill>
              </a:rPr>
              <a:t>custo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desenvolvimento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linha</a:t>
            </a:r>
            <a:r>
              <a:rPr lang="en-US" sz="1200" b="1" dirty="0">
                <a:solidFill>
                  <a:schemeClr val="bg1"/>
                </a:solidFill>
              </a:rPr>
              <a:t> de </a:t>
            </a:r>
            <a:r>
              <a:rPr lang="en-US" sz="1200" b="1" dirty="0" err="1">
                <a:solidFill>
                  <a:schemeClr val="bg1"/>
                </a:solidFill>
              </a:rPr>
              <a:t>código</a:t>
            </a:r>
            <a:r>
              <a:rPr lang="en-US" sz="1200" b="1" dirty="0">
                <a:solidFill>
                  <a:schemeClr val="bg1"/>
                </a:solidFill>
              </a:rPr>
              <a:t> que é 0,48 </a:t>
            </a:r>
            <a:r>
              <a:rPr lang="en-US" sz="1200" b="1" dirty="0" err="1">
                <a:solidFill>
                  <a:schemeClr val="bg1"/>
                </a:solidFill>
              </a:rPr>
              <a:t>dia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87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CA23D7B-1CDB-4862-9F92-AD7EFA76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98" y="1052736"/>
            <a:ext cx="8640000" cy="51790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MANUTENIBILIDADE – Exemplo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38622" y="3321604"/>
            <a:ext cx="4339163" cy="9127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C1F351E2-5C19-4C19-97F4-D6AC1AE53B71}"/>
              </a:ext>
            </a:extLst>
          </p:cNvPr>
          <p:cNvSpPr/>
          <p:nvPr/>
        </p:nvSpPr>
        <p:spPr>
          <a:xfrm>
            <a:off x="7377785" y="1988840"/>
            <a:ext cx="3312367" cy="266552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Rating =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Y / (CDLC *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X)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1,66 / (0,48 * 15)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23%  (D)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 = &lt;=5%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B = entre 6 e 10%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 = entre 11 e 20%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 = entre 21 e 50%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acima</a:t>
            </a:r>
            <a:r>
              <a:rPr lang="en-US" sz="1200" b="1" dirty="0">
                <a:solidFill>
                  <a:schemeClr val="bg1"/>
                </a:solidFill>
              </a:rPr>
              <a:t> de 50%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CDLC = </a:t>
            </a:r>
            <a:r>
              <a:rPr lang="en-US" sz="1200" b="1" dirty="0" err="1">
                <a:solidFill>
                  <a:schemeClr val="bg1"/>
                </a:solidFill>
              </a:rPr>
              <a:t>custo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desenvolvimento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linha</a:t>
            </a:r>
            <a:r>
              <a:rPr lang="en-US" sz="1200" b="1" dirty="0">
                <a:solidFill>
                  <a:schemeClr val="bg1"/>
                </a:solidFill>
              </a:rPr>
              <a:t> de </a:t>
            </a:r>
            <a:r>
              <a:rPr lang="en-US" sz="1200" b="1" dirty="0" err="1">
                <a:solidFill>
                  <a:schemeClr val="bg1"/>
                </a:solidFill>
              </a:rPr>
              <a:t>código</a:t>
            </a:r>
            <a:r>
              <a:rPr lang="en-US" sz="1200" b="1" dirty="0">
                <a:solidFill>
                  <a:schemeClr val="bg1"/>
                </a:solidFill>
              </a:rPr>
              <a:t> que é 0,48 </a:t>
            </a:r>
            <a:r>
              <a:rPr lang="en-US" sz="1200" b="1" dirty="0" err="1">
                <a:solidFill>
                  <a:schemeClr val="bg1"/>
                </a:solidFill>
              </a:rPr>
              <a:t>dia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99BAF9-A3A6-4865-8F3B-390AE03651B3}"/>
              </a:ext>
            </a:extLst>
          </p:cNvPr>
          <p:cNvCxnSpPr/>
          <p:nvPr/>
        </p:nvCxnSpPr>
        <p:spPr>
          <a:xfrm>
            <a:off x="10200456" y="1340768"/>
            <a:ext cx="288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224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078AC32-16BD-447F-9C58-5561269E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7" y="834855"/>
            <a:ext cx="8645922" cy="51889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28048" y="2204864"/>
            <a:ext cx="1353770" cy="7206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C1F351E2-5C19-4C19-97F4-D6AC1AE53B71}"/>
              </a:ext>
            </a:extLst>
          </p:cNvPr>
          <p:cNvSpPr/>
          <p:nvPr/>
        </p:nvSpPr>
        <p:spPr>
          <a:xfrm>
            <a:off x="7881818" y="1556792"/>
            <a:ext cx="3384377" cy="2737535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00CC5C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Rating =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Y / (CDLC *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X)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3,98/ (048 * 204)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5% (A)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 = &lt;=5%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B = entre 6 e 10%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 = entre 11 e 20%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 = entre 21 e 50%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acima</a:t>
            </a:r>
            <a:r>
              <a:rPr lang="en-US" sz="1200" b="1" dirty="0">
                <a:solidFill>
                  <a:schemeClr val="bg1"/>
                </a:solidFill>
              </a:rPr>
              <a:t> de 50%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CDLC = </a:t>
            </a:r>
            <a:r>
              <a:rPr lang="en-US" sz="1200" b="1" dirty="0" err="1">
                <a:solidFill>
                  <a:schemeClr val="bg1"/>
                </a:solidFill>
              </a:rPr>
              <a:t>custo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desenvolvimento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linha</a:t>
            </a:r>
            <a:r>
              <a:rPr lang="en-US" sz="1200" b="1" dirty="0">
                <a:solidFill>
                  <a:schemeClr val="bg1"/>
                </a:solidFill>
              </a:rPr>
              <a:t> de </a:t>
            </a:r>
            <a:r>
              <a:rPr lang="en-US" sz="1200" b="1" dirty="0" err="1">
                <a:solidFill>
                  <a:schemeClr val="bg1"/>
                </a:solidFill>
              </a:rPr>
              <a:t>código</a:t>
            </a:r>
            <a:r>
              <a:rPr lang="en-US" sz="1200" b="1" dirty="0">
                <a:solidFill>
                  <a:schemeClr val="bg1"/>
                </a:solidFill>
              </a:rPr>
              <a:t> que é 0,48 </a:t>
            </a:r>
            <a:r>
              <a:rPr lang="en-US" sz="1200" b="1" dirty="0" err="1">
                <a:solidFill>
                  <a:schemeClr val="bg1"/>
                </a:solidFill>
              </a:rPr>
              <a:t>dia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00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458518" y="1052736"/>
            <a:ext cx="8640960" cy="5164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4335EB08-A690-4E7F-8E92-F44C1229CA60}"/>
              </a:ext>
            </a:extLst>
          </p:cNvPr>
          <p:cNvSpPr/>
          <p:nvPr/>
        </p:nvSpPr>
        <p:spPr>
          <a:xfrm>
            <a:off x="7320136" y="2979505"/>
            <a:ext cx="2304256" cy="131141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tamanho da bolha indica o </a:t>
            </a:r>
            <a:r>
              <a:rPr lang="pt-BR" sz="1100" b="1" u="sng" dirty="0">
                <a:solidFill>
                  <a:schemeClr val="bg1"/>
                </a:solidFill>
              </a:rPr>
              <a:t>volume de </a:t>
            </a:r>
            <a:r>
              <a:rPr lang="pt-BR" sz="1100" b="1" u="sng" dirty="0" err="1">
                <a:solidFill>
                  <a:schemeClr val="bg1"/>
                </a:solidFill>
              </a:rPr>
              <a:t>code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u="sng" dirty="0" err="1">
                <a:solidFill>
                  <a:schemeClr val="bg1"/>
                </a:solidFill>
              </a:rPr>
              <a:t>smells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dirty="0">
                <a:solidFill>
                  <a:schemeClr val="bg1"/>
                </a:solidFill>
              </a:rPr>
              <a:t>por componente, ou seja, quanto </a:t>
            </a:r>
            <a:r>
              <a:rPr lang="pt-BR" sz="1100" b="1" u="sng" dirty="0">
                <a:solidFill>
                  <a:schemeClr val="bg1"/>
                </a:solidFill>
              </a:rPr>
              <a:t>mais </a:t>
            </a:r>
            <a:r>
              <a:rPr lang="pt-BR" sz="1100" b="1" u="sng" dirty="0" err="1">
                <a:solidFill>
                  <a:schemeClr val="bg1"/>
                </a:solidFill>
              </a:rPr>
              <a:t>code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u="sng" dirty="0" err="1">
                <a:solidFill>
                  <a:schemeClr val="bg1"/>
                </a:solidFill>
              </a:rPr>
              <a:t>smells</a:t>
            </a:r>
            <a:r>
              <a:rPr lang="pt-BR" sz="1100" b="1" u="sng" dirty="0">
                <a:solidFill>
                  <a:schemeClr val="bg1"/>
                </a:solidFill>
              </a:rPr>
              <a:t> por linhas de código, maior é a bolha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600056" y="2636912"/>
            <a:ext cx="720080" cy="99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7BB5F5-1CE6-4B3C-828E-5C53E76A35EE}"/>
              </a:ext>
            </a:extLst>
          </p:cNvPr>
          <p:cNvCxnSpPr>
            <a:stCxn id="16" idx="1"/>
          </p:cNvCxnSpPr>
          <p:nvPr/>
        </p:nvCxnSpPr>
        <p:spPr>
          <a:xfrm flipH="1">
            <a:off x="5663952" y="3635213"/>
            <a:ext cx="1656184" cy="297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855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457644" y="846000"/>
            <a:ext cx="8642707" cy="516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03474019-B6FF-47DF-B728-8A936CC7922D}"/>
              </a:ext>
            </a:extLst>
          </p:cNvPr>
          <p:cNvSpPr/>
          <p:nvPr/>
        </p:nvSpPr>
        <p:spPr>
          <a:xfrm>
            <a:off x="311711" y="4469288"/>
            <a:ext cx="1779938" cy="154271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Quanto mais </a:t>
            </a:r>
            <a:r>
              <a:rPr lang="pt-BR" sz="1100" b="1" u="sng" dirty="0">
                <a:solidFill>
                  <a:schemeClr val="bg1"/>
                </a:solidFill>
              </a:rPr>
              <a:t>avermelhada</a:t>
            </a:r>
            <a:r>
              <a:rPr lang="pt-BR" sz="1100" b="1" dirty="0">
                <a:solidFill>
                  <a:schemeClr val="bg1"/>
                </a:solidFill>
              </a:rPr>
              <a:t> estiver a bolha, </a:t>
            </a:r>
            <a:r>
              <a:rPr lang="pt-BR" sz="1100" b="1" u="sng" dirty="0">
                <a:solidFill>
                  <a:schemeClr val="bg1"/>
                </a:solidFill>
              </a:rPr>
              <a:t>maior é a concentração de </a:t>
            </a:r>
            <a:r>
              <a:rPr lang="pt-BR" sz="1100" b="1" u="sng" dirty="0" err="1">
                <a:solidFill>
                  <a:schemeClr val="bg1"/>
                </a:solidFill>
              </a:rPr>
              <a:t>code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u="sng" dirty="0" err="1">
                <a:solidFill>
                  <a:schemeClr val="bg1"/>
                </a:solidFill>
              </a:rPr>
              <a:t>smells</a:t>
            </a:r>
            <a:r>
              <a:rPr lang="pt-BR" sz="1100" b="1" dirty="0">
                <a:solidFill>
                  <a:schemeClr val="bg1"/>
                </a:solidFill>
              </a:rPr>
              <a:t> por linha de código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A9B15D-65D4-4AB3-B970-4B08E00AA37F}"/>
              </a:ext>
            </a:extLst>
          </p:cNvPr>
          <p:cNvCxnSpPr>
            <a:stCxn id="16" idx="3"/>
          </p:cNvCxnSpPr>
          <p:nvPr/>
        </p:nvCxnSpPr>
        <p:spPr>
          <a:xfrm flipV="1">
            <a:off x="2091649" y="4149080"/>
            <a:ext cx="619975" cy="1091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9">
            <a:extLst>
              <a:ext uri="{FF2B5EF4-FFF2-40B4-BE49-F238E27FC236}">
                <a16:creationId xmlns:a16="http://schemas.microsoft.com/office/drawing/2014/main" id="{D60CFE98-D90D-4A6D-8CB6-CEEB2A51BD60}"/>
              </a:ext>
            </a:extLst>
          </p:cNvPr>
          <p:cNvSpPr/>
          <p:nvPr/>
        </p:nvSpPr>
        <p:spPr>
          <a:xfrm>
            <a:off x="6888088" y="2924944"/>
            <a:ext cx="2211986" cy="19610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A relação do gráfico mostra também que bolhas verdes no eixo X são os melhores casos e quanto mais acima no eixo Y estiver a bolha, maior é o tempo para diminuir/ eliminar o débito técnico.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577DC3-E7AC-4736-A7A2-4F3CE6C02AC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672065" y="2204864"/>
            <a:ext cx="1322016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245151-0BA5-4A91-BD2D-7F56D686348D}"/>
              </a:ext>
            </a:extLst>
          </p:cNvPr>
          <p:cNvCxnSpPr>
            <a:stCxn id="18" idx="2"/>
          </p:cNvCxnSpPr>
          <p:nvPr/>
        </p:nvCxnSpPr>
        <p:spPr>
          <a:xfrm flipH="1">
            <a:off x="5303912" y="4885969"/>
            <a:ext cx="2690169" cy="48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85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informações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2959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MAIS INFORMAÇÕES DISPONÍVEIS</a:t>
            </a:r>
          </a:p>
        </p:txBody>
      </p:sp>
      <p:pic>
        <p:nvPicPr>
          <p:cNvPr id="14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62BC66-F429-4CD3-A5FF-19515AD1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6" r="3111"/>
          <a:stretch/>
        </p:blipFill>
        <p:spPr>
          <a:xfrm>
            <a:off x="6092835" y="2695159"/>
            <a:ext cx="3111544" cy="2478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51D24-49B7-4473-9925-6699F6C4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" b="54518"/>
          <a:stretch/>
        </p:blipFill>
        <p:spPr>
          <a:xfrm>
            <a:off x="3056950" y="1556792"/>
            <a:ext cx="3039050" cy="286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5112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76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8E6C1B-03D2-4A95-849E-D654BC79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41" y="1282745"/>
            <a:ext cx="9590518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125923" y="2126006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Versão corrente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209575" y="2974360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</a:t>
            </a:r>
            <a:r>
              <a:rPr lang="pt-BR" sz="1100" b="1" dirty="0"/>
              <a:t>Versão corrente</a:t>
            </a:r>
            <a:r>
              <a:rPr lang="pt-BR" sz="11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197074" y="2885016"/>
            <a:ext cx="288031" cy="928819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DUPLICIDADE</a:t>
            </a: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8927337" y="1906752"/>
            <a:ext cx="2304256" cy="15722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o quanto existe de </a:t>
            </a:r>
            <a:r>
              <a:rPr lang="pt-BR" sz="1200" b="1" u="sng" dirty="0">
                <a:solidFill>
                  <a:schemeClr val="bg1"/>
                </a:solidFill>
              </a:rPr>
              <a:t>código duplicado</a:t>
            </a:r>
            <a:r>
              <a:rPr lang="pt-BR" sz="1200" b="1" dirty="0">
                <a:solidFill>
                  <a:schemeClr val="bg1"/>
                </a:solidFill>
              </a:rPr>
              <a:t> em nossos componentes. </a:t>
            </a: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6A3F1782-61EE-40BC-9D97-EF80D617ABBD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>
            <a:off x="1061588" y="2359923"/>
            <a:ext cx="387384" cy="200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16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Sonarqube - Introdução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8544B6-F56F-4629-9811-A0DB5748136B}"/>
              </a:ext>
            </a:extLst>
          </p:cNvPr>
          <p:cNvSpPr/>
          <p:nvPr/>
        </p:nvSpPr>
        <p:spPr>
          <a:xfrm>
            <a:off x="6095999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Ferramenta do dia-a-dia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DB9B43-1144-4B07-8344-260EC40AB54E}"/>
              </a:ext>
            </a:extLst>
          </p:cNvPr>
          <p:cNvSpPr/>
          <p:nvPr/>
        </p:nvSpPr>
        <p:spPr>
          <a:xfrm>
            <a:off x="767408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Sonarqube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F3A8F4-73A7-4985-B7EB-68C4F492620A}"/>
              </a:ext>
            </a:extLst>
          </p:cNvPr>
          <p:cNvSpPr/>
          <p:nvPr/>
        </p:nvSpPr>
        <p:spPr>
          <a:xfrm>
            <a:off x="343170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Farol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F41934-6AA5-4897-A8FD-6572A64AC6C8}"/>
              </a:ext>
            </a:extLst>
          </p:cNvPr>
          <p:cNvSpPr/>
          <p:nvPr/>
        </p:nvSpPr>
        <p:spPr>
          <a:xfrm>
            <a:off x="876029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Continuous</a:t>
            </a:r>
            <a:r>
              <a:rPr lang="pt-BR" b="1" dirty="0"/>
              <a:t> </a:t>
            </a:r>
            <a:r>
              <a:rPr lang="pt-BR" b="1" dirty="0" err="1"/>
              <a:t>Integration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CFBACA-DE1D-481A-AD7B-9D3413D8A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97" y="4455546"/>
            <a:ext cx="1061686" cy="1061686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F892DBB8-AF77-4EE2-BBD6-F6CB6571F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8" y="4452941"/>
            <a:ext cx="2307052" cy="86409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D1644-5CCD-4E70-94C2-1BD26F36EE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40" y="4361343"/>
            <a:ext cx="1777380" cy="12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3480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B8A121-9D82-4654-89B2-8A8B5F9E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/>
          <a:stretch/>
        </p:blipFill>
        <p:spPr>
          <a:xfrm>
            <a:off x="1525209" y="897719"/>
            <a:ext cx="8827706" cy="535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7176120" y="2600088"/>
            <a:ext cx="2448272" cy="1909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volume das bolhas indicam que quanto maior a quantidade de </a:t>
            </a:r>
            <a:r>
              <a:rPr lang="pt-BR" sz="1100" b="1" u="sng" dirty="0">
                <a:solidFill>
                  <a:schemeClr val="bg1"/>
                </a:solidFill>
              </a:rPr>
              <a:t>blocos</a:t>
            </a:r>
            <a:r>
              <a:rPr lang="pt-BR" sz="1100" b="1" dirty="0">
                <a:solidFill>
                  <a:schemeClr val="bg1"/>
                </a:solidFill>
              </a:rPr>
              <a:t> de código duplicados, maior a bolha será ; e quanto mais acima no eixo Y estiver, mais </a:t>
            </a:r>
            <a:r>
              <a:rPr lang="pt-BR" sz="1100" b="1" u="sng" dirty="0">
                <a:solidFill>
                  <a:schemeClr val="bg1"/>
                </a:solidFill>
              </a:rPr>
              <a:t>linhas</a:t>
            </a:r>
            <a:r>
              <a:rPr lang="pt-BR" sz="1100" b="1" dirty="0">
                <a:solidFill>
                  <a:schemeClr val="bg1"/>
                </a:solidFill>
              </a:rPr>
              <a:t> duplicadas há nos blocos.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DUPLICIDADE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9ED0C-37CD-4C2F-BCF1-6152D0DEB1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91944" y="2564904"/>
            <a:ext cx="1584176" cy="98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78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E1A094-7045-4424-BEF6-E3C0A6315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/>
          <a:stretch/>
        </p:blipFill>
        <p:spPr>
          <a:xfrm>
            <a:off x="1525209" y="897719"/>
            <a:ext cx="8827706" cy="535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6816080" y="3717032"/>
            <a:ext cx="2016224" cy="100811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Portanto, as </a:t>
            </a:r>
            <a:r>
              <a:rPr lang="pt-BR" sz="1100" b="1" u="sng" dirty="0">
                <a:solidFill>
                  <a:schemeClr val="bg1"/>
                </a:solidFill>
              </a:rPr>
              <a:t>bolhas menores</a:t>
            </a:r>
            <a:r>
              <a:rPr lang="pt-BR" sz="1100" b="1" dirty="0">
                <a:solidFill>
                  <a:schemeClr val="bg1"/>
                </a:solidFill>
              </a:rPr>
              <a:t> e mais </a:t>
            </a:r>
            <a:r>
              <a:rPr lang="pt-BR" sz="1100" b="1" u="sng" dirty="0">
                <a:solidFill>
                  <a:schemeClr val="bg1"/>
                </a:solidFill>
              </a:rPr>
              <a:t>próximas do eixo X</a:t>
            </a:r>
            <a:r>
              <a:rPr lang="pt-BR" sz="1100" b="1" dirty="0">
                <a:solidFill>
                  <a:schemeClr val="bg1"/>
                </a:solidFill>
              </a:rPr>
              <a:t> indicam melhores códigos.</a:t>
            </a:r>
          </a:p>
          <a:p>
            <a:pPr algn="ctr"/>
            <a:r>
              <a:rPr lang="pt-BR" sz="1100" b="1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DUPLICIDADE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254DFF-5FD2-417E-A748-85687F83F3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375920" y="4221088"/>
            <a:ext cx="1440160" cy="122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640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62455"/>
              </p:ext>
            </p:extLst>
          </p:nvPr>
        </p:nvGraphicFramePr>
        <p:xfrm>
          <a:off x="528969" y="1124744"/>
          <a:ext cx="8015303" cy="23471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53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231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072813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https://docs.sonarqube.org/6.7/QualityGates.html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https://www.sonarsource.com/resources/white-papers/cognitive-complexity.html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https://stackoverflow.com/questions/45083653/sonarqube-qualify-cognitive-complexity/45084107#45084107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0463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Confiabilidade, Manutenibilidade e Duplicidade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789713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Dashboard</a:t>
            </a:r>
          </a:p>
        </p:txBody>
      </p:sp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AEB016DE-3E2D-42B7-9D48-DE89582D2F96}"/>
              </a:ext>
            </a:extLst>
          </p:cNvPr>
          <p:cNvSpPr/>
          <p:nvPr/>
        </p:nvSpPr>
        <p:spPr>
          <a:xfrm>
            <a:off x="572200" y="2348880"/>
            <a:ext cx="1224136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Confiabilidade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E4F0B-67B0-4C63-B60F-4EAD6A60F121}"/>
              </a:ext>
            </a:extLst>
          </p:cNvPr>
          <p:cNvCxnSpPr>
            <a:cxnSpLocks/>
          </p:cNvCxnSpPr>
          <p:nvPr/>
        </p:nvCxnSpPr>
        <p:spPr>
          <a:xfrm flipH="1">
            <a:off x="5303912" y="1326937"/>
            <a:ext cx="72008" cy="88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C0F6E-C369-4CA4-BCA4-9D7B8469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76" y="807609"/>
            <a:ext cx="7506243" cy="56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50ED6-0CAC-4EBF-9140-29D25E328701}"/>
              </a:ext>
            </a:extLst>
          </p:cNvPr>
          <p:cNvCxnSpPr>
            <a:stCxn id="15" idx="3"/>
          </p:cNvCxnSpPr>
          <p:nvPr/>
        </p:nvCxnSpPr>
        <p:spPr>
          <a:xfrm flipV="1">
            <a:off x="1796336" y="2214681"/>
            <a:ext cx="771272" cy="36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E375FA5B-2590-4FCC-B4B0-14E579732CB8}"/>
              </a:ext>
            </a:extLst>
          </p:cNvPr>
          <p:cNvSpPr/>
          <p:nvPr/>
        </p:nvSpPr>
        <p:spPr>
          <a:xfrm>
            <a:off x="456484" y="3592831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Manutenibilidade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995322-CE3B-4D71-AF72-1B2A9B93832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903393" y="3488131"/>
            <a:ext cx="1024255" cy="33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9">
            <a:extLst>
              <a:ext uri="{FF2B5EF4-FFF2-40B4-BE49-F238E27FC236}">
                <a16:creationId xmlns:a16="http://schemas.microsoft.com/office/drawing/2014/main" id="{898B70BA-8BDD-4E0F-AC75-60566E7C0CB7}"/>
              </a:ext>
            </a:extLst>
          </p:cNvPr>
          <p:cNvSpPr/>
          <p:nvPr/>
        </p:nvSpPr>
        <p:spPr>
          <a:xfrm>
            <a:off x="464198" y="5705631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Duplicação de código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765E07-30BE-459F-AF39-9D842F55FD0F}"/>
              </a:ext>
            </a:extLst>
          </p:cNvPr>
          <p:cNvCxnSpPr>
            <a:stCxn id="24" idx="3"/>
          </p:cNvCxnSpPr>
          <p:nvPr/>
        </p:nvCxnSpPr>
        <p:spPr>
          <a:xfrm flipV="1">
            <a:off x="1911107" y="5669280"/>
            <a:ext cx="930567" cy="26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480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Confiabilidade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(Bugs)</a:t>
            </a:r>
          </a:p>
        </p:txBody>
      </p:sp>
    </p:spTree>
    <p:extLst>
      <p:ext uri="{BB962C8B-B14F-4D97-AF65-F5344CB8AC3E}">
        <p14:creationId xmlns:p14="http://schemas.microsoft.com/office/powerpoint/2010/main" val="336872479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9F5C-AAE5-4479-848A-BA7AB75B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28800"/>
            <a:ext cx="8880895" cy="412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624860" y="2118025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Versão corrente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3781422" y="898180"/>
            <a:ext cx="2718594" cy="112519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melhor a confiabilidade do nosso código através dos bugs identificados. 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641430" y="2819971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</a:t>
            </a:r>
            <a:r>
              <a:rPr lang="pt-BR" sz="1100" b="1" dirty="0"/>
              <a:t>Versão corrente</a:t>
            </a:r>
            <a:r>
              <a:rPr lang="pt-BR" sz="11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719877" y="2691665"/>
            <a:ext cx="272902" cy="668474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4" name="Left Brace 31">
            <a:extLst>
              <a:ext uri="{FF2B5EF4-FFF2-40B4-BE49-F238E27FC236}">
                <a16:creationId xmlns:a16="http://schemas.microsoft.com/office/drawing/2014/main" id="{D69E6CC8-5D85-4FDA-940C-D8D8992247B5}"/>
              </a:ext>
            </a:extLst>
          </p:cNvPr>
          <p:cNvSpPr/>
          <p:nvPr/>
        </p:nvSpPr>
        <p:spPr bwMode="gray">
          <a:xfrm>
            <a:off x="1704747" y="2043593"/>
            <a:ext cx="288031" cy="616699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65680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9F5C-AAE5-4479-848A-BA7AB75B0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/>
          <a:stretch/>
        </p:blipFill>
        <p:spPr>
          <a:xfrm>
            <a:off x="1911942" y="892677"/>
            <a:ext cx="8368116" cy="507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351576FD-A7B5-46AD-A931-3EB33CD04755}"/>
              </a:ext>
            </a:extLst>
          </p:cNvPr>
          <p:cNvSpPr/>
          <p:nvPr/>
        </p:nvSpPr>
        <p:spPr>
          <a:xfrm>
            <a:off x="7176120" y="1951672"/>
            <a:ext cx="2304256" cy="14773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A = 0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B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Minor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C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Major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D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Critical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Blocker Bug</a:t>
            </a:r>
            <a:endParaRPr lang="pt-BR" sz="12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AAE8B-65C6-4775-87FB-B7F8A9E85EC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032104" y="1464871"/>
            <a:ext cx="1296144" cy="486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199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9F5C-AAE5-4479-848A-BA7AB75B0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/>
          <a:stretch/>
        </p:blipFill>
        <p:spPr>
          <a:xfrm>
            <a:off x="1911942" y="892677"/>
            <a:ext cx="8368116" cy="507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AEB016DE-3E2D-42B7-9D48-DE89582D2F96}"/>
              </a:ext>
            </a:extLst>
          </p:cNvPr>
          <p:cNvSpPr/>
          <p:nvPr/>
        </p:nvSpPr>
        <p:spPr>
          <a:xfrm>
            <a:off x="6888088" y="2492896"/>
            <a:ext cx="2304256" cy="131141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tamanho da bolha indica o </a:t>
            </a:r>
            <a:r>
              <a:rPr lang="pt-BR" sz="1100" b="1" u="sng" dirty="0">
                <a:solidFill>
                  <a:schemeClr val="bg1"/>
                </a:solidFill>
              </a:rPr>
              <a:t>volume de bugs</a:t>
            </a:r>
            <a:r>
              <a:rPr lang="pt-BR" sz="1100" b="1" dirty="0">
                <a:solidFill>
                  <a:schemeClr val="bg1"/>
                </a:solidFill>
              </a:rPr>
              <a:t> por componente, ou seja, </a:t>
            </a:r>
            <a:r>
              <a:rPr lang="pt-BR" sz="1100" b="1" u="sng" dirty="0">
                <a:solidFill>
                  <a:schemeClr val="bg1"/>
                </a:solidFill>
              </a:rPr>
              <a:t>quanto mais bugs por linha de código</a:t>
            </a:r>
            <a:r>
              <a:rPr lang="pt-BR" sz="1100" b="1" dirty="0">
                <a:solidFill>
                  <a:schemeClr val="bg1"/>
                </a:solidFill>
              </a:rPr>
              <a:t>, maior é a bolha e, provavelmente, mais tempo para correção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E4F0B-67B0-4C63-B60F-4EAD6A60F12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223792" y="2292144"/>
            <a:ext cx="2664296" cy="856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DE9B1-DE34-47A9-B7DB-26F8C447F28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862166" y="3142350"/>
            <a:ext cx="2025922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658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white, large, display&#10;&#10;Description automatically generated">
            <a:extLst>
              <a:ext uri="{FF2B5EF4-FFF2-40B4-BE49-F238E27FC236}">
                <a16:creationId xmlns:a16="http://schemas.microsoft.com/office/drawing/2014/main" id="{1A281211-D128-4BB9-85FB-03F8BC3A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44" y="1124744"/>
            <a:ext cx="8537108" cy="507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2B14D50B-3147-4EBE-BABE-2DB967313242}"/>
              </a:ext>
            </a:extLst>
          </p:cNvPr>
          <p:cNvSpPr/>
          <p:nvPr/>
        </p:nvSpPr>
        <p:spPr>
          <a:xfrm>
            <a:off x="192144" y="4715415"/>
            <a:ext cx="1475584" cy="10386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Quanto mais </a:t>
            </a:r>
            <a:r>
              <a:rPr lang="pt-BR" sz="1100" b="1" u="sng" dirty="0">
                <a:solidFill>
                  <a:schemeClr val="bg1"/>
                </a:solidFill>
              </a:rPr>
              <a:t>avermelhada</a:t>
            </a:r>
            <a:r>
              <a:rPr lang="pt-BR" sz="1100" b="1" dirty="0">
                <a:solidFill>
                  <a:schemeClr val="bg1"/>
                </a:solidFill>
              </a:rPr>
              <a:t> estiver a bolha, </a:t>
            </a:r>
            <a:r>
              <a:rPr lang="pt-BR" sz="1100" b="1" u="sng" dirty="0">
                <a:solidFill>
                  <a:schemeClr val="bg1"/>
                </a:solidFill>
              </a:rPr>
              <a:t>menos confiável</a:t>
            </a:r>
            <a:r>
              <a:rPr lang="pt-BR" sz="1100" b="1" dirty="0">
                <a:solidFill>
                  <a:schemeClr val="bg1"/>
                </a:solidFill>
              </a:rPr>
              <a:t> é o código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8FDB74-02CA-477A-A88E-14AE260832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67728" y="5234743"/>
            <a:ext cx="1272420" cy="1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9">
            <a:extLst>
              <a:ext uri="{FF2B5EF4-FFF2-40B4-BE49-F238E27FC236}">
                <a16:creationId xmlns:a16="http://schemas.microsoft.com/office/drawing/2014/main" id="{EF40B74B-37C7-4844-A3F6-DAB699DA6576}"/>
              </a:ext>
            </a:extLst>
          </p:cNvPr>
          <p:cNvSpPr/>
          <p:nvPr/>
        </p:nvSpPr>
        <p:spPr>
          <a:xfrm>
            <a:off x="6672064" y="3789040"/>
            <a:ext cx="3239197" cy="48003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Bolhas verdes no eixo X são os </a:t>
            </a:r>
            <a:r>
              <a:rPr lang="pt-BR" sz="1100" b="1" u="sng" dirty="0">
                <a:solidFill>
                  <a:schemeClr val="bg1"/>
                </a:solidFill>
              </a:rPr>
              <a:t>melhores casos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D43203-8C36-46AF-A846-4EF87F50814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371471" y="4269077"/>
            <a:ext cx="920192" cy="1273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133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Manutenibilidade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(Code smells)</a:t>
            </a:r>
          </a:p>
        </p:txBody>
      </p:sp>
    </p:spTree>
    <p:extLst>
      <p:ext uri="{BB962C8B-B14F-4D97-AF65-F5344CB8AC3E}">
        <p14:creationId xmlns:p14="http://schemas.microsoft.com/office/powerpoint/2010/main" val="364999138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715</Words>
  <Application>Microsoft Office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Segoe UI</vt:lpstr>
      <vt:lpstr>Office Theme</vt:lpstr>
      <vt:lpstr>Métricas de desenvolvimento com Sonarqube </vt:lpstr>
      <vt:lpstr>Recapitulando...</vt:lpstr>
      <vt:lpstr>Métricas de desenvolvimento - Dashboard</vt:lpstr>
      <vt:lpstr>PowerPoint Presentation</vt:lpstr>
      <vt:lpstr>Métricas de desenvolvimento - CONFIABILIDADE</vt:lpstr>
      <vt:lpstr>Métricas de desenvolvimento - CONFIABILIDADE</vt:lpstr>
      <vt:lpstr>Métricas de desenvolvimento - CONFIABILIDADE</vt:lpstr>
      <vt:lpstr>Métricas de desenvolvimento - CONFIABILIDADE</vt:lpstr>
      <vt:lpstr>PowerPoint Presentation</vt:lpstr>
      <vt:lpstr>Métricas de desenvolvimento - MANUTENIBILIDADE</vt:lpstr>
      <vt:lpstr>Métricas de desenvolvimento - MANUTENIBILIDADE</vt:lpstr>
      <vt:lpstr>Métricas de desenvolvimento – MANUTENIBILIDADE – Exemplo 1</vt:lpstr>
      <vt:lpstr>Métricas de desenvolvimento - MANUTENIBILIDADE</vt:lpstr>
      <vt:lpstr>Métricas de desenvolvimento - MANUTENIBILIDADE</vt:lpstr>
      <vt:lpstr>Métricas de desenvolvimento - MANUTENIBILIDADE</vt:lpstr>
      <vt:lpstr>PowerPoint Presentation</vt:lpstr>
      <vt:lpstr>Métricas de desenvolvimento – MAIS INFORMAÇÕES DISPONÍVEIS</vt:lpstr>
      <vt:lpstr>PowerPoint Presentation</vt:lpstr>
      <vt:lpstr>Métricas de desenvolvimento - DUPLICIDADE</vt:lpstr>
      <vt:lpstr>Métricas de desenvolvimento - DUPLICIDADE</vt:lpstr>
      <vt:lpstr>Métricas de desenvolvimento - DUPLICIDADE</vt:lpstr>
      <vt:lpstr>PowerPoint Presentation</vt:lpstr>
      <vt:lpstr>REFERÊNCIAS BIBLIOGRÁFICAS</vt:lpstr>
      <vt:lpstr>Métricas de desenvolvimento com Sonarqube Confiabilidade, Manutenibilidade e Duplicidade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278</cp:revision>
  <dcterms:created xsi:type="dcterms:W3CDTF">2016-08-02T14:53:12Z</dcterms:created>
  <dcterms:modified xsi:type="dcterms:W3CDTF">2020-07-22T22:42:00Z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