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5"/>
  </p:notesMasterIdLst>
  <p:handoutMasterIdLst>
    <p:handoutMasterId r:id="rId26"/>
  </p:handoutMasterIdLst>
  <p:sldIdLst>
    <p:sldId id="285" r:id="rId5"/>
    <p:sldId id="356" r:id="rId6"/>
    <p:sldId id="344" r:id="rId7"/>
    <p:sldId id="324" r:id="rId8"/>
    <p:sldId id="311" r:id="rId9"/>
    <p:sldId id="334" r:id="rId10"/>
    <p:sldId id="335" r:id="rId11"/>
    <p:sldId id="357" r:id="rId12"/>
    <p:sldId id="313" r:id="rId13"/>
    <p:sldId id="341" r:id="rId14"/>
    <p:sldId id="346" r:id="rId15"/>
    <p:sldId id="345" r:id="rId16"/>
    <p:sldId id="326" r:id="rId17"/>
    <p:sldId id="339" r:id="rId18"/>
    <p:sldId id="342" r:id="rId19"/>
    <p:sldId id="348" r:id="rId20"/>
    <p:sldId id="347" r:id="rId21"/>
    <p:sldId id="321" r:id="rId22"/>
    <p:sldId id="31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CC5C"/>
    <a:srgbClr val="00B0EA"/>
    <a:srgbClr val="FFFFFF"/>
    <a:srgbClr val="123274"/>
    <a:srgbClr val="DE7F00"/>
    <a:srgbClr val="E6E6E6"/>
    <a:srgbClr val="F6A841"/>
    <a:srgbClr val="003273"/>
    <a:srgbClr val="5D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56827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  <p:sldLayoutId id="2147483688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docs.sonarqube.org/6.7/QualityGates.html" TargetMode="External"/><Relationship Id="rId7" Type="http://schemas.openxmlformats.org/officeDocument/2006/relationships/hyperlink" Target="https://stackoverflow.com/questions/45083653/sonarqube-qualify-cognitive-complexity/45084107#45084107" TargetMode="External"/><Relationship Id="rId2" Type="http://schemas.openxmlformats.org/officeDocument/2006/relationships/hyperlink" Target="https://docs.sonarqube.org/6.7/MetricDefinitions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onarsource.com/resources/white-papers/cognitive-complexity.html" TargetMode="External"/><Relationship Id="rId5" Type="http://schemas.openxmlformats.org/officeDocument/2006/relationships/hyperlink" Target="http://www.mccabe.com/pdf/mccabe-nist235r.pdf" TargetMode="External"/><Relationship Id="rId4" Type="http://schemas.openxmlformats.org/officeDocument/2006/relationships/hyperlink" Target="http://www.literateprogramming.com/mccabe.pdf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10729192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Texto 12">
            <a:extLst>
              <a:ext uri="{FF2B5EF4-FFF2-40B4-BE49-F238E27FC236}">
                <a16:creationId xmlns:a16="http://schemas.microsoft.com/office/drawing/2014/main" id="{603E4B24-6BE4-4D8A-AC00-61F75DB3C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CICLOMÁTICA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BA2EA27-B722-4DBC-A338-84A8D79E72A4}"/>
              </a:ext>
            </a:extLst>
          </p:cNvPr>
          <p:cNvSpPr/>
          <p:nvPr/>
        </p:nvSpPr>
        <p:spPr>
          <a:xfrm>
            <a:off x="479376" y="1084321"/>
            <a:ext cx="4738460" cy="468935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2000" b="1" dirty="0"/>
              <a:t>Como é feita a contagem?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/>
              <a:t>1. O valor inicia em “1” para o método, função ou rotina (com ou sem retorno).</a:t>
            </a:r>
          </a:p>
          <a:p>
            <a:endParaRPr lang="pt-BR" sz="1600" dirty="0"/>
          </a:p>
          <a:p>
            <a:r>
              <a:rPr lang="pt-BR" sz="1600" dirty="0"/>
              <a:t>2. Adicione mais um ponto para cada elemento abaixo:</a:t>
            </a:r>
          </a:p>
          <a:p>
            <a:pPr lvl="1"/>
            <a:r>
              <a:rPr lang="pt-BR" sz="1600" dirty="0"/>
              <a:t>2.1 Seleção – </a:t>
            </a:r>
            <a:r>
              <a:rPr lang="pt-BR" sz="1600" dirty="0" err="1"/>
              <a:t>if</a:t>
            </a:r>
            <a:r>
              <a:rPr lang="pt-BR" sz="1600" dirty="0"/>
              <a:t>, case</a:t>
            </a:r>
          </a:p>
          <a:p>
            <a:pPr lvl="1"/>
            <a:r>
              <a:rPr lang="pt-BR" sz="1600" dirty="0"/>
              <a:t>2.2 Loops – for, </a:t>
            </a:r>
            <a:r>
              <a:rPr lang="pt-BR" sz="1600" dirty="0" err="1"/>
              <a:t>while</a:t>
            </a:r>
            <a:r>
              <a:rPr lang="pt-BR" sz="1600" dirty="0"/>
              <a:t>, do-</a:t>
            </a:r>
            <a:r>
              <a:rPr lang="pt-BR" sz="1600" dirty="0" err="1"/>
              <a:t>while</a:t>
            </a:r>
            <a:r>
              <a:rPr lang="pt-BR" sz="1600" dirty="0"/>
              <a:t>, break e continue</a:t>
            </a:r>
          </a:p>
          <a:p>
            <a:pPr lvl="1"/>
            <a:r>
              <a:rPr lang="pt-BR" sz="1600" dirty="0"/>
              <a:t>2.3 Operadores – “&amp;&amp;”, “||”, “?”</a:t>
            </a:r>
          </a:p>
          <a:p>
            <a:pPr lvl="1"/>
            <a:r>
              <a:rPr lang="pt-BR" sz="1600" dirty="0"/>
              <a:t>2.4 Exceções – catch, </a:t>
            </a:r>
            <a:r>
              <a:rPr lang="pt-BR" sz="1600" dirty="0" err="1"/>
              <a:t>throw</a:t>
            </a:r>
            <a:r>
              <a:rPr lang="pt-BR" sz="1600" dirty="0"/>
              <a:t> e </a:t>
            </a:r>
            <a:r>
              <a:rPr lang="pt-BR" sz="1600" dirty="0" err="1"/>
              <a:t>throws</a:t>
            </a:r>
            <a:endParaRPr lang="pt-BR" sz="1600" dirty="0"/>
          </a:p>
          <a:p>
            <a:pPr lvl="1"/>
            <a:r>
              <a:rPr lang="pt-BR" sz="1600" dirty="0"/>
              <a:t>2.5 Fluxo – </a:t>
            </a:r>
            <a:r>
              <a:rPr lang="pt-BR" sz="1600" dirty="0" err="1"/>
              <a:t>return</a:t>
            </a:r>
            <a:r>
              <a:rPr lang="pt-BR" sz="1600" dirty="0"/>
              <a:t> que não seja o último</a:t>
            </a:r>
          </a:p>
          <a:p>
            <a:endParaRPr lang="pt-BR" sz="1600" dirty="0"/>
          </a:p>
          <a:p>
            <a:r>
              <a:rPr lang="pt-BR" sz="1600" dirty="0"/>
              <a:t>3. </a:t>
            </a:r>
            <a:r>
              <a:rPr lang="pt-BR" sz="1600" dirty="0" err="1"/>
              <a:t>else</a:t>
            </a:r>
            <a:r>
              <a:rPr lang="pt-BR" sz="1600" dirty="0"/>
              <a:t>, default, </a:t>
            </a:r>
            <a:r>
              <a:rPr lang="pt-BR" sz="1600" dirty="0" err="1"/>
              <a:t>finally</a:t>
            </a:r>
            <a:r>
              <a:rPr lang="pt-BR" sz="1600" dirty="0"/>
              <a:t>, “:” e o último </a:t>
            </a:r>
            <a:r>
              <a:rPr lang="pt-BR" sz="1600" dirty="0" err="1"/>
              <a:t>return</a:t>
            </a:r>
            <a:r>
              <a:rPr lang="pt-BR" sz="1600" dirty="0"/>
              <a:t> não incrementam a contagem.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B51B35-68B3-4F60-B342-D59AB02561D5}"/>
              </a:ext>
            </a:extLst>
          </p:cNvPr>
          <p:cNvGrpSpPr/>
          <p:nvPr/>
        </p:nvGrpSpPr>
        <p:grpSpPr>
          <a:xfrm>
            <a:off x="5519936" y="1443591"/>
            <a:ext cx="6120680" cy="3970814"/>
            <a:chOff x="2514123" y="1340768"/>
            <a:chExt cx="7163754" cy="3970814"/>
          </a:xfrm>
        </p:grpSpPr>
        <p:pic>
          <p:nvPicPr>
            <p:cNvPr id="7" name="Picture 6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F99D82D3-CDC4-4B00-9BED-E277D9A4C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123" y="1340768"/>
              <a:ext cx="7163754" cy="30683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E98A22-A5FA-419F-B5F8-9CA6A5E2A2AE}"/>
                </a:ext>
              </a:extLst>
            </p:cNvPr>
            <p:cNvSpPr txBox="1"/>
            <p:nvPr/>
          </p:nvSpPr>
          <p:spPr>
            <a:xfrm>
              <a:off x="5382954" y="4942250"/>
              <a:ext cx="109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CC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9187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CICLOMÁTICA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A3D7D14-F5DE-4E9A-A0E4-BD78344BE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59" y="1654669"/>
            <a:ext cx="6036481" cy="3548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8371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CD3C7F-AD3F-415F-BFEB-AEA96708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4252224"/>
            <a:ext cx="702965" cy="7029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C814E3-DD1B-4859-866A-C962ECCB22AA}"/>
              </a:ext>
            </a:extLst>
          </p:cNvPr>
          <p:cNvSpPr/>
          <p:nvPr/>
        </p:nvSpPr>
        <p:spPr>
          <a:xfrm>
            <a:off x="2909646" y="2515584"/>
            <a:ext cx="5508612" cy="81872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b="1" dirty="0"/>
              <a:t>&lt;= 10, </a:t>
            </a:r>
            <a:r>
              <a:rPr lang="pt-BR" dirty="0"/>
              <a:t>pois é mais fácil de manter</a:t>
            </a:r>
          </a:p>
          <a:p>
            <a:pPr algn="ctr"/>
            <a:endParaRPr lang="pt-BR" dirty="0"/>
          </a:p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CICLOMÁTICA</a:t>
            </a:r>
          </a:p>
        </p:txBody>
      </p:sp>
      <p:pic>
        <p:nvPicPr>
          <p:cNvPr id="6" name="Picture 5" descr="A red box&#10;&#10;Description automatically generated">
            <a:extLst>
              <a:ext uri="{FF2B5EF4-FFF2-40B4-BE49-F238E27FC236}">
                <a16:creationId xmlns:a16="http://schemas.microsoft.com/office/drawing/2014/main" id="{02D1C68B-2DA4-4B5F-BB23-66D228766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70" y="925330"/>
            <a:ext cx="1439396" cy="137028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E8B1C1-1310-4DA0-A3D2-48F35416F72C}"/>
              </a:ext>
            </a:extLst>
          </p:cNvPr>
          <p:cNvSpPr/>
          <p:nvPr/>
        </p:nvSpPr>
        <p:spPr>
          <a:xfrm>
            <a:off x="2909646" y="3472213"/>
            <a:ext cx="5508612" cy="2261043"/>
          </a:xfrm>
          <a:prstGeom prst="round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&gt; 10 e &lt;= 20 </a:t>
            </a:r>
            <a:r>
              <a:rPr lang="pt-BR" dirty="0"/>
              <a:t>já complica um pouco mais para manter</a:t>
            </a:r>
          </a:p>
          <a:p>
            <a:pPr algn="ctr"/>
            <a:br>
              <a:rPr lang="pt-BR" dirty="0"/>
            </a:br>
            <a:r>
              <a:rPr lang="pt-BR" b="1" dirty="0"/>
              <a:t>21+ </a:t>
            </a:r>
            <a:r>
              <a:rPr lang="pt-BR" dirty="0"/>
              <a:t>Candidato para </a:t>
            </a:r>
            <a:r>
              <a:rPr lang="pt-BR" dirty="0" err="1"/>
              <a:t>refatoração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b="1" u="sng" dirty="0"/>
              <a:t>Mais difícil para construção de testes unitários.</a:t>
            </a:r>
          </a:p>
        </p:txBody>
      </p:sp>
    </p:spTree>
    <p:extLst>
      <p:ext uri="{BB962C8B-B14F-4D97-AF65-F5344CB8AC3E}">
        <p14:creationId xmlns:p14="http://schemas.microsoft.com/office/powerpoint/2010/main" val="2585603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cognitiva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7856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COGNITIVA</a:t>
            </a:r>
          </a:p>
        </p:txBody>
      </p:sp>
      <p:pic>
        <p:nvPicPr>
          <p:cNvPr id="1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5E6A1A-28CF-45F7-AA14-07B4AB7C6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r="3111" b="38011"/>
          <a:stretch/>
        </p:blipFill>
        <p:spPr>
          <a:xfrm>
            <a:off x="1241804" y="2796144"/>
            <a:ext cx="3688541" cy="1265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E88BA18A-55DE-4F07-A973-8D9F36A1FD24}"/>
              </a:ext>
            </a:extLst>
          </p:cNvPr>
          <p:cNvSpPr/>
          <p:nvPr/>
        </p:nvSpPr>
        <p:spPr>
          <a:xfrm>
            <a:off x="7032104" y="2940124"/>
            <a:ext cx="2880320" cy="16258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just">
              <a:defRPr/>
            </a:pPr>
            <a:r>
              <a:rPr lang="pt-BR" sz="1200" b="1" dirty="0">
                <a:solidFill>
                  <a:schemeClr val="bg1"/>
                </a:solidFill>
              </a:rPr>
              <a:t>Esta associada à complexidade de um software e consequentemente a sua dificuldade de manutenção. Indica a dificuldade de ler e entender um determinado código.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E410E-FBB0-4DB6-A95E-72D895E48540}"/>
              </a:ext>
            </a:extLst>
          </p:cNvPr>
          <p:cNvSpPr/>
          <p:nvPr/>
        </p:nvSpPr>
        <p:spPr>
          <a:xfrm>
            <a:off x="1745860" y="3573016"/>
            <a:ext cx="3184485" cy="36004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727D0-7BE6-4310-AECF-82EE3FF6DCEB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930345" y="3753036"/>
            <a:ext cx="210175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793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20">
            <a:extLst>
              <a:ext uri="{FF2B5EF4-FFF2-40B4-BE49-F238E27FC236}">
                <a16:creationId xmlns:a16="http://schemas.microsoft.com/office/drawing/2014/main" id="{FAB705A6-0B56-4531-AD69-DFB1BAD92D49}"/>
              </a:ext>
            </a:extLst>
          </p:cNvPr>
          <p:cNvSpPr/>
          <p:nvPr/>
        </p:nvSpPr>
        <p:spPr>
          <a:xfrm>
            <a:off x="7585545" y="2222923"/>
            <a:ext cx="3708000" cy="38568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2000" b="1" dirty="0" err="1"/>
              <a:t>Nesting</a:t>
            </a:r>
            <a:r>
              <a:rPr lang="pt-BR" sz="2000" b="1" dirty="0"/>
              <a:t> </a:t>
            </a:r>
            <a:r>
              <a:rPr lang="pt-BR" sz="2000" b="1" dirty="0" err="1"/>
              <a:t>increments</a:t>
            </a:r>
            <a:r>
              <a:rPr lang="pt-BR" sz="2000" b="1" dirty="0"/>
              <a:t> (</a:t>
            </a:r>
            <a:r>
              <a:rPr lang="pt-BR" sz="2000" b="1" dirty="0" err="1"/>
              <a:t>Ni</a:t>
            </a:r>
            <a:r>
              <a:rPr lang="pt-BR" sz="2000" b="1" dirty="0"/>
              <a:t> + 1)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/>
              <a:t>Incremento somado ao valor do nível acima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If</a:t>
            </a:r>
            <a:r>
              <a:rPr lang="pt-BR" sz="1600" dirty="0"/>
              <a:t>, operador ternário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For, </a:t>
            </a:r>
            <a:r>
              <a:rPr lang="pt-BR" sz="1600" dirty="0" err="1"/>
              <a:t>foreach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While</a:t>
            </a:r>
            <a:r>
              <a:rPr lang="pt-BR" sz="1600" dirty="0"/>
              <a:t>, do </a:t>
            </a:r>
            <a:r>
              <a:rPr lang="pt-BR" sz="1600" dirty="0" err="1"/>
              <a:t>while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Catch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COGNITIVA</a:t>
            </a:r>
          </a:p>
        </p:txBody>
      </p:sp>
      <p:sp>
        <p:nvSpPr>
          <p:cNvPr id="5" name="Rectangle: Rounded Corners 20">
            <a:extLst>
              <a:ext uri="{FF2B5EF4-FFF2-40B4-BE49-F238E27FC236}">
                <a16:creationId xmlns:a16="http://schemas.microsoft.com/office/drawing/2014/main" id="{BEDA718C-02AD-489A-A936-D1ED263A6BF1}"/>
              </a:ext>
            </a:extLst>
          </p:cNvPr>
          <p:cNvSpPr/>
          <p:nvPr/>
        </p:nvSpPr>
        <p:spPr>
          <a:xfrm>
            <a:off x="4074949" y="1500576"/>
            <a:ext cx="3708000" cy="38568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2000" b="1" dirty="0" err="1"/>
              <a:t>Nesting</a:t>
            </a:r>
            <a:r>
              <a:rPr lang="pt-BR" sz="2000" b="1" dirty="0"/>
              <a:t> </a:t>
            </a:r>
            <a:r>
              <a:rPr lang="pt-BR" sz="2000" b="1" dirty="0" err="1"/>
              <a:t>level</a:t>
            </a:r>
            <a:r>
              <a:rPr lang="pt-BR" sz="2000" b="1" dirty="0"/>
              <a:t> (</a:t>
            </a:r>
            <a:r>
              <a:rPr lang="pt-BR" sz="2000" b="1" dirty="0" err="1"/>
              <a:t>Ni</a:t>
            </a:r>
            <a:r>
              <a:rPr lang="pt-BR" sz="2000" b="1" dirty="0"/>
              <a:t>)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/>
              <a:t>Cria um </a:t>
            </a:r>
            <a:r>
              <a:rPr lang="pt-BR" sz="1600" dirty="0" err="1"/>
              <a:t>aninhamento</a:t>
            </a:r>
            <a:r>
              <a:rPr lang="pt-BR" sz="1600" dirty="0"/>
              <a:t> a partir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If</a:t>
            </a:r>
            <a:r>
              <a:rPr lang="pt-BR" sz="1600" dirty="0"/>
              <a:t>, </a:t>
            </a:r>
            <a:r>
              <a:rPr lang="pt-BR" sz="1600" dirty="0" err="1"/>
              <a:t>else</a:t>
            </a:r>
            <a:r>
              <a:rPr lang="pt-BR" sz="1600" dirty="0"/>
              <a:t> </a:t>
            </a:r>
            <a:r>
              <a:rPr lang="pt-BR" sz="1600" dirty="0" err="1"/>
              <a:t>if</a:t>
            </a:r>
            <a:r>
              <a:rPr lang="pt-BR" sz="1600" dirty="0"/>
              <a:t>, </a:t>
            </a:r>
            <a:r>
              <a:rPr lang="pt-BR" sz="1600" dirty="0" err="1"/>
              <a:t>else</a:t>
            </a:r>
            <a:r>
              <a:rPr lang="pt-BR" sz="1600" dirty="0"/>
              <a:t>, operador ternário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For, </a:t>
            </a:r>
            <a:r>
              <a:rPr lang="pt-BR" sz="1600" dirty="0" err="1"/>
              <a:t>foreach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While</a:t>
            </a:r>
            <a:r>
              <a:rPr lang="pt-BR" sz="1600" dirty="0"/>
              <a:t>, do </a:t>
            </a:r>
            <a:r>
              <a:rPr lang="pt-BR" sz="1600" dirty="0" err="1"/>
              <a:t>while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Métodos aninhados ou lambdas</a:t>
            </a:r>
          </a:p>
        </p:txBody>
      </p:sp>
      <p:sp>
        <p:nvSpPr>
          <p:cNvPr id="4" name="Rectangle: Rounded Corners 20">
            <a:extLst>
              <a:ext uri="{FF2B5EF4-FFF2-40B4-BE49-F238E27FC236}">
                <a16:creationId xmlns:a16="http://schemas.microsoft.com/office/drawing/2014/main" id="{4D4963B6-7F83-47AC-8464-5C749958EEE9}"/>
              </a:ext>
            </a:extLst>
          </p:cNvPr>
          <p:cNvSpPr/>
          <p:nvPr/>
        </p:nvSpPr>
        <p:spPr>
          <a:xfrm>
            <a:off x="564353" y="1029746"/>
            <a:ext cx="3708000" cy="38568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2000" b="1" dirty="0"/>
              <a:t>Incremento (+1)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/>
              <a:t>Há incremento para cada um dos 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If</a:t>
            </a:r>
            <a:r>
              <a:rPr lang="pt-BR" sz="1600" dirty="0"/>
              <a:t>, </a:t>
            </a:r>
            <a:r>
              <a:rPr lang="pt-BR" sz="1600" dirty="0" err="1"/>
              <a:t>else</a:t>
            </a:r>
            <a:r>
              <a:rPr lang="pt-BR" sz="1600" dirty="0"/>
              <a:t> </a:t>
            </a:r>
            <a:r>
              <a:rPr lang="pt-BR" sz="1600" dirty="0" err="1"/>
              <a:t>if</a:t>
            </a:r>
            <a:r>
              <a:rPr lang="pt-BR" sz="1600" dirty="0"/>
              <a:t>, </a:t>
            </a:r>
            <a:r>
              <a:rPr lang="pt-BR" sz="1600" dirty="0" err="1"/>
              <a:t>else</a:t>
            </a:r>
            <a:r>
              <a:rPr lang="pt-BR" sz="1600" dirty="0"/>
              <a:t>, operador ternário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For, </a:t>
            </a:r>
            <a:r>
              <a:rPr lang="pt-BR" sz="1600" dirty="0" err="1"/>
              <a:t>foreach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While</a:t>
            </a:r>
            <a:r>
              <a:rPr lang="pt-BR" sz="1600" dirty="0"/>
              <a:t>, do </a:t>
            </a:r>
            <a:r>
              <a:rPr lang="pt-BR" sz="1600" dirty="0" err="1"/>
              <a:t>while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Goto LABEL, break LABEL, continue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Sequencia de operadores binários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Cada método numa recursividade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D680ACD-F6C9-4410-BCD5-D78483BC5172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7323074" y="106452"/>
            <a:ext cx="722347" cy="3510596"/>
          </a:xfrm>
          <a:prstGeom prst="bentConnector3">
            <a:avLst>
              <a:gd name="adj1" fmla="val 169623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348CC81-0D49-4DC6-BCF8-D3F20C197996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3938236" y="3366710"/>
            <a:ext cx="470830" cy="3510596"/>
          </a:xfrm>
          <a:prstGeom prst="bentConnector3">
            <a:avLst>
              <a:gd name="adj1" fmla="val 1906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748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COGNITIVA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C2D90D-3E3C-4A60-8E48-82B77BED5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93471"/>
            <a:ext cx="5472608" cy="63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834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CD3C7F-AD3F-415F-BFEB-AEA96708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23" y="2555914"/>
            <a:ext cx="702965" cy="7029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C814E3-DD1B-4859-866A-C962ECCB22AA}"/>
              </a:ext>
            </a:extLst>
          </p:cNvPr>
          <p:cNvSpPr/>
          <p:nvPr/>
        </p:nvSpPr>
        <p:spPr>
          <a:xfrm>
            <a:off x="587388" y="2555914"/>
            <a:ext cx="4788532" cy="25885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b="1" dirty="0"/>
              <a:t>Métodos </a:t>
            </a:r>
          </a:p>
          <a:p>
            <a:pPr algn="ctr"/>
            <a:r>
              <a:rPr lang="pt-BR" b="1" dirty="0"/>
              <a:t>&lt;= 15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b="1" dirty="0"/>
              <a:t>Classes</a:t>
            </a:r>
            <a:endParaRPr lang="pt-BR" dirty="0"/>
          </a:p>
          <a:p>
            <a:pPr algn="ctr"/>
            <a:r>
              <a:rPr lang="pt-BR" b="1" dirty="0"/>
              <a:t>&lt;= 150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Assim facilita a leitura e o entendimento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COGNITIVA</a:t>
            </a:r>
          </a:p>
        </p:txBody>
      </p:sp>
      <p:pic>
        <p:nvPicPr>
          <p:cNvPr id="6" name="Picture 5" descr="A red box&#10;&#10;Description automatically generated">
            <a:extLst>
              <a:ext uri="{FF2B5EF4-FFF2-40B4-BE49-F238E27FC236}">
                <a16:creationId xmlns:a16="http://schemas.microsoft.com/office/drawing/2014/main" id="{02D1C68B-2DA4-4B5F-BB23-66D228766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70" y="925330"/>
            <a:ext cx="1439396" cy="137028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9ABB2D-6B56-4A64-A3FB-33BCB134C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22" y="4441472"/>
            <a:ext cx="702965" cy="70296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E8B1C1-1310-4DA0-A3D2-48F35416F72C}"/>
              </a:ext>
            </a:extLst>
          </p:cNvPr>
          <p:cNvSpPr/>
          <p:nvPr/>
        </p:nvSpPr>
        <p:spPr>
          <a:xfrm>
            <a:off x="6096000" y="2555914"/>
            <a:ext cx="5508612" cy="2588523"/>
          </a:xfrm>
          <a:prstGeom prst="round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Um classe de </a:t>
            </a:r>
            <a:r>
              <a:rPr lang="pt-BR" b="1" dirty="0" err="1"/>
              <a:t>getters</a:t>
            </a:r>
            <a:r>
              <a:rPr lang="pt-BR" b="1" dirty="0"/>
              <a:t>/ </a:t>
            </a:r>
            <a:r>
              <a:rPr lang="pt-BR" b="1" dirty="0" err="1"/>
              <a:t>setters</a:t>
            </a:r>
            <a:r>
              <a:rPr lang="pt-BR" b="1" dirty="0"/>
              <a:t> deve ter complexidade tendendo a ZERO. 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Já uma classe de negócio, em alguns casos, pode ter um número maior ao sugerido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14132319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93547"/>
              </p:ext>
            </p:extLst>
          </p:nvPr>
        </p:nvGraphicFramePr>
        <p:xfrm>
          <a:off x="528969" y="1124744"/>
          <a:ext cx="11134061" cy="4301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 (White </a:t>
                      </a:r>
                      <a:r>
                        <a:rPr lang="pt-BR" sz="1200" dirty="0" err="1"/>
                        <a:t>paper</a:t>
                      </a:r>
                      <a:r>
                        <a:rPr lang="pt-BR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869432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https://docs.sonarqube.org/6.7/MetricDefinitions.html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https://docs.sonarqube.org/6.7/QualityGates.html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http://www.literateprogramming.com/mccabe.pdf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http://www.mccabe.com/pdf/mccabe-nist235r.pdf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https://www.sonarsource.com/resources/white-papers/cognitive-complexity.html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https://stackoverflow.com/questions/45083653/sonarqube-qualify-cognitive-complexity/45084107#45084107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402E97-E439-4F61-AD56-053C2052E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066905"/>
            <a:ext cx="2016224" cy="250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6024FD-AC4A-44BF-AFDD-B4814C37F9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59" y="2066905"/>
            <a:ext cx="1784962" cy="250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Sonarqube – Confiabilidade, Manutenibilidade e Duplicidade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8544B6-F56F-4629-9811-A0DB5748136B}"/>
              </a:ext>
            </a:extLst>
          </p:cNvPr>
          <p:cNvSpPr/>
          <p:nvPr/>
        </p:nvSpPr>
        <p:spPr>
          <a:xfrm>
            <a:off x="6095999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Duplicidade</a:t>
            </a:r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DB9B43-1144-4B07-8344-260EC40AB54E}"/>
              </a:ext>
            </a:extLst>
          </p:cNvPr>
          <p:cNvSpPr/>
          <p:nvPr/>
        </p:nvSpPr>
        <p:spPr>
          <a:xfrm>
            <a:off x="767408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Confiabilidade</a:t>
            </a:r>
          </a:p>
          <a:p>
            <a:pPr algn="ctr"/>
            <a:r>
              <a:rPr lang="pt-BR" b="1" dirty="0"/>
              <a:t>(bugs)</a:t>
            </a:r>
          </a:p>
          <a:p>
            <a:pPr algn="ctr"/>
            <a:endParaRPr lang="pt-BR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F3A8F4-73A7-4985-B7EB-68C4F492620A}"/>
              </a:ext>
            </a:extLst>
          </p:cNvPr>
          <p:cNvSpPr/>
          <p:nvPr/>
        </p:nvSpPr>
        <p:spPr>
          <a:xfrm>
            <a:off x="3431704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Manutebilidade</a:t>
            </a:r>
            <a:endParaRPr lang="pt-BR" b="1" dirty="0"/>
          </a:p>
          <a:p>
            <a:pPr algn="ctr"/>
            <a:r>
              <a:rPr lang="pt-BR" b="1" dirty="0"/>
              <a:t>(</a:t>
            </a:r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b="1" dirty="0" err="1"/>
              <a:t>smells</a:t>
            </a:r>
            <a:r>
              <a:rPr lang="pt-BR" b="1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F41934-6AA5-4897-A8FD-6572A64AC6C8}"/>
              </a:ext>
            </a:extLst>
          </p:cNvPr>
          <p:cNvSpPr/>
          <p:nvPr/>
        </p:nvSpPr>
        <p:spPr>
          <a:xfrm>
            <a:off x="8760294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Mais informações</a:t>
            </a:r>
          </a:p>
          <a:p>
            <a:pPr algn="ctr"/>
            <a:endParaRPr lang="pt-BR" b="1" dirty="0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F892DBB8-AF77-4EE2-BBD6-F6CB6571F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3" y="4631144"/>
            <a:ext cx="230705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03480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1304636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Cobertura de código e complexidades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ciclomática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e cognitiva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778915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Dashboard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E4F0B-67B0-4C63-B60F-4EAD6A60F121}"/>
              </a:ext>
            </a:extLst>
          </p:cNvPr>
          <p:cNvCxnSpPr>
            <a:cxnSpLocks/>
          </p:cNvCxnSpPr>
          <p:nvPr/>
        </p:nvCxnSpPr>
        <p:spPr>
          <a:xfrm flipH="1">
            <a:off x="5303912" y="1326937"/>
            <a:ext cx="72008" cy="88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C0F6E-C369-4CA4-BCA4-9D7B8469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76" y="807609"/>
            <a:ext cx="7506243" cy="561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: Rounded Corners 29">
            <a:extLst>
              <a:ext uri="{FF2B5EF4-FFF2-40B4-BE49-F238E27FC236}">
                <a16:creationId xmlns:a16="http://schemas.microsoft.com/office/drawing/2014/main" id="{2FBB8FD2-A7EC-456C-8C52-2EF3572D76AA}"/>
              </a:ext>
            </a:extLst>
          </p:cNvPr>
          <p:cNvSpPr/>
          <p:nvPr/>
        </p:nvSpPr>
        <p:spPr>
          <a:xfrm>
            <a:off x="456484" y="4704759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Cobertura de código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C677C-4BEC-4540-8CFC-5CCD5D60F00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903393" y="4607710"/>
            <a:ext cx="880239" cy="32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480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Cobertura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7522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371AF2-9792-4D1B-911B-59B27352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93" y="1328283"/>
            <a:ext cx="9426014" cy="420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COBERTURA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0E5D51F-2126-4F86-A52C-24807B4C29BB}"/>
              </a:ext>
            </a:extLst>
          </p:cNvPr>
          <p:cNvSpPr/>
          <p:nvPr/>
        </p:nvSpPr>
        <p:spPr>
          <a:xfrm>
            <a:off x="140306" y="1804715"/>
            <a:ext cx="935665" cy="4678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Versão corrente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CB022DB3-E394-4D4A-B335-616AD24BCADB}"/>
              </a:ext>
            </a:extLst>
          </p:cNvPr>
          <p:cNvSpPr/>
          <p:nvPr/>
        </p:nvSpPr>
        <p:spPr>
          <a:xfrm>
            <a:off x="6800951" y="2808015"/>
            <a:ext cx="2016224" cy="16760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Este gráfico nos permite visualizar a cobertura de código com testes unitários.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272675" y="3053935"/>
            <a:ext cx="935665" cy="75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Geral 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</a:rPr>
              <a:t>(legado + </a:t>
            </a:r>
            <a:r>
              <a:rPr lang="pt-BR" sz="1100" b="1" dirty="0"/>
              <a:t>Versão corrente</a:t>
            </a:r>
            <a:r>
              <a:rPr lang="pt-BR" sz="11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Left Brace 30">
            <a:extLst>
              <a:ext uri="{FF2B5EF4-FFF2-40B4-BE49-F238E27FC236}">
                <a16:creationId xmlns:a16="http://schemas.microsoft.com/office/drawing/2014/main" id="{2067DA8D-2893-4859-901B-DCE6762C2A8A}"/>
              </a:ext>
            </a:extLst>
          </p:cNvPr>
          <p:cNvSpPr/>
          <p:nvPr/>
        </p:nvSpPr>
        <p:spPr bwMode="gray">
          <a:xfrm>
            <a:off x="1361851" y="2390992"/>
            <a:ext cx="272902" cy="2076016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A7339FDD-1B90-441F-8D12-9FEC5BA7868B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>
            <a:off x="1075971" y="2038632"/>
            <a:ext cx="546261" cy="233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721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688952-F861-44C2-8958-849B1E6C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884427"/>
            <a:ext cx="8712969" cy="50891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COBERTURA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7392144" y="2852936"/>
            <a:ext cx="2231809" cy="1800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O tamanho da bolha indica a </a:t>
            </a:r>
            <a:r>
              <a:rPr lang="pt-BR" sz="1100" b="1" u="sng" dirty="0">
                <a:solidFill>
                  <a:schemeClr val="bg1"/>
                </a:solidFill>
              </a:rPr>
              <a:t>complexidade </a:t>
            </a:r>
            <a:r>
              <a:rPr lang="pt-BR" sz="1100" b="1" u="sng" dirty="0" err="1">
                <a:solidFill>
                  <a:schemeClr val="bg1"/>
                </a:solidFill>
              </a:rPr>
              <a:t>ciclomática</a:t>
            </a:r>
            <a:r>
              <a:rPr lang="pt-BR" sz="1100" b="1" dirty="0">
                <a:solidFill>
                  <a:schemeClr val="bg1"/>
                </a:solidFill>
              </a:rPr>
              <a:t> do componente, isto é, a </a:t>
            </a:r>
            <a:r>
              <a:rPr lang="pt-BR" sz="1100" b="1" u="sng" dirty="0">
                <a:solidFill>
                  <a:schemeClr val="bg1"/>
                </a:solidFill>
              </a:rPr>
              <a:t>quantidade de caminhos possíveis</a:t>
            </a:r>
            <a:r>
              <a:rPr lang="pt-BR" sz="1100" b="1" dirty="0">
                <a:solidFill>
                  <a:schemeClr val="bg1"/>
                </a:solidFill>
              </a:rPr>
              <a:t> a percorrer no código.</a:t>
            </a:r>
            <a:r>
              <a:rPr lang="pt-BR" sz="1100" b="1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DE3B12-8528-4024-88C3-22190FBC7383}"/>
              </a:ext>
            </a:extLst>
          </p:cNvPr>
          <p:cNvCxnSpPr>
            <a:stCxn id="12" idx="0"/>
          </p:cNvCxnSpPr>
          <p:nvPr/>
        </p:nvCxnSpPr>
        <p:spPr>
          <a:xfrm flipV="1">
            <a:off x="8508049" y="2276872"/>
            <a:ext cx="180239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D54B9F-17B3-4B07-819B-F2C17BEFA357}"/>
              </a:ext>
            </a:extLst>
          </p:cNvPr>
          <p:cNvCxnSpPr>
            <a:stCxn id="12" idx="1"/>
          </p:cNvCxnSpPr>
          <p:nvPr/>
        </p:nvCxnSpPr>
        <p:spPr>
          <a:xfrm flipH="1">
            <a:off x="6077243" y="3753036"/>
            <a:ext cx="1314901" cy="509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B1FD18-0330-41FF-9612-DFB022BE5056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7032104" y="2708920"/>
            <a:ext cx="360040" cy="1044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277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688952-F861-44C2-8958-849B1E6C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884427"/>
            <a:ext cx="8712969" cy="50891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COBERTURA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7429440" y="3284984"/>
            <a:ext cx="2231809" cy="1800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Um número </a:t>
            </a:r>
            <a:r>
              <a:rPr lang="pt-BR" sz="1100" b="1" u="sng" dirty="0">
                <a:solidFill>
                  <a:schemeClr val="bg1"/>
                </a:solidFill>
              </a:rPr>
              <a:t>menor</a:t>
            </a:r>
            <a:r>
              <a:rPr lang="pt-BR" sz="1100" b="1" dirty="0">
                <a:solidFill>
                  <a:schemeClr val="bg1"/>
                </a:solidFill>
              </a:rPr>
              <a:t> desta complexidade indicam um </a:t>
            </a:r>
            <a:r>
              <a:rPr lang="pt-BR" sz="1100" b="1" u="sng" dirty="0">
                <a:solidFill>
                  <a:schemeClr val="bg1"/>
                </a:solidFill>
              </a:rPr>
              <a:t>código mais limpo e fácil de ler/ entender</a:t>
            </a:r>
            <a:r>
              <a:rPr lang="pt-BR" sz="1100" b="1" dirty="0">
                <a:solidFill>
                  <a:schemeClr val="bg1"/>
                </a:solidFill>
              </a:rPr>
              <a:t>, sendo assim, bolhas menores e mais próximas do </a:t>
            </a:r>
            <a:r>
              <a:rPr lang="pt-BR" sz="1100" b="1" u="sng" dirty="0">
                <a:solidFill>
                  <a:schemeClr val="bg1"/>
                </a:solidFill>
              </a:rPr>
              <a:t>eixo X</a:t>
            </a:r>
            <a:r>
              <a:rPr lang="pt-BR" sz="1100" b="1" dirty="0">
                <a:solidFill>
                  <a:schemeClr val="bg1"/>
                </a:solidFill>
              </a:rPr>
              <a:t>, representam o melhor código.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D54B9F-17B3-4B07-819B-F2C17BEFA35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855742" y="4185084"/>
            <a:ext cx="4573698" cy="1048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515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ciclomática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4145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CICLOMÁTICA</a:t>
            </a:r>
          </a:p>
        </p:txBody>
      </p:sp>
      <p:pic>
        <p:nvPicPr>
          <p:cNvPr id="1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5E6A1A-28CF-45F7-AA14-07B4AB7C6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r="3111" b="38011"/>
          <a:stretch/>
        </p:blipFill>
        <p:spPr>
          <a:xfrm>
            <a:off x="1271464" y="2796143"/>
            <a:ext cx="3688541" cy="1265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E88BA18A-55DE-4F07-A973-8D9F36A1FD24}"/>
              </a:ext>
            </a:extLst>
          </p:cNvPr>
          <p:cNvSpPr/>
          <p:nvPr/>
        </p:nvSpPr>
        <p:spPr>
          <a:xfrm>
            <a:off x="6888088" y="2220007"/>
            <a:ext cx="2880320" cy="24179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just">
              <a:defRPr/>
            </a:pPr>
            <a:r>
              <a:rPr lang="pt-BR" sz="1200" b="1" dirty="0">
                <a:solidFill>
                  <a:schemeClr val="bg1"/>
                </a:solidFill>
              </a:rPr>
              <a:t>Indica a dificuldade de se construir testes de unidade em um determinado código uma vez que ela mede a quantidade de caminhos linearmente independentes.</a:t>
            </a:r>
          </a:p>
          <a:p>
            <a:pPr algn="just">
              <a:defRPr/>
            </a:pPr>
            <a:endParaRPr lang="pt-BR" sz="1200" b="1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1200" b="1" dirty="0">
                <a:solidFill>
                  <a:schemeClr val="bg1"/>
                </a:solidFill>
              </a:rPr>
              <a:t>Complexidade </a:t>
            </a:r>
            <a:r>
              <a:rPr lang="pt-BR" sz="1200" b="1" dirty="0" err="1">
                <a:solidFill>
                  <a:schemeClr val="bg1"/>
                </a:solidFill>
              </a:rPr>
              <a:t>ciclomática</a:t>
            </a:r>
            <a:r>
              <a:rPr lang="pt-BR" sz="1200" b="1" dirty="0">
                <a:solidFill>
                  <a:schemeClr val="bg1"/>
                </a:solidFill>
              </a:rPr>
              <a:t> mantém forte relação com a </a:t>
            </a:r>
            <a:r>
              <a:rPr lang="pt-BR" sz="1200" b="1" dirty="0" err="1">
                <a:solidFill>
                  <a:schemeClr val="bg1"/>
                </a:solidFill>
              </a:rPr>
              <a:t>testabilidade</a:t>
            </a:r>
            <a:r>
              <a:rPr lang="pt-BR" sz="1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E410E-FBB0-4DB6-A95E-72D895E48540}"/>
              </a:ext>
            </a:extLst>
          </p:cNvPr>
          <p:cNvSpPr/>
          <p:nvPr/>
        </p:nvSpPr>
        <p:spPr>
          <a:xfrm>
            <a:off x="1775520" y="3228193"/>
            <a:ext cx="3184485" cy="36004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727D0-7BE6-4310-AECF-82EE3FF6DCEB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 flipV="1">
            <a:off x="4960005" y="3408213"/>
            <a:ext cx="1928083" cy="207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710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658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Segoe UI</vt:lpstr>
      <vt:lpstr>Office Theme</vt:lpstr>
      <vt:lpstr>Métricas de desenvolvimento com Sonarqube </vt:lpstr>
      <vt:lpstr>Recapitulando...</vt:lpstr>
      <vt:lpstr>Métricas de desenvolvimento - Dashboard</vt:lpstr>
      <vt:lpstr>PowerPoint Presentation</vt:lpstr>
      <vt:lpstr>Métricas de desenvolvimento - COBERTURA</vt:lpstr>
      <vt:lpstr>Métricas de desenvolvimento - COBERTURA</vt:lpstr>
      <vt:lpstr>Métricas de desenvolvimento - COBERTURA</vt:lpstr>
      <vt:lpstr>PowerPoint Presentation</vt:lpstr>
      <vt:lpstr>Métricas de desenvolvimento – COMPLEXIDADE CICLOMÁTICA</vt:lpstr>
      <vt:lpstr>Métricas de desenvolvimento – COMPLEXIDADE CICLOMÁTICA</vt:lpstr>
      <vt:lpstr>Métricas de desenvolvimento – COMPLEXIDADE CICLOMÁTICA</vt:lpstr>
      <vt:lpstr>Métricas de desenvolvimento – COMPLEXIDADE CICLOMÁTICA</vt:lpstr>
      <vt:lpstr>PowerPoint Presentation</vt:lpstr>
      <vt:lpstr>Métricas de desenvolvimento – COMPLEXIDADE COGNITIVA</vt:lpstr>
      <vt:lpstr>Métricas de desenvolvimento – COMPLEXIDADE COGNITIVA</vt:lpstr>
      <vt:lpstr>Métricas de desenvolvimento – COMPLEXIDADE COGNITIVA</vt:lpstr>
      <vt:lpstr>Métricas de desenvolvimento – COMPLEXIDADE COGNITIVA</vt:lpstr>
      <vt:lpstr>PowerPoint Presentation</vt:lpstr>
      <vt:lpstr>REFERÊNCIAS BIBLIOGRÁFICAS</vt:lpstr>
      <vt:lpstr>Métricas de desenvolvimento com Sonarqube Cobertura de código e complexidades ciclomática e cognitiva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277</cp:revision>
  <dcterms:created xsi:type="dcterms:W3CDTF">2016-08-02T14:53:12Z</dcterms:created>
  <dcterms:modified xsi:type="dcterms:W3CDTF">2020-07-24T14:35:09Z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