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4"/>
  </p:sldMasterIdLst>
  <p:notesMasterIdLst>
    <p:notesMasterId r:id="rId15"/>
  </p:notesMasterIdLst>
  <p:handoutMasterIdLst>
    <p:handoutMasterId r:id="rId16"/>
  </p:handoutMasterIdLst>
  <p:sldIdLst>
    <p:sldId id="285" r:id="rId5"/>
    <p:sldId id="356" r:id="rId6"/>
    <p:sldId id="327" r:id="rId7"/>
    <p:sldId id="357" r:id="rId8"/>
    <p:sldId id="314" r:id="rId9"/>
    <p:sldId id="354" r:id="rId10"/>
    <p:sldId id="355" r:id="rId11"/>
    <p:sldId id="321" r:id="rId12"/>
    <p:sldId id="319" r:id="rId13"/>
    <p:sldId id="28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M&amp;FBOVESPA" initials="B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862"/>
    <a:srgbClr val="00CC5C"/>
    <a:srgbClr val="00B0EA"/>
    <a:srgbClr val="FFFFFF"/>
    <a:srgbClr val="123274"/>
    <a:srgbClr val="DE7F00"/>
    <a:srgbClr val="E6E6E6"/>
    <a:srgbClr val="F6A841"/>
    <a:srgbClr val="003273"/>
    <a:srgbClr val="5D60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85" autoAdjust="0"/>
    <p:restoredTop sz="99872" autoAdjust="0"/>
  </p:normalViewPr>
  <p:slideViewPr>
    <p:cSldViewPr>
      <p:cViewPr varScale="1">
        <p:scale>
          <a:sx n="68" d="100"/>
          <a:sy n="68" d="100"/>
        </p:scale>
        <p:origin x="55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2910" y="5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F996C-CA2C-436E-A903-7F2E7C68ADF8}" type="datetimeFigureOut">
              <a:rPr lang="en-US" smtClean="0"/>
              <a:pPr/>
              <a:t>7/24/2020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6F0E9-F5E0-4616-9C10-7A8C156C72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84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6514A-F4CA-40F5-B508-6CC5FEA6DD64}" type="datetimeFigureOut">
              <a:rPr lang="en-US" smtClean="0"/>
              <a:pPr/>
              <a:t>7/24/2020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B8404-7DFF-4128-BBDB-E2DC0C77B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50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24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14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81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 userDrawn="1">
            <p:ph type="title" hasCustomPrompt="1"/>
          </p:nvPr>
        </p:nvSpPr>
        <p:spPr>
          <a:xfrm>
            <a:off x="407368" y="2060848"/>
            <a:ext cx="6600733" cy="1408451"/>
          </a:xfrm>
        </p:spPr>
        <p:txBody>
          <a:bodyPr anchor="t">
            <a:noAutofit/>
          </a:bodyPr>
          <a:lstStyle>
            <a:lvl1pPr algn="l">
              <a:defRPr sz="4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5" name="Espaço Reservado para Texto 14"/>
          <p:cNvSpPr>
            <a:spLocks noGrp="1"/>
          </p:cNvSpPr>
          <p:nvPr userDrawn="1">
            <p:ph type="body" sz="quarter" idx="15"/>
          </p:nvPr>
        </p:nvSpPr>
        <p:spPr>
          <a:xfrm>
            <a:off x="435406" y="3717032"/>
            <a:ext cx="6572695" cy="8982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5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2C729FF-DF89-4FB9-8241-768BE0F48B50}"/>
              </a:ext>
            </a:extLst>
          </p:cNvPr>
          <p:cNvSpPr/>
          <p:nvPr userDrawn="1"/>
        </p:nvSpPr>
        <p:spPr>
          <a:xfrm>
            <a:off x="10416480" y="111564"/>
            <a:ext cx="1775520" cy="14452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C7101DA-C0F2-4BFB-93B8-9A0FAB17FDE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440" y="-27384"/>
            <a:ext cx="2016224" cy="2016224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B271437B-F2A1-4A5B-8D3F-94BDF1B3B3EF}"/>
              </a:ext>
            </a:extLst>
          </p:cNvPr>
          <p:cNvSpPr/>
          <p:nvPr userDrawn="1"/>
        </p:nvSpPr>
        <p:spPr>
          <a:xfrm>
            <a:off x="435406" y="6127196"/>
            <a:ext cx="404010" cy="3259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0765309"/>
      </p:ext>
    </p:extLst>
  </p:cSld>
  <p:clrMapOvr>
    <a:masterClrMapping/>
  </p:clrMapOvr>
  <p:transition>
    <p:fade thruBlk="1"/>
  </p:transition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ítulo">
    <p:bg>
      <p:bgPr>
        <a:solidFill>
          <a:srgbClr val="00AF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66704" y="6237312"/>
            <a:ext cx="744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61775E-345C-49C6-BE5B-6D7F1D067A13}" type="slidenum">
              <a:rPr lang="en-US" sz="1400" b="1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400" b="1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55F5619-327C-4CB4-98A5-59DBF35D60D2}"/>
              </a:ext>
            </a:extLst>
          </p:cNvPr>
          <p:cNvSpPr/>
          <p:nvPr userDrawn="1"/>
        </p:nvSpPr>
        <p:spPr>
          <a:xfrm>
            <a:off x="10200456" y="0"/>
            <a:ext cx="1991544" cy="1772816"/>
          </a:xfrm>
          <a:prstGeom prst="rect">
            <a:avLst/>
          </a:prstGeom>
          <a:solidFill>
            <a:srgbClr val="00AF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40327C4-97D8-4A1E-AAF3-CFA44549E4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67" y="195968"/>
            <a:ext cx="1144800" cy="1144800"/>
          </a:xfrm>
          <a:prstGeom prst="rect">
            <a:avLst/>
          </a:prstGeom>
          <a:ln>
            <a:noFill/>
          </a:ln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06DD1B78-3453-45CA-AC71-81449684E01B}"/>
              </a:ext>
            </a:extLst>
          </p:cNvPr>
          <p:cNvSpPr/>
          <p:nvPr userDrawn="1"/>
        </p:nvSpPr>
        <p:spPr>
          <a:xfrm>
            <a:off x="10167037" y="4680520"/>
            <a:ext cx="1991544" cy="1772816"/>
          </a:xfrm>
          <a:prstGeom prst="rect">
            <a:avLst/>
          </a:prstGeom>
          <a:solidFill>
            <a:srgbClr val="00AF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Picture 11" descr="B3_Site_01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102" y="6309320"/>
            <a:ext cx="819530" cy="152200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75624D82-85E8-4738-9B7C-78743F657972}"/>
              </a:ext>
            </a:extLst>
          </p:cNvPr>
          <p:cNvSpPr/>
          <p:nvPr userDrawn="1"/>
        </p:nvSpPr>
        <p:spPr>
          <a:xfrm>
            <a:off x="10379095" y="6461520"/>
            <a:ext cx="1563793" cy="279848"/>
          </a:xfrm>
          <a:prstGeom prst="rect">
            <a:avLst/>
          </a:prstGeom>
          <a:solidFill>
            <a:srgbClr val="00AF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(GRID) 4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49464"/>
            <a:ext cx="10859140" cy="458145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2"/>
          </p:nvPr>
        </p:nvSpPr>
        <p:spPr>
          <a:xfrm>
            <a:off x="364325" y="1103084"/>
            <a:ext cx="2671062" cy="51088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3"/>
          </p:nvPr>
        </p:nvSpPr>
        <p:spPr>
          <a:xfrm>
            <a:off x="3405905" y="1103083"/>
            <a:ext cx="2515399" cy="510880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14"/>
          </p:nvPr>
        </p:nvSpPr>
        <p:spPr>
          <a:xfrm>
            <a:off x="6270715" y="1103082"/>
            <a:ext cx="2501810" cy="510880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7" name="Espaço Reservado para Conteúdo 16"/>
          <p:cNvSpPr>
            <a:spLocks noGrp="1"/>
          </p:cNvSpPr>
          <p:nvPr>
            <p:ph sz="quarter" idx="15"/>
          </p:nvPr>
        </p:nvSpPr>
        <p:spPr>
          <a:xfrm>
            <a:off x="9121389" y="1103082"/>
            <a:ext cx="2724536" cy="51088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619080402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>
          <a:xfrm>
            <a:off x="406400" y="1103086"/>
            <a:ext cx="11379200" cy="4989738"/>
          </a:xfrm>
          <a:prstGeom prst="rect">
            <a:avLst/>
          </a:prstGeom>
        </p:spPr>
        <p:txBody>
          <a:bodyPr/>
          <a:lstStyle>
            <a:lvl1pPr marL="174625" indent="-174625">
              <a:defRPr/>
            </a:lvl1pPr>
            <a:lvl2pPr marL="449263" indent="-274638">
              <a:defRPr/>
            </a:lvl2pPr>
            <a:lvl3pPr marL="623888" indent="-174625">
              <a:defRPr/>
            </a:lvl3pPr>
            <a:lvl4pPr marL="812800" indent="-188913">
              <a:defRPr/>
            </a:lvl4pPr>
            <a:lvl5pPr marL="987425" indent="-174625">
              <a:defRPr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18678792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Gráfico 8"/>
          <p:cNvSpPr>
            <a:spLocks noGrp="1"/>
          </p:cNvSpPr>
          <p:nvPr>
            <p:ph type="chart" sz="quarter" idx="10"/>
          </p:nvPr>
        </p:nvSpPr>
        <p:spPr>
          <a:xfrm>
            <a:off x="426255" y="1110659"/>
            <a:ext cx="5309705" cy="49821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pt-BR" dirty="0"/>
          </a:p>
        </p:txBody>
      </p:sp>
      <p:sp>
        <p:nvSpPr>
          <p:cNvPr id="16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7" name="Espaço Reservado para Texto 6"/>
          <p:cNvSpPr>
            <a:spLocks noGrp="1"/>
          </p:cNvSpPr>
          <p:nvPr>
            <p:ph type="body" sz="quarter" idx="11"/>
          </p:nvPr>
        </p:nvSpPr>
        <p:spPr>
          <a:xfrm>
            <a:off x="6023992" y="1103086"/>
            <a:ext cx="5761608" cy="4989738"/>
          </a:xfrm>
          <a:prstGeom prst="rect">
            <a:avLst/>
          </a:prstGeom>
        </p:spPr>
        <p:txBody>
          <a:bodyPr/>
          <a:lstStyle>
            <a:lvl1pPr marL="174625" indent="-174625">
              <a:defRPr/>
            </a:lvl1pPr>
            <a:lvl2pPr marL="449263" indent="-274638">
              <a:defRPr/>
            </a:lvl2pPr>
            <a:lvl3pPr marL="623888" indent="-174625">
              <a:defRPr/>
            </a:lvl3pPr>
            <a:lvl4pPr marL="812800" indent="-188913">
              <a:defRPr/>
            </a:lvl4pPr>
            <a:lvl5pPr marL="987425" indent="-174625">
              <a:defRPr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Gráfico 8"/>
          <p:cNvSpPr>
            <a:spLocks noGrp="1"/>
          </p:cNvSpPr>
          <p:nvPr>
            <p:ph type="chart" sz="quarter" idx="10"/>
          </p:nvPr>
        </p:nvSpPr>
        <p:spPr>
          <a:xfrm>
            <a:off x="426255" y="1110659"/>
            <a:ext cx="11359345" cy="49821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pt-BR" dirty="0"/>
          </a:p>
        </p:txBody>
      </p:sp>
      <p:sp>
        <p:nvSpPr>
          <p:cNvPr id="16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639307422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ágina 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66276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exto 13"/>
          <p:cNvSpPr>
            <a:spLocks noGrp="1"/>
          </p:cNvSpPr>
          <p:nvPr>
            <p:ph type="body" sz="quarter" idx="13"/>
          </p:nvPr>
        </p:nvSpPr>
        <p:spPr>
          <a:xfrm>
            <a:off x="335360" y="980728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B0F0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23" name="Espaço Reservado para Texto 13"/>
          <p:cNvSpPr>
            <a:spLocks noGrp="1"/>
          </p:cNvSpPr>
          <p:nvPr>
            <p:ph type="body" sz="quarter" idx="16"/>
          </p:nvPr>
        </p:nvSpPr>
        <p:spPr>
          <a:xfrm>
            <a:off x="335359" y="1387761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1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AGENDA</a:t>
            </a:r>
          </a:p>
        </p:txBody>
      </p:sp>
      <p:sp>
        <p:nvSpPr>
          <p:cNvPr id="12" name="Espaço Reservado para Texto 13"/>
          <p:cNvSpPr>
            <a:spLocks noGrp="1"/>
          </p:cNvSpPr>
          <p:nvPr>
            <p:ph type="body" sz="quarter" idx="17"/>
          </p:nvPr>
        </p:nvSpPr>
        <p:spPr>
          <a:xfrm>
            <a:off x="335359" y="1794794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3" name="Espaço Reservado para Texto 13"/>
          <p:cNvSpPr>
            <a:spLocks noGrp="1"/>
          </p:cNvSpPr>
          <p:nvPr>
            <p:ph type="body" sz="quarter" idx="18"/>
          </p:nvPr>
        </p:nvSpPr>
        <p:spPr>
          <a:xfrm>
            <a:off x="335359" y="2223021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19"/>
          </p:nvPr>
        </p:nvSpPr>
        <p:spPr>
          <a:xfrm>
            <a:off x="335359" y="2651248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5" name="Espaço Reservado para Texto 13"/>
          <p:cNvSpPr>
            <a:spLocks noGrp="1"/>
          </p:cNvSpPr>
          <p:nvPr>
            <p:ph type="body" sz="quarter" idx="20"/>
          </p:nvPr>
        </p:nvSpPr>
        <p:spPr>
          <a:xfrm>
            <a:off x="335359" y="3079475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6" name="Espaço Reservado para Texto 13"/>
          <p:cNvSpPr>
            <a:spLocks noGrp="1"/>
          </p:cNvSpPr>
          <p:nvPr>
            <p:ph type="body" sz="quarter" idx="21"/>
          </p:nvPr>
        </p:nvSpPr>
        <p:spPr>
          <a:xfrm>
            <a:off x="335359" y="3507702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7" name="Espaço Reservado para Texto 13"/>
          <p:cNvSpPr>
            <a:spLocks noGrp="1"/>
          </p:cNvSpPr>
          <p:nvPr>
            <p:ph type="body" sz="quarter" idx="22"/>
          </p:nvPr>
        </p:nvSpPr>
        <p:spPr>
          <a:xfrm>
            <a:off x="335359" y="3946006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8" name="Espaço Reservado para Texto 13"/>
          <p:cNvSpPr>
            <a:spLocks noGrp="1"/>
          </p:cNvSpPr>
          <p:nvPr>
            <p:ph type="body" sz="quarter" idx="23"/>
          </p:nvPr>
        </p:nvSpPr>
        <p:spPr>
          <a:xfrm>
            <a:off x="335359" y="4384310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9" name="Espaço Reservado para Texto 13"/>
          <p:cNvSpPr>
            <a:spLocks noGrp="1"/>
          </p:cNvSpPr>
          <p:nvPr>
            <p:ph type="body" sz="quarter" idx="24"/>
          </p:nvPr>
        </p:nvSpPr>
        <p:spPr>
          <a:xfrm>
            <a:off x="335359" y="4822614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20" name="Espaço Reservado para Texto 13"/>
          <p:cNvSpPr>
            <a:spLocks noGrp="1"/>
          </p:cNvSpPr>
          <p:nvPr>
            <p:ph type="body" sz="quarter" idx="25"/>
          </p:nvPr>
        </p:nvSpPr>
        <p:spPr>
          <a:xfrm>
            <a:off x="335359" y="5260918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3568271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97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75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04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50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17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42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92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7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sp>
        <p:nvSpPr>
          <p:cNvPr id="8" name="Espaço Reservado para Título 1"/>
          <p:cNvSpPr>
            <a:spLocks noGrp="1"/>
          </p:cNvSpPr>
          <p:nvPr>
            <p:ph type="title"/>
          </p:nvPr>
        </p:nvSpPr>
        <p:spPr>
          <a:xfrm>
            <a:off x="143339" y="0"/>
            <a:ext cx="9217024" cy="9807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10" name="TextBox 15"/>
          <p:cNvSpPr txBox="1"/>
          <p:nvPr userDrawn="1"/>
        </p:nvSpPr>
        <p:spPr>
          <a:xfrm>
            <a:off x="191344" y="6217567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61775E-345C-49C6-BE5B-6D7F1D067A13}" type="slidenum">
              <a:rPr lang="en-US" sz="1400" b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4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1" descr="B3_Site_01.jpg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44" y="6517160"/>
            <a:ext cx="819530" cy="152200"/>
          </a:xfrm>
          <a:prstGeom prst="rect">
            <a:avLst/>
          </a:prstGeom>
        </p:spPr>
      </p:pic>
      <p:pic>
        <p:nvPicPr>
          <p:cNvPr id="12" name="Picture 11" descr="Site-em-ciano.png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536" y="6289157"/>
            <a:ext cx="864096" cy="16417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0C7B23F-CA02-4567-B1E4-182C0E3C0C3D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440" y="174848"/>
            <a:ext cx="1143000" cy="1143000"/>
          </a:xfrm>
          <a:prstGeom prst="rect">
            <a:avLst/>
          </a:prstGeom>
        </p:spPr>
      </p:pic>
      <p:sp>
        <p:nvSpPr>
          <p:cNvPr id="29" name="Retângulo 28">
            <a:extLst>
              <a:ext uri="{FF2B5EF4-FFF2-40B4-BE49-F238E27FC236}">
                <a16:creationId xmlns:a16="http://schemas.microsoft.com/office/drawing/2014/main" id="{3FC8A77C-8053-4FD6-9413-5DEE041B230C}"/>
              </a:ext>
            </a:extLst>
          </p:cNvPr>
          <p:cNvSpPr/>
          <p:nvPr userDrawn="1"/>
        </p:nvSpPr>
        <p:spPr>
          <a:xfrm>
            <a:off x="-869254" y="-21786"/>
            <a:ext cx="720000" cy="720000"/>
          </a:xfrm>
          <a:prstGeom prst="rect">
            <a:avLst/>
          </a:prstGeom>
          <a:solidFill>
            <a:srgbClr val="00B0E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90C83A3B-FD44-4CBB-A5FD-8BADD5DFD8A6}"/>
              </a:ext>
            </a:extLst>
          </p:cNvPr>
          <p:cNvSpPr/>
          <p:nvPr userDrawn="1"/>
        </p:nvSpPr>
        <p:spPr>
          <a:xfrm>
            <a:off x="-869254" y="837338"/>
            <a:ext cx="720000" cy="720000"/>
          </a:xfrm>
          <a:prstGeom prst="rect">
            <a:avLst/>
          </a:prstGeom>
          <a:solidFill>
            <a:srgbClr val="1232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61499C5C-DE62-4726-867A-51EF43DF2758}"/>
              </a:ext>
            </a:extLst>
          </p:cNvPr>
          <p:cNvSpPr/>
          <p:nvPr userDrawn="1"/>
        </p:nvSpPr>
        <p:spPr>
          <a:xfrm>
            <a:off x="-869254" y="1696462"/>
            <a:ext cx="720000" cy="72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11631FEC-0BAB-42C3-96A5-68FA2F867C46}"/>
              </a:ext>
            </a:extLst>
          </p:cNvPr>
          <p:cNvSpPr/>
          <p:nvPr userDrawn="1"/>
        </p:nvSpPr>
        <p:spPr>
          <a:xfrm>
            <a:off x="-869254" y="2555586"/>
            <a:ext cx="720000" cy="297350"/>
          </a:xfrm>
          <a:prstGeom prst="rect">
            <a:avLst/>
          </a:prstGeom>
          <a:solidFill>
            <a:srgbClr val="DE7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D18A8B17-8028-45C7-948B-F013133B091F}"/>
              </a:ext>
            </a:extLst>
          </p:cNvPr>
          <p:cNvSpPr/>
          <p:nvPr userDrawn="1"/>
        </p:nvSpPr>
        <p:spPr>
          <a:xfrm>
            <a:off x="-869254" y="2992060"/>
            <a:ext cx="720000" cy="297350"/>
          </a:xfrm>
          <a:prstGeom prst="rect">
            <a:avLst/>
          </a:prstGeom>
          <a:solidFill>
            <a:srgbClr val="F6A8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2024B4F0-5565-4167-A818-49617CD0F6F6}"/>
              </a:ext>
            </a:extLst>
          </p:cNvPr>
          <p:cNvSpPr/>
          <p:nvPr userDrawn="1"/>
        </p:nvSpPr>
        <p:spPr>
          <a:xfrm>
            <a:off x="-869254" y="3419916"/>
            <a:ext cx="720000" cy="297350"/>
          </a:xfrm>
          <a:prstGeom prst="rect">
            <a:avLst/>
          </a:prstGeom>
          <a:solidFill>
            <a:srgbClr val="FFD86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3A0F530B-5BDA-4A5F-8DF5-74F50AA35B98}"/>
              </a:ext>
            </a:extLst>
          </p:cNvPr>
          <p:cNvSpPr/>
          <p:nvPr userDrawn="1"/>
        </p:nvSpPr>
        <p:spPr>
          <a:xfrm>
            <a:off x="-869254" y="3856390"/>
            <a:ext cx="720000" cy="297350"/>
          </a:xfrm>
          <a:prstGeom prst="rect">
            <a:avLst/>
          </a:prstGeom>
          <a:solidFill>
            <a:srgbClr val="5D60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MSIPCMContentMarking" descr="{&quot;HashCode&quot;:-1064623683,&quot;Placement&quot;:&quot;Footer&quot;,&quot;Top&quot;:519.343,&quot;Left&quot;:362.011169,&quot;SlideWidth&quot;:960,&quot;SlideHeight&quot;:540}">
            <a:extLst>
              <a:ext uri="{FF2B5EF4-FFF2-40B4-BE49-F238E27FC236}">
                <a16:creationId xmlns:a16="http://schemas.microsoft.com/office/drawing/2014/main" id="{CACDD7B3-B8A4-4712-A09B-2DFB9D20AC5D}"/>
              </a:ext>
            </a:extLst>
          </p:cNvPr>
          <p:cNvSpPr txBox="1"/>
          <p:nvPr userDrawn="1"/>
        </p:nvSpPr>
        <p:spPr>
          <a:xfrm>
            <a:off x="4597542" y="6595656"/>
            <a:ext cx="2996916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</a:rPr>
              <a:t>INFORMAÇÃO INTERNA –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200512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7" r:id="rId12"/>
    <p:sldLayoutId id="2147483682" r:id="rId13"/>
    <p:sldLayoutId id="2147483683" r:id="rId14"/>
    <p:sldLayoutId id="2147483661" r:id="rId15"/>
    <p:sldLayoutId id="2147483650" r:id="rId16"/>
    <p:sldLayoutId id="2147483662" r:id="rId17"/>
    <p:sldLayoutId id="2147483663" r:id="rId18"/>
    <p:sldLayoutId id="2147483688" r:id="rId19"/>
  </p:sldLayoutIdLst>
  <p:transition>
    <p:fade/>
  </p:transition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65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255" userDrawn="1">
          <p15:clr>
            <a:srgbClr val="F26B43"/>
          </p15:clr>
        </p15:guide>
        <p15:guide id="4" pos="257" userDrawn="1">
          <p15:clr>
            <a:srgbClr val="F26B43"/>
          </p15:clr>
        </p15:guide>
        <p15:guide id="13" orient="horz" pos="3702" userDrawn="1">
          <p15:clr>
            <a:srgbClr val="F26B43"/>
          </p15:clr>
        </p15:guide>
        <p15:guide id="14" orient="horz" pos="890" userDrawn="1">
          <p15:clr>
            <a:srgbClr val="F26B43"/>
          </p15:clr>
        </p15:guide>
        <p15:guide id="15" pos="6425" userDrawn="1">
          <p15:clr>
            <a:srgbClr val="F26B43"/>
          </p15:clr>
        </p15:guide>
        <p15:guide id="16" pos="6199" userDrawn="1">
          <p15:clr>
            <a:srgbClr val="F26B43"/>
          </p15:clr>
        </p15:guide>
        <p15:guide id="17" pos="5155" userDrawn="1">
          <p15:clr>
            <a:srgbClr val="F26B43"/>
          </p15:clr>
        </p15:guide>
        <p15:guide id="18" pos="4974" userDrawn="1">
          <p15:clr>
            <a:srgbClr val="F26B43"/>
          </p15:clr>
        </p15:guide>
        <p15:guide id="19" pos="3976" userDrawn="1">
          <p15:clr>
            <a:srgbClr val="F26B43"/>
          </p15:clr>
        </p15:guide>
        <p15:guide id="20" pos="3749" userDrawn="1">
          <p15:clr>
            <a:srgbClr val="F26B43"/>
          </p15:clr>
        </p15:guide>
        <p15:guide id="21" pos="2706" userDrawn="1">
          <p15:clr>
            <a:srgbClr val="F26B43"/>
          </p15:clr>
        </p15:guide>
        <p15:guide id="22" pos="2525" userDrawn="1">
          <p15:clr>
            <a:srgbClr val="F26B43"/>
          </p15:clr>
        </p15:guide>
        <p15:guide id="23" pos="1527" userDrawn="1">
          <p15:clr>
            <a:srgbClr val="F26B43"/>
          </p15:clr>
        </p15:guide>
        <p15:guide id="24" pos="13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s://docs.sonarqube.org/6.7/QualityGates.html" TargetMode="External"/><Relationship Id="rId7" Type="http://schemas.openxmlformats.org/officeDocument/2006/relationships/hyperlink" Target="https://stackoverflow.com/questions/45083653/sonarqube-qualify-cognitive-complexity/45084107#45084107" TargetMode="External"/><Relationship Id="rId2" Type="http://schemas.openxmlformats.org/officeDocument/2006/relationships/hyperlink" Target="https://docs.sonarqube.org/6.7/MetricDefinitions.html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sonarsource.com/resources/white-papers/cognitive-complexity.html" TargetMode="External"/><Relationship Id="rId5" Type="http://schemas.openxmlformats.org/officeDocument/2006/relationships/hyperlink" Target="http://www.mccabe.com/pdf/mccabe-nist235r.pdf" TargetMode="External"/><Relationship Id="rId4" Type="http://schemas.openxmlformats.org/officeDocument/2006/relationships/hyperlink" Target="http://www.literateprogramming.com/mccabe.pdf" TargetMode="External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>
            <a:spLocks noGrp="1"/>
          </p:cNvSpPr>
          <p:nvPr>
            <p:ph type="title"/>
          </p:nvPr>
        </p:nvSpPr>
        <p:spPr>
          <a:xfrm>
            <a:off x="407368" y="2492896"/>
            <a:ext cx="10729192" cy="1408451"/>
          </a:xfrm>
        </p:spPr>
        <p:txBody>
          <a:bodyPr/>
          <a:lstStyle/>
          <a:p>
            <a:r>
              <a:rPr lang="en-US" b="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Métricas</a:t>
            </a:r>
            <a:r>
              <a:rPr lang="en-US" b="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b="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desenvolvimento</a:t>
            </a:r>
            <a:r>
              <a:rPr lang="en-US" b="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com </a:t>
            </a:r>
            <a:r>
              <a:rPr lang="en-US" b="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Sonarqube</a:t>
            </a:r>
            <a:r>
              <a:rPr lang="en-US" b="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pt-BR" b="0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Espaço Reservado para Texto 12">
            <a:extLst>
              <a:ext uri="{FF2B5EF4-FFF2-40B4-BE49-F238E27FC236}">
                <a16:creationId xmlns:a16="http://schemas.microsoft.com/office/drawing/2014/main" id="{603E4B24-6BE4-4D8A-AC00-61F75DB3C0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5406" y="4005064"/>
            <a:ext cx="6572695" cy="898212"/>
          </a:xfrm>
        </p:spPr>
        <p:txBody>
          <a:bodyPr/>
          <a:lstStyle/>
          <a:p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LACE – </a:t>
            </a:r>
            <a:r>
              <a:rPr lang="en-US" sz="1800" b="1" dirty="0" err="1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Transformação</a:t>
            </a:r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b="1" dirty="0" err="1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Ágil</a:t>
            </a:r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B3</a:t>
            </a:r>
          </a:p>
          <a:p>
            <a:r>
              <a:rPr lang="en-US" sz="1800" b="1" dirty="0" err="1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Treinamento</a:t>
            </a:r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Dev Team</a:t>
            </a:r>
          </a:p>
          <a:p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pt-BR" sz="1800" b="1" dirty="0">
              <a:solidFill>
                <a:srgbClr val="00B0E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865071"/>
      </p:ext>
    </p:extLst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349AB36-BB2C-40DC-B146-459BD4943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2204864"/>
            <a:ext cx="11304636" cy="1944216"/>
          </a:xfrm>
        </p:spPr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Métricas de desenvolvimento com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Sonarqube</a:t>
            </a:r>
            <a:b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Quality</a:t>
            </a:r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 Gate e benefícios das métricas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b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sz="20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lace@b3.com.br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3F1119F-323E-4790-A525-379B1ACF935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72" r="25590"/>
          <a:stretch/>
        </p:blipFill>
        <p:spPr>
          <a:xfrm>
            <a:off x="8760296" y="4161703"/>
            <a:ext cx="1954620" cy="1944217"/>
          </a:xfrm>
          <a:prstGeom prst="ellipse">
            <a:avLst/>
          </a:prstGeom>
        </p:spPr>
      </p:pic>
      <p:pic>
        <p:nvPicPr>
          <p:cNvPr id="5" name="Imagem 4" descr="Fundo preto com letras brancas&#10;&#10;Descrição gerada automaticamente">
            <a:extLst>
              <a:ext uri="{FF2B5EF4-FFF2-40B4-BE49-F238E27FC236}">
                <a16:creationId xmlns:a16="http://schemas.microsoft.com/office/drawing/2014/main" id="{2AD862C3-2E42-4742-A7A7-4653110FB6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88" t="32022" r="24801" b="30639"/>
          <a:stretch/>
        </p:blipFill>
        <p:spPr>
          <a:xfrm>
            <a:off x="839416" y="4778915"/>
            <a:ext cx="3096344" cy="132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907073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ço Reservado para Texto 25"/>
          <p:cNvSpPr>
            <a:spLocks noGrp="1"/>
          </p:cNvSpPr>
          <p:nvPr>
            <p:ph type="body" sz="quarter" idx="16"/>
          </p:nvPr>
        </p:nvSpPr>
        <p:spPr>
          <a:xfrm>
            <a:off x="575733" y="1340768"/>
            <a:ext cx="11040533" cy="632244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da-DK" sz="18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Métricas de desenvolvimento com Sonarqube – </a:t>
            </a:r>
          </a:p>
          <a:p>
            <a:pPr algn="ctr"/>
            <a:r>
              <a:rPr lang="da-DK" sz="18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Cobertura de código e complexidades ciclomática e cognitiva</a:t>
            </a:r>
            <a:endParaRPr lang="pt-BR" sz="1800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Recapitulando...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38544B6-F56F-4629-9811-A0DB5748136B}"/>
              </a:ext>
            </a:extLst>
          </p:cNvPr>
          <p:cNvSpPr/>
          <p:nvPr/>
        </p:nvSpPr>
        <p:spPr>
          <a:xfrm>
            <a:off x="7815305" y="2506207"/>
            <a:ext cx="2448272" cy="1800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/>
          </a:p>
          <a:p>
            <a:pPr algn="ctr"/>
            <a:r>
              <a:rPr lang="pt-BR" b="1" dirty="0"/>
              <a:t>Complexidade</a:t>
            </a:r>
          </a:p>
          <a:p>
            <a:pPr algn="ctr"/>
            <a:r>
              <a:rPr lang="pt-BR" b="1" dirty="0"/>
              <a:t>cognitiva</a:t>
            </a:r>
          </a:p>
          <a:p>
            <a:pPr algn="ctr"/>
            <a:endParaRPr lang="pt-BR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CDB9B43-1144-4B07-8344-260EC40AB54E}"/>
              </a:ext>
            </a:extLst>
          </p:cNvPr>
          <p:cNvSpPr/>
          <p:nvPr/>
        </p:nvSpPr>
        <p:spPr>
          <a:xfrm>
            <a:off x="1928423" y="2506207"/>
            <a:ext cx="2448272" cy="1800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/>
          </a:p>
          <a:p>
            <a:pPr algn="ctr"/>
            <a:r>
              <a:rPr lang="pt-BR" b="1" dirty="0"/>
              <a:t>Cobertura de código por testes</a:t>
            </a:r>
          </a:p>
          <a:p>
            <a:pPr algn="ctr"/>
            <a:endParaRPr lang="pt-BR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EF3A8F4-73A7-4985-B7EB-68C4F492620A}"/>
              </a:ext>
            </a:extLst>
          </p:cNvPr>
          <p:cNvSpPr/>
          <p:nvPr/>
        </p:nvSpPr>
        <p:spPr>
          <a:xfrm>
            <a:off x="4871863" y="2506207"/>
            <a:ext cx="2448272" cy="1800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Complexidade</a:t>
            </a:r>
          </a:p>
          <a:p>
            <a:pPr algn="ctr"/>
            <a:r>
              <a:rPr lang="pt-BR" b="1" dirty="0" err="1"/>
              <a:t>ciclomática</a:t>
            </a:r>
            <a:endParaRPr lang="pt-BR" b="1" dirty="0"/>
          </a:p>
        </p:txBody>
      </p:sp>
      <p:pic>
        <p:nvPicPr>
          <p:cNvPr id="21" name="Picture 20" descr="A close up of a logo&#10;&#10;Description automatically generated">
            <a:extLst>
              <a:ext uri="{FF2B5EF4-FFF2-40B4-BE49-F238E27FC236}">
                <a16:creationId xmlns:a16="http://schemas.microsoft.com/office/drawing/2014/main" id="{F892DBB8-AF77-4EE2-BBD6-F6CB6571F7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473" y="4694162"/>
            <a:ext cx="2307052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003480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/>
        </p:nvSpPr>
        <p:spPr>
          <a:xfrm>
            <a:off x="335360" y="3077189"/>
            <a:ext cx="9361040" cy="63927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lnSpc>
                <a:spcPts val="4600"/>
              </a:lnSpc>
            </a:pPr>
            <a:r>
              <a:rPr lang="en-US" sz="3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Quality gate</a:t>
            </a:r>
          </a:p>
        </p:txBody>
      </p:sp>
    </p:spTree>
    <p:extLst>
      <p:ext uri="{BB962C8B-B14F-4D97-AF65-F5344CB8AC3E}">
        <p14:creationId xmlns:p14="http://schemas.microsoft.com/office/powerpoint/2010/main" val="2279745549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SONARQUBE – QUALITY GATE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070306C4-520A-4296-AEFB-C83191144E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75" y="1524000"/>
            <a:ext cx="6648450" cy="381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13F89084-4F9B-4034-9ABC-5F3D70D24E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056" y="61083"/>
            <a:ext cx="3762795" cy="23052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828103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SONARQUBE – QUALITY GATE B3</a:t>
            </a:r>
          </a:p>
        </p:txBody>
      </p:sp>
      <p:pic>
        <p:nvPicPr>
          <p:cNvPr id="1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A25F992-8198-4D2C-9F2C-62C99A9715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09" y="1416045"/>
            <a:ext cx="9320777" cy="25004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13F89084-4F9B-4034-9ABC-5F3D70D24E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120" y="263441"/>
            <a:ext cx="3762795" cy="23052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: Rounded Corners 20">
            <a:extLst>
              <a:ext uri="{FF2B5EF4-FFF2-40B4-BE49-F238E27FC236}">
                <a16:creationId xmlns:a16="http://schemas.microsoft.com/office/drawing/2014/main" id="{F2B64074-FDEA-4BC0-B123-D9A890A9C1BD}"/>
              </a:ext>
            </a:extLst>
          </p:cNvPr>
          <p:cNvSpPr/>
          <p:nvPr/>
        </p:nvSpPr>
        <p:spPr>
          <a:xfrm>
            <a:off x="3791744" y="4293094"/>
            <a:ext cx="2304256" cy="1572237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t-BR" sz="1200" b="1" dirty="0">
                <a:solidFill>
                  <a:schemeClr val="bg1"/>
                </a:solidFill>
              </a:rPr>
              <a:t>Dimensões avaliadas no atual momento:</a:t>
            </a:r>
          </a:p>
          <a:p>
            <a:pPr marL="228600" indent="-228600" algn="ctr">
              <a:buFont typeface="+mj-lt"/>
              <a:buAutoNum type="arabicPeriod"/>
            </a:pPr>
            <a:r>
              <a:rPr lang="pt-BR" sz="1200" b="1" dirty="0">
                <a:solidFill>
                  <a:schemeClr val="bg1"/>
                </a:solidFill>
              </a:rPr>
              <a:t>Cobertura de código</a:t>
            </a:r>
          </a:p>
          <a:p>
            <a:pPr marL="228600" indent="-228600" algn="ctr">
              <a:buFont typeface="+mj-lt"/>
              <a:buAutoNum type="arabicPeriod"/>
            </a:pPr>
            <a:r>
              <a:rPr lang="pt-BR" sz="1200" b="1" dirty="0">
                <a:solidFill>
                  <a:schemeClr val="bg1"/>
                </a:solidFill>
              </a:rPr>
              <a:t>Confiabilidade (bugs)</a:t>
            </a:r>
          </a:p>
        </p:txBody>
      </p:sp>
      <p:sp>
        <p:nvSpPr>
          <p:cNvPr id="6" name="Rectangle: Rounded Corners 20">
            <a:extLst>
              <a:ext uri="{FF2B5EF4-FFF2-40B4-BE49-F238E27FC236}">
                <a16:creationId xmlns:a16="http://schemas.microsoft.com/office/drawing/2014/main" id="{70D8FAF9-E22F-4933-A039-56FB000FAAB1}"/>
              </a:ext>
            </a:extLst>
          </p:cNvPr>
          <p:cNvSpPr/>
          <p:nvPr/>
        </p:nvSpPr>
        <p:spPr>
          <a:xfrm>
            <a:off x="6096000" y="4293095"/>
            <a:ext cx="2304256" cy="1572237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t-BR" sz="1200" b="1" dirty="0">
                <a:solidFill>
                  <a:schemeClr val="bg1"/>
                </a:solidFill>
              </a:rPr>
              <a:t>Ambas sobre código novo, ou seja, não considerando o código legado</a:t>
            </a:r>
          </a:p>
        </p:txBody>
      </p:sp>
    </p:spTree>
    <p:extLst>
      <p:ext uri="{BB962C8B-B14F-4D97-AF65-F5344CB8AC3E}">
        <p14:creationId xmlns:p14="http://schemas.microsoft.com/office/powerpoint/2010/main" val="400109144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/>
        </p:nvSpPr>
        <p:spPr>
          <a:xfrm>
            <a:off x="335360" y="3077189"/>
            <a:ext cx="9361040" cy="63927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lnSpc>
                <a:spcPts val="4600"/>
              </a:lnSpc>
            </a:pPr>
            <a:r>
              <a:rPr lang="en-US" sz="3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 para </a:t>
            </a:r>
            <a:r>
              <a:rPr lang="en-US" sz="3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quê</a:t>
            </a:r>
            <a:r>
              <a:rPr lang="en-US" sz="3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tudo</a:t>
            </a:r>
            <a:r>
              <a:rPr lang="en-US" sz="3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isso</a:t>
            </a:r>
            <a:r>
              <a:rPr lang="en-US" sz="3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07859718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Métricas de desenvolvimento – E para quê tudo isso?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F5C93B8-EA17-4E3E-A2D9-B9450B57E272}"/>
              </a:ext>
            </a:extLst>
          </p:cNvPr>
          <p:cNvSpPr/>
          <p:nvPr/>
        </p:nvSpPr>
        <p:spPr>
          <a:xfrm>
            <a:off x="430586" y="920112"/>
            <a:ext cx="3412435" cy="5130279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pt-BR" dirty="0"/>
            </a:br>
            <a:endParaRPr lang="pt-BR" dirty="0"/>
          </a:p>
          <a:p>
            <a:pPr algn="ctr"/>
            <a:r>
              <a:rPr lang="pt-BR" b="1" u="sng" dirty="0"/>
              <a:t>CLEAN CODE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Facilidade para entender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Evita duplicação de código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Menos código (mais modular)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Facilidade em testar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Facilidade em automatizar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Mais fácil e barato de manter</a:t>
            </a:r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br>
              <a:rPr lang="pt-BR" dirty="0"/>
            </a:br>
            <a:endParaRPr lang="pt-BR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19B438D-D4EB-4769-9391-F80090E31283}"/>
              </a:ext>
            </a:extLst>
          </p:cNvPr>
          <p:cNvSpPr/>
          <p:nvPr/>
        </p:nvSpPr>
        <p:spPr>
          <a:xfrm>
            <a:off x="8844604" y="920113"/>
            <a:ext cx="2147940" cy="5130278"/>
          </a:xfrm>
          <a:prstGeom prst="roundRect">
            <a:avLst/>
          </a:prstGeom>
          <a:solidFill>
            <a:srgbClr val="FF0000">
              <a:alpha val="6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u="sng" dirty="0"/>
              <a:t>DÉBITO TÉCNICO</a:t>
            </a:r>
          </a:p>
          <a:p>
            <a:pPr algn="ctr"/>
            <a:endParaRPr lang="pt-BR" b="1" u="sng" dirty="0"/>
          </a:p>
          <a:p>
            <a:pPr algn="ctr"/>
            <a:r>
              <a:rPr lang="pt-BR" b="1" u="sng" dirty="0"/>
              <a:t>(DIRTY CODE)</a:t>
            </a:r>
          </a:p>
          <a:p>
            <a:pPr algn="ctr"/>
            <a:endParaRPr lang="pt-BR" b="1" u="sng" dirty="0"/>
          </a:p>
          <a:p>
            <a:pPr algn="ctr"/>
            <a:r>
              <a:rPr lang="pt-BR" b="1" u="sng" dirty="0"/>
              <a:t>BUGS</a:t>
            </a:r>
          </a:p>
          <a:p>
            <a:pPr algn="ctr"/>
            <a:endParaRPr lang="pt-BR" b="1" u="sng" dirty="0"/>
          </a:p>
          <a:p>
            <a:pPr algn="ctr"/>
            <a:r>
              <a:rPr lang="pt-BR" b="1" u="sng" dirty="0"/>
              <a:t>DUPLICAÇÃO</a:t>
            </a:r>
          </a:p>
        </p:txBody>
      </p:sp>
      <p:pic>
        <p:nvPicPr>
          <p:cNvPr id="11" name="Picture 10" descr="A picture containing photo, person, orange, phone&#10;&#10;Description automatically generated">
            <a:extLst>
              <a:ext uri="{FF2B5EF4-FFF2-40B4-BE49-F238E27FC236}">
                <a16:creationId xmlns:a16="http://schemas.microsoft.com/office/drawing/2014/main" id="{9BE24AAA-CFE8-41BD-B29B-1738409CEB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33" r="51091" b="1164"/>
          <a:stretch/>
        </p:blipFill>
        <p:spPr>
          <a:xfrm>
            <a:off x="9146588" y="5246499"/>
            <a:ext cx="1636318" cy="1308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6" name="Picture 25" descr="A picture containing photo, person, orange, phone&#10;&#10;Description automatically generated">
            <a:extLst>
              <a:ext uri="{FF2B5EF4-FFF2-40B4-BE49-F238E27FC236}">
                <a16:creationId xmlns:a16="http://schemas.microsoft.com/office/drawing/2014/main" id="{B04FF28F-BD66-4E57-940D-0DE59B189E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3" t="5778" r="50930" b="47915"/>
          <a:stretch/>
        </p:blipFill>
        <p:spPr>
          <a:xfrm>
            <a:off x="1438416" y="5246499"/>
            <a:ext cx="1396773" cy="1308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3B64580D-F7E0-4D62-AC2F-913E8BF1BC26}"/>
              </a:ext>
            </a:extLst>
          </p:cNvPr>
          <p:cNvSpPr/>
          <p:nvPr/>
        </p:nvSpPr>
        <p:spPr>
          <a:xfrm>
            <a:off x="3954940" y="3123127"/>
            <a:ext cx="4564115" cy="780647"/>
          </a:xfrm>
          <a:prstGeom prst="leftRightArrow">
            <a:avLst/>
          </a:prstGeom>
          <a:gradFill>
            <a:gsLst>
              <a:gs pos="0">
                <a:srgbClr val="00B050"/>
              </a:gs>
              <a:gs pos="37000">
                <a:srgbClr val="3FFF96"/>
              </a:gs>
              <a:gs pos="62000">
                <a:srgbClr val="FFFF00"/>
              </a:gs>
              <a:gs pos="100000">
                <a:srgbClr val="FF0000"/>
              </a:gs>
            </a:gsLst>
            <a:lin ang="2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>
                    <a:lumMod val="50000"/>
                  </a:schemeClr>
                </a:solidFill>
              </a:rPr>
              <a:t>Testes</a:t>
            </a:r>
          </a:p>
        </p:txBody>
      </p:sp>
      <p:sp>
        <p:nvSpPr>
          <p:cNvPr id="24" name="Arrow: Left-Right 23">
            <a:extLst>
              <a:ext uri="{FF2B5EF4-FFF2-40B4-BE49-F238E27FC236}">
                <a16:creationId xmlns:a16="http://schemas.microsoft.com/office/drawing/2014/main" id="{1750F152-898C-4755-9367-C2C86DD5C268}"/>
              </a:ext>
            </a:extLst>
          </p:cNvPr>
          <p:cNvSpPr/>
          <p:nvPr/>
        </p:nvSpPr>
        <p:spPr>
          <a:xfrm>
            <a:off x="3954940" y="1207890"/>
            <a:ext cx="4564115" cy="780647"/>
          </a:xfrm>
          <a:prstGeom prst="leftRightArrow">
            <a:avLst/>
          </a:prstGeom>
          <a:gradFill>
            <a:gsLst>
              <a:gs pos="0">
                <a:srgbClr val="00B050"/>
              </a:gs>
              <a:gs pos="37000">
                <a:srgbClr val="3FFF96"/>
              </a:gs>
              <a:gs pos="62000">
                <a:srgbClr val="FFFF00"/>
              </a:gs>
              <a:gs pos="100000">
                <a:srgbClr val="FF0000"/>
              </a:gs>
            </a:gsLst>
            <a:lin ang="2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>
                    <a:lumMod val="50000"/>
                  </a:schemeClr>
                </a:solidFill>
              </a:rPr>
              <a:t>Acordos de trabalho</a:t>
            </a:r>
          </a:p>
        </p:txBody>
      </p:sp>
      <p:sp>
        <p:nvSpPr>
          <p:cNvPr id="25" name="Arrow: Left-Right 24">
            <a:extLst>
              <a:ext uri="{FF2B5EF4-FFF2-40B4-BE49-F238E27FC236}">
                <a16:creationId xmlns:a16="http://schemas.microsoft.com/office/drawing/2014/main" id="{1EDEF921-429C-48A9-8874-CC4D3F4E1198}"/>
              </a:ext>
            </a:extLst>
          </p:cNvPr>
          <p:cNvSpPr/>
          <p:nvPr/>
        </p:nvSpPr>
        <p:spPr>
          <a:xfrm>
            <a:off x="4000337" y="2137367"/>
            <a:ext cx="4564115" cy="780647"/>
          </a:xfrm>
          <a:prstGeom prst="leftRightArrow">
            <a:avLst/>
          </a:prstGeom>
          <a:gradFill>
            <a:gsLst>
              <a:gs pos="0">
                <a:srgbClr val="00B050"/>
              </a:gs>
              <a:gs pos="37000">
                <a:srgbClr val="3FFF96"/>
              </a:gs>
              <a:gs pos="62000">
                <a:srgbClr val="FFFF00"/>
              </a:gs>
              <a:gs pos="100000">
                <a:srgbClr val="FF0000"/>
              </a:gs>
            </a:gsLst>
            <a:lin ang="2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>
                    <a:lumMod val="50000"/>
                  </a:schemeClr>
                </a:solidFill>
              </a:rPr>
              <a:t>Entendimento</a:t>
            </a:r>
          </a:p>
        </p:txBody>
      </p:sp>
      <p:sp>
        <p:nvSpPr>
          <p:cNvPr id="27" name="Arrow: Left-Right 26">
            <a:extLst>
              <a:ext uri="{FF2B5EF4-FFF2-40B4-BE49-F238E27FC236}">
                <a16:creationId xmlns:a16="http://schemas.microsoft.com/office/drawing/2014/main" id="{1964974E-D369-4337-ABB8-4C2990E6695E}"/>
              </a:ext>
            </a:extLst>
          </p:cNvPr>
          <p:cNvSpPr/>
          <p:nvPr/>
        </p:nvSpPr>
        <p:spPr>
          <a:xfrm>
            <a:off x="3954940" y="4052604"/>
            <a:ext cx="4564115" cy="780647"/>
          </a:xfrm>
          <a:prstGeom prst="leftRightArrow">
            <a:avLst/>
          </a:prstGeom>
          <a:gradFill>
            <a:gsLst>
              <a:gs pos="0">
                <a:srgbClr val="00B050"/>
              </a:gs>
              <a:gs pos="37000">
                <a:srgbClr val="3FFF96"/>
              </a:gs>
              <a:gs pos="62000">
                <a:srgbClr val="FFFF00"/>
              </a:gs>
              <a:gs pos="100000">
                <a:srgbClr val="FF0000"/>
              </a:gs>
            </a:gsLst>
            <a:lin ang="2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>
                    <a:lumMod val="50000"/>
                  </a:schemeClr>
                </a:solidFill>
              </a:rPr>
              <a:t>Comunicação</a:t>
            </a:r>
          </a:p>
        </p:txBody>
      </p:sp>
      <p:sp>
        <p:nvSpPr>
          <p:cNvPr id="28" name="Arrow: Left-Right 27">
            <a:extLst>
              <a:ext uri="{FF2B5EF4-FFF2-40B4-BE49-F238E27FC236}">
                <a16:creationId xmlns:a16="http://schemas.microsoft.com/office/drawing/2014/main" id="{1740EFFB-2FDD-41BC-8098-B69448277979}"/>
              </a:ext>
            </a:extLst>
          </p:cNvPr>
          <p:cNvSpPr/>
          <p:nvPr/>
        </p:nvSpPr>
        <p:spPr>
          <a:xfrm>
            <a:off x="3954940" y="4959688"/>
            <a:ext cx="4564115" cy="780647"/>
          </a:xfrm>
          <a:prstGeom prst="leftRightArrow">
            <a:avLst/>
          </a:prstGeom>
          <a:gradFill>
            <a:gsLst>
              <a:gs pos="0">
                <a:srgbClr val="00B050"/>
              </a:gs>
              <a:gs pos="37000">
                <a:srgbClr val="3FFF96"/>
              </a:gs>
              <a:gs pos="62000">
                <a:srgbClr val="FFFF00"/>
              </a:gs>
              <a:gs pos="100000">
                <a:srgbClr val="FF0000"/>
              </a:gs>
            </a:gsLst>
            <a:lin ang="2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>
                <a:solidFill>
                  <a:schemeClr val="tx1">
                    <a:lumMod val="50000"/>
                  </a:schemeClr>
                </a:solidFill>
              </a:rPr>
              <a:t>Small</a:t>
            </a:r>
            <a:r>
              <a:rPr lang="pt-BR" b="1" dirty="0">
                <a:solidFill>
                  <a:schemeClr val="tx1">
                    <a:lumMod val="50000"/>
                  </a:schemeClr>
                </a:solidFill>
              </a:rPr>
              <a:t> releases</a:t>
            </a:r>
          </a:p>
        </p:txBody>
      </p:sp>
    </p:spTree>
    <p:extLst>
      <p:ext uri="{BB962C8B-B14F-4D97-AF65-F5344CB8AC3E}">
        <p14:creationId xmlns:p14="http://schemas.microsoft.com/office/powerpoint/2010/main" val="23252028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/>
        </p:nvSpPr>
        <p:spPr>
          <a:xfrm>
            <a:off x="335360" y="3077189"/>
            <a:ext cx="9361040" cy="63927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lnSpc>
                <a:spcPts val="4600"/>
              </a:lnSpc>
            </a:pPr>
            <a:r>
              <a:rPr lang="en-US" sz="3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Referências</a:t>
            </a:r>
            <a:endParaRPr lang="en-US" sz="36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m 2" descr="Homem de terno e gravata&#10;&#10;Descrição gerada automaticamente">
            <a:extLst>
              <a:ext uri="{FF2B5EF4-FFF2-40B4-BE49-F238E27FC236}">
                <a16:creationId xmlns:a16="http://schemas.microsoft.com/office/drawing/2014/main" id="{B7CF9731-B742-4361-B426-B113AA0D8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816" y="2165678"/>
            <a:ext cx="3312368" cy="25266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2912050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REFERÊNCIAS BIBLIOGRÁFICAS</a:t>
            </a: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538883BE-D574-4D91-97C7-B5CCF3D2E7B3}"/>
              </a:ext>
            </a:extLst>
          </p:cNvPr>
          <p:cNvSpPr txBox="1"/>
          <p:nvPr/>
        </p:nvSpPr>
        <p:spPr>
          <a:xfrm>
            <a:off x="744279" y="1743740"/>
            <a:ext cx="3540642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pt-BR" sz="1400" dirty="0"/>
          </a:p>
          <a:p>
            <a:endParaRPr lang="pt-BR" sz="1400" dirty="0"/>
          </a:p>
          <a:p>
            <a:endParaRPr lang="pt-BR" sz="1400" dirty="0" err="1"/>
          </a:p>
        </p:txBody>
      </p:sp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3899944C-D8E7-48C2-B828-F359BD9BFFA4}"/>
              </a:ext>
            </a:extLst>
          </p:cNvPr>
          <p:cNvGraphicFramePr>
            <a:graphicFrameLocks noGrp="1"/>
          </p:cNvGraphicFramePr>
          <p:nvPr/>
        </p:nvGraphicFramePr>
        <p:xfrm>
          <a:off x="528969" y="1124744"/>
          <a:ext cx="11134061" cy="43014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215103">
                  <a:extLst>
                    <a:ext uri="{9D8B030D-6E8A-4147-A177-3AD203B41FA5}">
                      <a16:colId xmlns:a16="http://schemas.microsoft.com/office/drawing/2014/main" val="3980891844"/>
                    </a:ext>
                  </a:extLst>
                </a:gridCol>
                <a:gridCol w="4918958">
                  <a:extLst>
                    <a:ext uri="{9D8B030D-6E8A-4147-A177-3AD203B41FA5}">
                      <a16:colId xmlns:a16="http://schemas.microsoft.com/office/drawing/2014/main" val="344395783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pt-BR" sz="1200" kern="1200" dirty="0"/>
                        <a:t>Sites</a:t>
                      </a:r>
                      <a:endParaRPr lang="pt-B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 dirty="0"/>
                        <a:t>Livro (White </a:t>
                      </a:r>
                      <a:r>
                        <a:rPr lang="pt-BR" sz="1200" dirty="0" err="1"/>
                        <a:t>paper</a:t>
                      </a:r>
                      <a:r>
                        <a:rPr lang="pt-BR" sz="12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268365"/>
                  </a:ext>
                </a:extLst>
              </a:tr>
              <a:tr h="3869432">
                <a:tc>
                  <a:txBody>
                    <a:bodyPr/>
                    <a:lstStyle/>
                    <a:p>
                      <a:r>
                        <a:rPr lang="pt-BR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https://docs.sonarqube.org/6.7/MetricDefinitions.html</a:t>
                      </a:r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https://docs.sonarqube.org/6.7/QualityGates.html</a:t>
                      </a:r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http://www.literateprogramming.com/mccabe.pdf</a:t>
                      </a:r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5"/>
                        </a:rPr>
                        <a:t>http://www.mccabe.com/pdf/mccabe-nist235r.pdf</a:t>
                      </a:r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6"/>
                        </a:rPr>
                        <a:t>https://www.sonarsource.com/resources/white-papers/cognitive-complexity.html</a:t>
                      </a:r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https://stackoverflow.com/questions/45083653/sonarqube-qualify-cognitive-complexity/45084107#45084107</a:t>
                      </a:r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  <a:p>
                      <a:endParaRPr lang="pt-B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263308"/>
                  </a:ext>
                </a:extLst>
              </a:tr>
            </a:tbl>
          </a:graphicData>
        </a:graphic>
      </p:graphicFrame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5402E97-E439-4F61-AD56-053C2052E5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136" y="2066905"/>
            <a:ext cx="2016224" cy="25016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56024FD-AC4A-44BF-AFDD-B4814C37F9D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759" y="2066905"/>
            <a:ext cx="1784962" cy="25016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779888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B3">
      <a:dk1>
        <a:srgbClr val="5A5F5F"/>
      </a:dk1>
      <a:lt1>
        <a:sysClr val="window" lastClr="FFFFFF"/>
      </a:lt1>
      <a:dk2>
        <a:srgbClr val="053273"/>
      </a:dk2>
      <a:lt2>
        <a:srgbClr val="FFFFFF"/>
      </a:lt2>
      <a:accent1>
        <a:srgbClr val="00AFE6"/>
      </a:accent1>
      <a:accent2>
        <a:srgbClr val="E17D1E"/>
      </a:accent2>
      <a:accent3>
        <a:srgbClr val="0064B4"/>
      </a:accent3>
      <a:accent4>
        <a:srgbClr val="FFD769"/>
      </a:accent4>
      <a:accent5>
        <a:srgbClr val="46C8F5"/>
      </a:accent5>
      <a:accent6>
        <a:srgbClr val="8CD7FA"/>
      </a:accent6>
      <a:hlink>
        <a:srgbClr val="00AFE6"/>
      </a:hlink>
      <a:folHlink>
        <a:srgbClr val="0064B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996EFEF7D0459479C2B077F9CC506F4" ma:contentTypeVersion="10" ma:contentTypeDescription="Crie um novo documento." ma:contentTypeScope="" ma:versionID="43cd10b64f265b7dd32059be640333a9">
  <xsd:schema xmlns:xsd="http://www.w3.org/2001/XMLSchema" xmlns:xs="http://www.w3.org/2001/XMLSchema" xmlns:p="http://schemas.microsoft.com/office/2006/metadata/properties" xmlns:ns1="http://schemas.microsoft.com/sharepoint/v3" xmlns:ns2="80facd6c-f04a-426f-adbd-b3840a7840bd" xmlns:ns3="d33496c5-bd94-446e-a363-fca1fec0d15a" targetNamespace="http://schemas.microsoft.com/office/2006/metadata/properties" ma:root="true" ma:fieldsID="0d6b128c5ce9545d0d2912f9a975af95" ns1:_="" ns2:_="" ns3:_="">
    <xsd:import namespace="http://schemas.microsoft.com/sharepoint/v3"/>
    <xsd:import namespace="80facd6c-f04a-426f-adbd-b3840a7840bd"/>
    <xsd:import namespace="d33496c5-bd94-446e-a363-fca1fec0d15a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Agendamento de Data de Início" ma:description="Data de Início de Agendamento é uma coluna de site criada pelo recurso de Publicação. Ela é usada para especificar a data e hora em que essa página aparecerá pela primeira vez aos visitantes do site." ma:internalName="PublishingStartDate">
      <xsd:simpleType>
        <xsd:restriction base="dms:Unknown"/>
      </xsd:simpleType>
    </xsd:element>
    <xsd:element name="PublishingExpirationDate" ma:index="9" nillable="true" ma:displayName="Agendamento de Data de Término" ma:description="Data Final de Agendamento é uma coluna de site criada pelo recurso de Publicação. Ela é usada para especificar a data e a hora em que essa página não será mais exibida aos visitantes do site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facd6c-f04a-426f-adbd-b3840a7840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3496c5-bd94-446e-a363-fca1fec0d15a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AB30B8D0-9C02-4061-951A-8B7B3A86F5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0facd6c-f04a-426f-adbd-b3840a7840bd"/>
    <ds:schemaRef ds:uri="d33496c5-bd94-446e-a363-fca1fec0d1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8DACE87-CD74-4C35-ADF8-12B4276F2F6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EF3FD83-2601-46A9-AA9B-655B326F1C5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246</Words>
  <Application>Microsoft Office PowerPoint</Application>
  <PresentationFormat>Widescreen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Segoe UI</vt:lpstr>
      <vt:lpstr>Office Theme</vt:lpstr>
      <vt:lpstr>Métricas de desenvolvimento com Sonarqube </vt:lpstr>
      <vt:lpstr>Recapitulando...</vt:lpstr>
      <vt:lpstr>PowerPoint Presentation</vt:lpstr>
      <vt:lpstr>SONARQUBE – QUALITY GATE</vt:lpstr>
      <vt:lpstr>SONARQUBE – QUALITY GATE B3</vt:lpstr>
      <vt:lpstr>PowerPoint Presentation</vt:lpstr>
      <vt:lpstr>Métricas de desenvolvimento – E para quê tudo isso? </vt:lpstr>
      <vt:lpstr>PowerPoint Presentation</vt:lpstr>
      <vt:lpstr>REFERÊNCIAS BIBLIOGRÁFICAS</vt:lpstr>
      <vt:lpstr>Métricas de desenvolvimento com Sonarqube Quality Gate e benefícios das métricas   lace@b3.com.br</vt:lpstr>
    </vt:vector>
  </TitlesOfParts>
  <Manager/>
  <Company>BVMF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Idelson Alves Neto</dc:creator>
  <cp:keywords/>
  <dc:description/>
  <cp:lastModifiedBy>Kolbe, Paulo Henrique</cp:lastModifiedBy>
  <cp:revision>280</cp:revision>
  <dcterms:created xsi:type="dcterms:W3CDTF">2016-08-02T14:53:12Z</dcterms:created>
  <dcterms:modified xsi:type="dcterms:W3CDTF">2020-07-24T14:23:34Z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0x0101001996EFEF7D0459479C2B077F9CC506F4</vt:lpwstr>
  </property>
  <property fmtid="{D5CDD505-2E9C-101B-9397-08002B2CF9AE}" pid="4" name="MSIP_Label_ff4334fd-4d03-49cd-9ac2-95013ea5131b_Enabled">
    <vt:lpwstr>True</vt:lpwstr>
  </property>
  <property fmtid="{D5CDD505-2E9C-101B-9397-08002B2CF9AE}" pid="5" name="MSIP_Label_ff4334fd-4d03-49cd-9ac2-95013ea5131b_SiteId">
    <vt:lpwstr>f9cfd8cb-c4a5-4677-b65d-3150dda310c9</vt:lpwstr>
  </property>
  <property fmtid="{D5CDD505-2E9C-101B-9397-08002B2CF9AE}" pid="6" name="MSIP_Label_ff4334fd-4d03-49cd-9ac2-95013ea5131b_Owner">
    <vt:lpwstr>idalves@bvmf.com.br</vt:lpwstr>
  </property>
  <property fmtid="{D5CDD505-2E9C-101B-9397-08002B2CF9AE}" pid="7" name="MSIP_Label_ff4334fd-4d03-49cd-9ac2-95013ea5131b_SetDate">
    <vt:lpwstr>2020-03-16T18:42:19.7806483Z</vt:lpwstr>
  </property>
  <property fmtid="{D5CDD505-2E9C-101B-9397-08002B2CF9AE}" pid="8" name="MSIP_Label_ff4334fd-4d03-49cd-9ac2-95013ea5131b_Name">
    <vt:lpwstr>B3</vt:lpwstr>
  </property>
  <property fmtid="{D5CDD505-2E9C-101B-9397-08002B2CF9AE}" pid="9" name="MSIP_Label_ff4334fd-4d03-49cd-9ac2-95013ea5131b_Application">
    <vt:lpwstr>Microsoft Azure Information Protection</vt:lpwstr>
  </property>
  <property fmtid="{D5CDD505-2E9C-101B-9397-08002B2CF9AE}" pid="10" name="MSIP_Label_ff4334fd-4d03-49cd-9ac2-95013ea5131b_ActionId">
    <vt:lpwstr>31ff6f87-870a-421f-9544-5feecaffd8fc</vt:lpwstr>
  </property>
  <property fmtid="{D5CDD505-2E9C-101B-9397-08002B2CF9AE}" pid="11" name="MSIP_Label_ff4334fd-4d03-49cd-9ac2-95013ea5131b_Extended_MSFT_Method">
    <vt:lpwstr>Manual</vt:lpwstr>
  </property>
  <property fmtid="{D5CDD505-2E9C-101B-9397-08002B2CF9AE}" pid="12" name="MSIP_Label_4aeda764-ac5d-4c78-8b24-fe1405747852_Enabled">
    <vt:lpwstr>True</vt:lpwstr>
  </property>
  <property fmtid="{D5CDD505-2E9C-101B-9397-08002B2CF9AE}" pid="13" name="MSIP_Label_4aeda764-ac5d-4c78-8b24-fe1405747852_SiteId">
    <vt:lpwstr>f9cfd8cb-c4a5-4677-b65d-3150dda310c9</vt:lpwstr>
  </property>
  <property fmtid="{D5CDD505-2E9C-101B-9397-08002B2CF9AE}" pid="14" name="MSIP_Label_4aeda764-ac5d-4c78-8b24-fe1405747852_SetDate">
    <vt:lpwstr>2020-03-16T18:42:19.7806483Z</vt:lpwstr>
  </property>
  <property fmtid="{D5CDD505-2E9C-101B-9397-08002B2CF9AE}" pid="15" name="MSIP_Label_4aeda764-ac5d-4c78-8b24-fe1405747852_Name">
    <vt:lpwstr>Interna</vt:lpwstr>
  </property>
  <property fmtid="{D5CDD505-2E9C-101B-9397-08002B2CF9AE}" pid="16" name="MSIP_Label_4aeda764-ac5d-4c78-8b24-fe1405747852_ActionId">
    <vt:lpwstr>31ff6f87-870a-421f-9544-5feecaffd8fc</vt:lpwstr>
  </property>
  <property fmtid="{D5CDD505-2E9C-101B-9397-08002B2CF9AE}" pid="17" name="MSIP_Label_4aeda764-ac5d-4c78-8b24-fe1405747852_Extended_MSFT_Method">
    <vt:lpwstr>Manual</vt:lpwstr>
  </property>
  <property fmtid="{D5CDD505-2E9C-101B-9397-08002B2CF9AE}" pid="18" name="Sensitivity">
    <vt:lpwstr>B3 Interna</vt:lpwstr>
  </property>
</Properties>
</file>