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4"/>
  </p:notesMasterIdLst>
  <p:handoutMasterIdLst>
    <p:handoutMasterId r:id="rId15"/>
  </p:handoutMasterIdLst>
  <p:sldIdLst>
    <p:sldId id="285" r:id="rId5"/>
    <p:sldId id="274" r:id="rId6"/>
    <p:sldId id="300" r:id="rId7"/>
    <p:sldId id="322" r:id="rId8"/>
    <p:sldId id="287" r:id="rId9"/>
    <p:sldId id="323" r:id="rId10"/>
    <p:sldId id="321" r:id="rId11"/>
    <p:sldId id="319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03F"/>
    <a:srgbClr val="F9726F"/>
    <a:srgbClr val="FFD862"/>
    <a:srgbClr val="00B0EA"/>
    <a:srgbClr val="FFFFFF"/>
    <a:srgbClr val="123274"/>
    <a:srgbClr val="DE7F00"/>
    <a:srgbClr val="E6E6E6"/>
    <a:srgbClr val="F6A841"/>
    <a:srgbClr val="003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5" autoAdjust="0"/>
    <p:restoredTop sz="99872" autoAdjust="0"/>
  </p:normalViewPr>
  <p:slideViewPr>
    <p:cSldViewPr>
      <p:cViewPr varScale="1">
        <p:scale>
          <a:sx n="68" d="100"/>
          <a:sy n="68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13"/>
          <p:cNvSpPr>
            <a:spLocks noGrp="1"/>
          </p:cNvSpPr>
          <p:nvPr>
            <p:ph type="body" sz="quarter" idx="13"/>
          </p:nvPr>
        </p:nvSpPr>
        <p:spPr>
          <a:xfrm>
            <a:off x="335360" y="98072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B0F0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Espaço Reservado para Texto 13"/>
          <p:cNvSpPr>
            <a:spLocks noGrp="1"/>
          </p:cNvSpPr>
          <p:nvPr>
            <p:ph type="body" sz="quarter" idx="16"/>
          </p:nvPr>
        </p:nvSpPr>
        <p:spPr>
          <a:xfrm>
            <a:off x="335359" y="138776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12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335359" y="179479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8"/>
          </p:nvPr>
        </p:nvSpPr>
        <p:spPr>
          <a:xfrm>
            <a:off x="335359" y="222302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9"/>
          </p:nvPr>
        </p:nvSpPr>
        <p:spPr>
          <a:xfrm>
            <a:off x="335359" y="265124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20"/>
          </p:nvPr>
        </p:nvSpPr>
        <p:spPr>
          <a:xfrm>
            <a:off x="335359" y="3079475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6" name="Espaço Reservado para Texto 13"/>
          <p:cNvSpPr>
            <a:spLocks noGrp="1"/>
          </p:cNvSpPr>
          <p:nvPr>
            <p:ph type="body" sz="quarter" idx="21"/>
          </p:nvPr>
        </p:nvSpPr>
        <p:spPr>
          <a:xfrm>
            <a:off x="335359" y="3507702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22"/>
          </p:nvPr>
        </p:nvSpPr>
        <p:spPr>
          <a:xfrm>
            <a:off x="335359" y="3946006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Texto 13"/>
          <p:cNvSpPr>
            <a:spLocks noGrp="1"/>
          </p:cNvSpPr>
          <p:nvPr>
            <p:ph type="body" sz="quarter" idx="23"/>
          </p:nvPr>
        </p:nvSpPr>
        <p:spPr>
          <a:xfrm>
            <a:off x="335359" y="4384310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Texto 13"/>
          <p:cNvSpPr>
            <a:spLocks noGrp="1"/>
          </p:cNvSpPr>
          <p:nvPr>
            <p:ph type="body" sz="quarter" idx="24"/>
          </p:nvPr>
        </p:nvSpPr>
        <p:spPr>
          <a:xfrm>
            <a:off x="335359" y="482261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Texto 13"/>
          <p:cNvSpPr>
            <a:spLocks noGrp="1"/>
          </p:cNvSpPr>
          <p:nvPr>
            <p:ph type="body" sz="quarter" idx="25"/>
          </p:nvPr>
        </p:nvSpPr>
        <p:spPr>
          <a:xfrm>
            <a:off x="335359" y="526091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219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90804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1" r:id="rId13"/>
    <p:sldLayoutId id="2147483682" r:id="rId14"/>
    <p:sldLayoutId id="2147483683" r:id="rId15"/>
    <p:sldLayoutId id="2147483661" r:id="rId16"/>
    <p:sldLayoutId id="2147483650" r:id="rId17"/>
    <p:sldLayoutId id="2147483662" r:id="rId18"/>
    <p:sldLayoutId id="2147483663" r:id="rId19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inuousdelivery.com/" TargetMode="External"/><Relationship Id="rId2" Type="http://schemas.openxmlformats.org/officeDocument/2006/relationships/hyperlink" Target="https://martinfowler.com/bliki/ContinuousIntegrationCertification.html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9577064" cy="1408451"/>
          </a:xfrm>
        </p:spPr>
        <p:txBody>
          <a:bodyPr/>
          <a:lstStyle/>
          <a:p>
            <a:r>
              <a:rPr lang="pt-BR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Continuous</a:t>
            </a:r>
            <a:r>
              <a:rPr lang="pt-BR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Integration</a:t>
            </a:r>
            <a:endParaRPr lang="pt-BR" b="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 Team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6"/>
          </p:nvPr>
        </p:nvSpPr>
        <p:spPr>
          <a:xfrm>
            <a:off x="2807981" y="1344067"/>
            <a:ext cx="3648059" cy="632244"/>
          </a:xfrm>
        </p:spPr>
        <p:txBody>
          <a:bodyPr>
            <a:normAutofit/>
          </a:bodyPr>
          <a:lstStyle/>
          <a:p>
            <a:pPr algn="ctr"/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com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Recapitulando...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0DD3C-3CCB-4865-8FC0-E26D8B0D0823}"/>
              </a:ext>
            </a:extLst>
          </p:cNvPr>
          <p:cNvSpPr/>
          <p:nvPr/>
        </p:nvSpPr>
        <p:spPr>
          <a:xfrm>
            <a:off x="6564458" y="2444373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/>
              <a:t>Benefícios com Sonar e suas métricas</a:t>
            </a:r>
          </a:p>
          <a:p>
            <a:pPr algn="ctr"/>
            <a:endParaRPr lang="pt-BR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C637FF1-8829-457C-8E82-1A71A36E4A7E}"/>
              </a:ext>
            </a:extLst>
          </p:cNvPr>
          <p:cNvSpPr/>
          <p:nvPr/>
        </p:nvSpPr>
        <p:spPr>
          <a:xfrm>
            <a:off x="3407874" y="2444373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 err="1"/>
              <a:t>Quality</a:t>
            </a:r>
            <a:r>
              <a:rPr lang="pt-BR" b="1" dirty="0"/>
              <a:t> Gate</a:t>
            </a:r>
          </a:p>
          <a:p>
            <a:pPr algn="ctr"/>
            <a:endParaRPr lang="pt-BR" b="1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561404E-CA5E-4639-A709-9B9096310E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5" r="11023"/>
          <a:stretch/>
        </p:blipFill>
        <p:spPr>
          <a:xfrm>
            <a:off x="6438096" y="845775"/>
            <a:ext cx="2700997" cy="134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9098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865096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pt-BR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Continuous</a:t>
            </a:r>
            <a:r>
              <a:rPr lang="pt-BR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Integration</a:t>
            </a:r>
            <a:r>
              <a:rPr lang="pt-BR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(introdução)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0803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CONTINUOUS INTEGRATION – IMPORTÂNCIA DOS TESTES AUTOMATIZADOS</a:t>
            </a:r>
          </a:p>
        </p:txBody>
      </p:sp>
      <p:pic>
        <p:nvPicPr>
          <p:cNvPr id="9" name="Picture 4" descr="A picture containing person, man, cellphone, front&#10;&#10;Description automatically generated">
            <a:extLst>
              <a:ext uri="{FF2B5EF4-FFF2-40B4-BE49-F238E27FC236}">
                <a16:creationId xmlns:a16="http://schemas.microsoft.com/office/drawing/2014/main" id="{A91D5549-AE58-48C1-860D-41F55BD9FD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6"/>
          <a:stretch/>
        </p:blipFill>
        <p:spPr>
          <a:xfrm>
            <a:off x="1749949" y="2483233"/>
            <a:ext cx="3400140" cy="1891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6" descr="A picture containing photo, woman, man, girl&#10;&#10;Description automatically generated">
            <a:extLst>
              <a:ext uri="{FF2B5EF4-FFF2-40B4-BE49-F238E27FC236}">
                <a16:creationId xmlns:a16="http://schemas.microsoft.com/office/drawing/2014/main" id="{521C76BF-8E58-436B-BB25-AD5B91B063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8"/>
          <a:stretch/>
        </p:blipFill>
        <p:spPr>
          <a:xfrm>
            <a:off x="7041910" y="2462911"/>
            <a:ext cx="3837903" cy="1891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Multiplication Sign 19">
            <a:extLst>
              <a:ext uri="{FF2B5EF4-FFF2-40B4-BE49-F238E27FC236}">
                <a16:creationId xmlns:a16="http://schemas.microsoft.com/office/drawing/2014/main" id="{9F849883-FE5D-46BD-A25D-318EDEAEAE98}"/>
              </a:ext>
            </a:extLst>
          </p:cNvPr>
          <p:cNvSpPr/>
          <p:nvPr/>
        </p:nvSpPr>
        <p:spPr>
          <a:xfrm>
            <a:off x="5739809" y="2828152"/>
            <a:ext cx="712381" cy="1201695"/>
          </a:xfrm>
          <a:prstGeom prst="mathMultiply">
            <a:avLst/>
          </a:prstGeom>
          <a:solidFill>
            <a:srgbClr val="339C3A"/>
          </a:solidFill>
          <a:ln w="12700">
            <a:solidFill>
              <a:srgbClr val="339C3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t-B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58851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CONTINUOUS INTEGRATION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243A5E-6895-46F7-B6BD-BCD55AD05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708" y="1369434"/>
            <a:ext cx="5856584" cy="4119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C6FC222-374F-4820-9B48-0A1C7851661B}"/>
              </a:ext>
            </a:extLst>
          </p:cNvPr>
          <p:cNvSpPr/>
          <p:nvPr/>
        </p:nvSpPr>
        <p:spPr>
          <a:xfrm>
            <a:off x="5366204" y="1369434"/>
            <a:ext cx="1368152" cy="1224136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750629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CONTINUOUS INTEGRATION – A CERTIFICAÇÃO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2165475-1878-492F-8468-D781538E9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50" y="1397119"/>
            <a:ext cx="8265695" cy="4428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7">
            <a:extLst>
              <a:ext uri="{FF2B5EF4-FFF2-40B4-BE49-F238E27FC236}">
                <a16:creationId xmlns:a16="http://schemas.microsoft.com/office/drawing/2014/main" id="{162E593B-D14B-415A-AD8B-B6554C8501BD}"/>
              </a:ext>
            </a:extLst>
          </p:cNvPr>
          <p:cNvSpPr/>
          <p:nvPr/>
        </p:nvSpPr>
        <p:spPr>
          <a:xfrm>
            <a:off x="5519936" y="3645024"/>
            <a:ext cx="2088232" cy="207320"/>
          </a:xfrm>
          <a:prstGeom prst="rect">
            <a:avLst/>
          </a:prstGeom>
          <a:noFill/>
          <a:ln w="28575">
            <a:solidFill>
              <a:srgbClr val="CC1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t-BR" sz="1200" dirty="0">
              <a:solidFill>
                <a:schemeClr val="tx1"/>
              </a:solidFill>
            </a:endParaRPr>
          </a:p>
        </p:txBody>
      </p:sp>
      <p:pic>
        <p:nvPicPr>
          <p:cNvPr id="8" name="Imagem 3" descr="Uma imagem contendo desenho, relógio&#10;&#10;Descrição gerada automaticamente">
            <a:extLst>
              <a:ext uri="{FF2B5EF4-FFF2-40B4-BE49-F238E27FC236}">
                <a16:creationId xmlns:a16="http://schemas.microsoft.com/office/drawing/2014/main" id="{4BE32D02-27C5-4C5C-8EFB-AA34EE1FF0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0" t="50000" r="8473" b="22115"/>
          <a:stretch/>
        </p:blipFill>
        <p:spPr>
          <a:xfrm>
            <a:off x="6108262" y="2423555"/>
            <a:ext cx="4632355" cy="458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650690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B7CF9731-B742-4361-B426-B113AA0D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165678"/>
            <a:ext cx="3312368" cy="2526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912050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REFERÊNCIAS BIBLIOGRÁFICAS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538883BE-D574-4D91-97C7-B5CCF3D2E7B3}"/>
              </a:ext>
            </a:extLst>
          </p:cNvPr>
          <p:cNvSpPr txBox="1"/>
          <p:nvPr/>
        </p:nvSpPr>
        <p:spPr>
          <a:xfrm>
            <a:off x="744279" y="1743740"/>
            <a:ext cx="354064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 err="1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F5CD6F-ABF4-4329-8C67-DB4BDBB57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338071"/>
              </p:ext>
            </p:extLst>
          </p:nvPr>
        </p:nvGraphicFramePr>
        <p:xfrm>
          <a:off x="528969" y="1124744"/>
          <a:ext cx="10859140" cy="284750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927071">
                  <a:extLst>
                    <a:ext uri="{9D8B030D-6E8A-4147-A177-3AD203B41FA5}">
                      <a16:colId xmlns:a16="http://schemas.microsoft.com/office/drawing/2014/main" val="3980891844"/>
                    </a:ext>
                  </a:extLst>
                </a:gridCol>
                <a:gridCol w="4932069">
                  <a:extLst>
                    <a:ext uri="{9D8B030D-6E8A-4147-A177-3AD203B41FA5}">
                      <a16:colId xmlns:a16="http://schemas.microsoft.com/office/drawing/2014/main" val="344395783"/>
                    </a:ext>
                  </a:extLst>
                </a:gridCol>
              </a:tblGrid>
              <a:tr h="235124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pt-BR" sz="1200" kern="1200" dirty="0"/>
                        <a:t>Sites</a:t>
                      </a:r>
                      <a:endParaRPr lang="pt-B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/>
                        <a:t>Livros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68365"/>
                  </a:ext>
                </a:extLst>
              </a:tr>
              <a:tr h="2573188">
                <a:tc>
                  <a:txBody>
                    <a:bodyPr/>
                    <a:lstStyle/>
                    <a:p>
                      <a:r>
                        <a:rPr lang="pt-BR" sz="1300" kern="1200" dirty="0"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https://martinfowler.com/bliki/ContinuousIntegrationCertification.html</a:t>
                      </a:r>
                      <a:endParaRPr lang="pt-BR" sz="1300" kern="1200" dirty="0"/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https://continuousdelivery.com/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  <a:p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3308"/>
                  </a:ext>
                </a:extLst>
              </a:tr>
            </a:tbl>
          </a:graphicData>
        </a:graphic>
      </p:graphicFrame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830354C6-A5B3-448F-8DF2-15291E503D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1743740"/>
            <a:ext cx="1444948" cy="190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988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204864"/>
            <a:ext cx="10440540" cy="1944216"/>
          </a:xfrm>
        </p:spPr>
        <p:txBody>
          <a:bodyPr/>
          <a:lstStyle/>
          <a:p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Continuous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Integration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lace@b3.com.br</a:t>
            </a:r>
            <a:endParaRPr lang="pt-BR" sz="20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470308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Segoe UI</vt:lpstr>
      <vt:lpstr>Office Theme</vt:lpstr>
      <vt:lpstr>Continuous Integration</vt:lpstr>
      <vt:lpstr>Recapitulando...</vt:lpstr>
      <vt:lpstr>PowerPoint Presentation</vt:lpstr>
      <vt:lpstr>CONTINUOUS INTEGRATION – IMPORTÂNCIA DOS TESTES AUTOMATIZADOS</vt:lpstr>
      <vt:lpstr>CONTINUOUS INTEGRATION</vt:lpstr>
      <vt:lpstr>CONTINUOUS INTEGRATION – A CERTIFICAÇÃO</vt:lpstr>
      <vt:lpstr>PowerPoint Presentation</vt:lpstr>
      <vt:lpstr>REFERÊNCIAS BIBLIOGRÁFICAS</vt:lpstr>
      <vt:lpstr>Continuous Integration   lace@b3.com.br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286</cp:revision>
  <dcterms:created xsi:type="dcterms:W3CDTF">2016-08-02T14:53:12Z</dcterms:created>
  <dcterms:modified xsi:type="dcterms:W3CDTF">2020-07-22T23:43:47Z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