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7"/>
  </p:notesMasterIdLst>
  <p:handoutMasterIdLst>
    <p:handoutMasterId r:id="rId18"/>
  </p:handoutMasterIdLst>
  <p:sldIdLst>
    <p:sldId id="285" r:id="rId5"/>
    <p:sldId id="274" r:id="rId6"/>
    <p:sldId id="300" r:id="rId7"/>
    <p:sldId id="343" r:id="rId8"/>
    <p:sldId id="359" r:id="rId9"/>
    <p:sldId id="323" r:id="rId10"/>
    <p:sldId id="344" r:id="rId11"/>
    <p:sldId id="345" r:id="rId12"/>
    <p:sldId id="346" r:id="rId13"/>
    <p:sldId id="321" r:id="rId14"/>
    <p:sldId id="319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19.jp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agiledata.org/essays/tdd.html" TargetMode="External"/><Relationship Id="rId5" Type="http://schemas.openxmlformats.org/officeDocument/2006/relationships/hyperlink" Target="https://www.thedroidsonroids.com/blog/pros-of-tdd-test-driven-development-for-business" TargetMode="External"/><Relationship Id="rId4" Type="http://schemas.openxmlformats.org/officeDocument/2006/relationships/hyperlink" Target="https://www.simform.com/what-is-td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7488832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Mitos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limitações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9857"/>
              </p:ext>
            </p:extLst>
          </p:nvPr>
        </p:nvGraphicFramePr>
        <p:xfrm>
          <a:off x="528969" y="1124744"/>
          <a:ext cx="11134061" cy="31103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39039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495022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27572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 e vídeos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2630645">
                <a:tc>
                  <a:txBody>
                    <a:bodyPr/>
                    <a:lstStyle/>
                    <a:p>
                      <a:r>
                        <a:rPr lang="pt-BR" sz="12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200" kern="1200" dirty="0"/>
                    </a:p>
                    <a:p>
                      <a:endParaRPr lang="pt-BR" sz="1200" kern="1200" dirty="0"/>
                    </a:p>
                    <a:p>
                      <a:r>
                        <a:rPr lang="pt-BR" sz="12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200" kern="1200" dirty="0"/>
                    </a:p>
                    <a:p>
                      <a:endParaRPr lang="pt-BR" sz="1200" kern="1200" dirty="0"/>
                    </a:p>
                    <a:p>
                      <a:r>
                        <a:rPr lang="pt-BR" sz="12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200" kern="1200" dirty="0"/>
                    </a:p>
                    <a:p>
                      <a:endParaRPr lang="pt-BR" sz="1200" kern="1200" dirty="0"/>
                    </a:p>
                    <a:p>
                      <a:r>
                        <a:rPr lang="pt-BR" sz="12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200" kern="1200" dirty="0"/>
                    </a:p>
                    <a:p>
                      <a:endParaRPr lang="pt-BR" sz="1200" kern="1200" dirty="0"/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http://agiledata.org/essays/tdd.html</a:t>
                      </a:r>
                      <a:endParaRPr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BA2D865-2CAF-4F9A-8DA8-CDFD59A426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844" y="1840751"/>
            <a:ext cx="1730153" cy="2176293"/>
          </a:xfrm>
          <a:prstGeom prst="rect">
            <a:avLst/>
          </a:prstGeom>
        </p:spPr>
      </p:pic>
      <p:pic>
        <p:nvPicPr>
          <p:cNvPr id="6" name="Picture 5" descr="A picture containing orange&#10;&#10;Description automatically generated">
            <a:extLst>
              <a:ext uri="{FF2B5EF4-FFF2-40B4-BE49-F238E27FC236}">
                <a16:creationId xmlns:a16="http://schemas.microsoft.com/office/drawing/2014/main" id="{E40EDC19-CDE1-49C4-9DDA-DD17180770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31" y="1840751"/>
            <a:ext cx="1586880" cy="21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Mitos e limitações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- Benefícios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3348710" y="228341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nasce testado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6151529" y="2280079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Automação de teste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201FFE-49DD-45B5-9ABA-48CFE8EBE7CF}"/>
              </a:ext>
            </a:extLst>
          </p:cNvPr>
          <p:cNvSpPr/>
          <p:nvPr/>
        </p:nvSpPr>
        <p:spPr>
          <a:xfrm>
            <a:off x="545891" y="228341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Feedback constante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6A7E5-D1C8-4343-9D8E-20D6D7205BD3}"/>
              </a:ext>
            </a:extLst>
          </p:cNvPr>
          <p:cNvSpPr/>
          <p:nvPr/>
        </p:nvSpPr>
        <p:spPr>
          <a:xfrm>
            <a:off x="8954348" y="2309884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Documentação “viva”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8F68C5-8EFC-4914-93C0-73FDA893C68E}"/>
              </a:ext>
            </a:extLst>
          </p:cNvPr>
          <p:cNvSpPr/>
          <p:nvPr/>
        </p:nvSpPr>
        <p:spPr>
          <a:xfrm>
            <a:off x="1925029" y="4263067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Simplicidade no design e desenvolvimento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4727848" y="425972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 do produto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722004-FD8E-4E24-8B3D-B016F310A7FF}"/>
              </a:ext>
            </a:extLst>
          </p:cNvPr>
          <p:cNvSpPr/>
          <p:nvPr/>
        </p:nvSpPr>
        <p:spPr>
          <a:xfrm>
            <a:off x="7530667" y="4289533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Foco na solução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Mitos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limitações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TDD</a:t>
            </a:r>
          </a:p>
        </p:txBody>
      </p:sp>
      <p:pic>
        <p:nvPicPr>
          <p:cNvPr id="3" name="Picture 2" descr="A picture containing game, baseball&#10;&#10;Description automatically generated">
            <a:extLst>
              <a:ext uri="{FF2B5EF4-FFF2-40B4-BE49-F238E27FC236}">
                <a16:creationId xmlns:a16="http://schemas.microsoft.com/office/drawing/2014/main" id="{271DBDA6-6DE5-439F-94D5-59E11ECA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11" y="1957953"/>
            <a:ext cx="3929236" cy="2877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9C9E94B-290A-48D1-8C7E-0675C78D9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989251"/>
            <a:ext cx="934732" cy="9347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Mitos e limitações sobre TDD – Não está sozinho!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DD210-802E-4C70-B51A-0DCF47A8F944}"/>
              </a:ext>
            </a:extLst>
          </p:cNvPr>
          <p:cNvSpPr txBox="1"/>
          <p:nvPr/>
        </p:nvSpPr>
        <p:spPr>
          <a:xfrm>
            <a:off x="7860196" y="2348880"/>
            <a:ext cx="334837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Trará qualidade ao produto, com certeza!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Não deve ser a única medida a ser tomada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Na engenharia de software, existem várias outras ações para garantir a qualidade e segurança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C6265A0-BAA9-4AA5-B4F6-0C3AFC3E7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92" y="1792816"/>
            <a:ext cx="4296025" cy="3272363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86E9F18-F9A5-4588-A850-052105CFB1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4" y="910713"/>
            <a:ext cx="1571656" cy="1335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F8186-445D-4549-B78F-48DEBAB009AF}"/>
              </a:ext>
            </a:extLst>
          </p:cNvPr>
          <p:cNvSpPr txBox="1"/>
          <p:nvPr/>
        </p:nvSpPr>
        <p:spPr>
          <a:xfrm>
            <a:off x="983432" y="2413336"/>
            <a:ext cx="1754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TDD e cobertura de código de 100% resolverão todos os problemas de qualidade!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26726E0-26F8-4901-B3DB-DF77172E99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18500"/>
          <a:stretch/>
        </p:blipFill>
        <p:spPr>
          <a:xfrm>
            <a:off x="808947" y="992660"/>
            <a:ext cx="2102970" cy="1171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7863FF-63F4-48AC-9423-03BAE983D779}"/>
              </a:ext>
            </a:extLst>
          </p:cNvPr>
          <p:cNvSpPr/>
          <p:nvPr/>
        </p:nvSpPr>
        <p:spPr>
          <a:xfrm>
            <a:off x="2263539" y="5460709"/>
            <a:ext cx="70309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Quanto mais próximo o tipo de teste do mundo real, mas complexo e caro ele será.</a:t>
            </a:r>
          </a:p>
        </p:txBody>
      </p:sp>
    </p:spTree>
    <p:extLst>
      <p:ext uri="{BB962C8B-B14F-4D97-AF65-F5344CB8AC3E}">
        <p14:creationId xmlns:p14="http://schemas.microsoft.com/office/powerpoint/2010/main" val="41231743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Mitos e limitações sobre TDD – BDD + TDD: grande combinação!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5F3E38-6301-4841-9A2B-18EFC56EF66C}"/>
              </a:ext>
            </a:extLst>
          </p:cNvPr>
          <p:cNvSpPr/>
          <p:nvPr/>
        </p:nvSpPr>
        <p:spPr>
          <a:xfrm>
            <a:off x="349428" y="773576"/>
            <a:ext cx="6607924" cy="5527808"/>
          </a:xfrm>
          <a:prstGeom prst="ellipse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600"/>
              <a:t>TDD</a:t>
            </a:r>
            <a:endParaRPr lang="pt-BR" sz="3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9B5A34-1C62-497A-B2B9-FA2FC029478D}"/>
              </a:ext>
            </a:extLst>
          </p:cNvPr>
          <p:cNvSpPr/>
          <p:nvPr/>
        </p:nvSpPr>
        <p:spPr>
          <a:xfrm>
            <a:off x="4691846" y="648080"/>
            <a:ext cx="6609600" cy="5529600"/>
          </a:xfrm>
          <a:prstGeom prst="ellipse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600" dirty="0"/>
              <a:t>BDD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7C9A6-3035-4033-A6C8-169FC31D17EC}"/>
              </a:ext>
            </a:extLst>
          </p:cNvPr>
          <p:cNvSpPr txBox="1"/>
          <p:nvPr/>
        </p:nvSpPr>
        <p:spPr>
          <a:xfrm>
            <a:off x="1274943" y="2356200"/>
            <a:ext cx="20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>
                <a:latin typeface="Comic Sans MS" panose="030F0702030302020204" pitchFamily="66" charset="0"/>
              </a:rPr>
              <a:t>Dev</a:t>
            </a:r>
            <a:r>
              <a:rPr lang="pt-BR" dirty="0">
                <a:latin typeface="Comic Sans MS" panose="030F0702030302020204" pitchFamily="66" charset="0"/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117DC-8281-4D1F-8CC2-8FBAC1F19238}"/>
              </a:ext>
            </a:extLst>
          </p:cNvPr>
          <p:cNvSpPr txBox="1"/>
          <p:nvPr/>
        </p:nvSpPr>
        <p:spPr>
          <a:xfrm>
            <a:off x="8074869" y="2212707"/>
            <a:ext cx="133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>
                <a:latin typeface="Comic Sans MS" panose="030F0702030302020204" pitchFamily="66" charset="0"/>
              </a:rPr>
              <a:t>Squad</a:t>
            </a:r>
            <a:endParaRPr lang="pt-BR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35186-D0FE-4C5E-A916-FF9588DE31B5}"/>
              </a:ext>
            </a:extLst>
          </p:cNvPr>
          <p:cNvSpPr txBox="1"/>
          <p:nvPr/>
        </p:nvSpPr>
        <p:spPr>
          <a:xfrm>
            <a:off x="4862936" y="2480099"/>
            <a:ext cx="1832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Test-</a:t>
            </a:r>
            <a:r>
              <a:rPr lang="pt-BR" dirty="0" err="1">
                <a:latin typeface="Comic Sans MS" panose="030F0702030302020204" pitchFamily="66" charset="0"/>
              </a:rPr>
              <a:t>first</a:t>
            </a: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Automação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latin typeface="Comic Sans MS" panose="030F0702030302020204" pitchFamily="66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Feedback mais rápido e constante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400A-86F8-45E5-AFF2-0BD7225AA349}"/>
              </a:ext>
            </a:extLst>
          </p:cNvPr>
          <p:cNvSpPr txBox="1"/>
          <p:nvPr/>
        </p:nvSpPr>
        <p:spPr>
          <a:xfrm>
            <a:off x="977065" y="3774461"/>
            <a:ext cx="276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Foco: </a:t>
            </a:r>
            <a:r>
              <a:rPr lang="pt-BR" dirty="0" err="1">
                <a:latin typeface="Comic Sans MS" panose="030F0702030302020204" pitchFamily="66" charset="0"/>
              </a:rPr>
              <a:t>simple</a:t>
            </a:r>
            <a:r>
              <a:rPr lang="pt-BR" dirty="0">
                <a:latin typeface="Comic Sans MS" panose="030F0702030302020204" pitchFamily="66" charset="0"/>
              </a:rPr>
              <a:t> design</a:t>
            </a:r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13714-7F93-4E2A-8FE6-CED446752CF8}"/>
              </a:ext>
            </a:extLst>
          </p:cNvPr>
          <p:cNvSpPr txBox="1"/>
          <p:nvPr/>
        </p:nvSpPr>
        <p:spPr>
          <a:xfrm>
            <a:off x="1083085" y="4425610"/>
            <a:ext cx="31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Linguagem: quase todas</a:t>
            </a:r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A13B4-5548-4E7B-AA5B-7898F4128ADC}"/>
              </a:ext>
            </a:extLst>
          </p:cNvPr>
          <p:cNvSpPr txBox="1"/>
          <p:nvPr/>
        </p:nvSpPr>
        <p:spPr>
          <a:xfrm>
            <a:off x="1276714" y="5116979"/>
            <a:ext cx="37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Fazer da maneira certa (como)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68104-2B16-469A-90DF-CA976AE3ADC2}"/>
              </a:ext>
            </a:extLst>
          </p:cNvPr>
          <p:cNvSpPr txBox="1"/>
          <p:nvPr/>
        </p:nvSpPr>
        <p:spPr>
          <a:xfrm>
            <a:off x="727397" y="2851028"/>
            <a:ext cx="313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Estimula qualidade do código</a:t>
            </a:r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66109-607B-44BE-AEC5-16C0A2784755}"/>
              </a:ext>
            </a:extLst>
          </p:cNvPr>
          <p:cNvSpPr txBox="1"/>
          <p:nvPr/>
        </p:nvSpPr>
        <p:spPr>
          <a:xfrm>
            <a:off x="8215124" y="3858509"/>
            <a:ext cx="255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Foco: comunicação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38B69-113C-4E7B-ABBC-D791F154DAA5}"/>
              </a:ext>
            </a:extLst>
          </p:cNvPr>
          <p:cNvSpPr txBox="1"/>
          <p:nvPr/>
        </p:nvSpPr>
        <p:spPr>
          <a:xfrm>
            <a:off x="8074869" y="2838512"/>
            <a:ext cx="331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Estimula qualidade das </a:t>
            </a:r>
            <a:r>
              <a:rPr lang="pt-BR" dirty="0" err="1">
                <a:latin typeface="Comic Sans MS" panose="030F0702030302020204" pitchFamily="66" charset="0"/>
              </a:rPr>
              <a:t>features</a:t>
            </a:r>
            <a:r>
              <a:rPr lang="pt-BR" dirty="0">
                <a:latin typeface="Comic Sans MS" panose="030F0702030302020204" pitchFamily="66" charset="0"/>
              </a:rPr>
              <a:t> e critérios de aceitação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132F8-C71D-4978-9C52-F29187E8BEF6}"/>
              </a:ext>
            </a:extLst>
          </p:cNvPr>
          <p:cNvSpPr txBox="1"/>
          <p:nvPr/>
        </p:nvSpPr>
        <p:spPr>
          <a:xfrm>
            <a:off x="7548405" y="4324509"/>
            <a:ext cx="284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Linguagem: </a:t>
            </a:r>
            <a:r>
              <a:rPr lang="pt-BR" dirty="0" err="1">
                <a:latin typeface="Comic Sans MS" panose="030F0702030302020204" pitchFamily="66" charset="0"/>
              </a:rPr>
              <a:t>Gherkin</a:t>
            </a:r>
            <a:endParaRPr lang="pt-BR" dirty="0">
              <a:latin typeface="Comic Sans MS" panose="030F0702030302020204" pitchFamily="66" charset="0"/>
            </a:endParaRPr>
          </a:p>
          <a:p>
            <a:pPr algn="ctr"/>
            <a:r>
              <a:rPr lang="pt-BR" dirty="0">
                <a:latin typeface="Comic Sans MS" panose="030F0702030302020204" pitchFamily="66" charset="0"/>
              </a:rPr>
              <a:t>(</a:t>
            </a:r>
            <a:r>
              <a:rPr lang="pt-BR" dirty="0" err="1">
                <a:latin typeface="Comic Sans MS" panose="030F0702030302020204" pitchFamily="66" charset="0"/>
              </a:rPr>
              <a:t>Given</a:t>
            </a:r>
            <a:r>
              <a:rPr lang="pt-BR" dirty="0">
                <a:latin typeface="Comic Sans MS" panose="030F0702030302020204" pitchFamily="66" charset="0"/>
              </a:rPr>
              <a:t>, </a:t>
            </a:r>
            <a:r>
              <a:rPr lang="pt-BR" dirty="0" err="1">
                <a:latin typeface="Comic Sans MS" panose="030F0702030302020204" pitchFamily="66" charset="0"/>
              </a:rPr>
              <a:t>When</a:t>
            </a:r>
            <a:r>
              <a:rPr lang="pt-BR" dirty="0">
                <a:latin typeface="Comic Sans MS" panose="030F0702030302020204" pitchFamily="66" charset="0"/>
              </a:rPr>
              <a:t>, </a:t>
            </a:r>
            <a:r>
              <a:rPr lang="pt-BR" dirty="0" err="1">
                <a:latin typeface="Comic Sans MS" panose="030F0702030302020204" pitchFamily="66" charset="0"/>
              </a:rPr>
              <a:t>Then</a:t>
            </a:r>
            <a:r>
              <a:rPr lang="pt-BR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DF89A-9EFD-4EC6-8A8C-5C74F61F8F16}"/>
              </a:ext>
            </a:extLst>
          </p:cNvPr>
          <p:cNvSpPr txBox="1"/>
          <p:nvPr/>
        </p:nvSpPr>
        <p:spPr>
          <a:xfrm>
            <a:off x="6502371" y="520717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>
                <a:latin typeface="Comic Sans MS" panose="030F0702030302020204" pitchFamily="66" charset="0"/>
              </a:rPr>
              <a:t>Fazer a coisa certa (o que)</a:t>
            </a:r>
          </a:p>
        </p:txBody>
      </p:sp>
    </p:spTree>
    <p:extLst>
      <p:ext uri="{BB962C8B-B14F-4D97-AF65-F5344CB8AC3E}">
        <p14:creationId xmlns:p14="http://schemas.microsoft.com/office/powerpoint/2010/main" val="3103029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3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Mitos e limitações sobre TDD – A curva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FEB3E-E1B0-462C-81E6-3DDFD3BF47E1}"/>
              </a:ext>
            </a:extLst>
          </p:cNvPr>
          <p:cNvSpPr txBox="1"/>
          <p:nvPr/>
        </p:nvSpPr>
        <p:spPr>
          <a:xfrm>
            <a:off x="8508268" y="2492896"/>
            <a:ext cx="2556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No geral, toda mudança de paradigma necessita de adaptação e aprendizado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pode representar a diminuição da velocidade do time nas primeiras sprints.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8D1628-920E-4879-8618-433178059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0590" r="2635" b="13028"/>
          <a:stretch/>
        </p:blipFill>
        <p:spPr>
          <a:xfrm>
            <a:off x="3753519" y="1815482"/>
            <a:ext cx="4050958" cy="3227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BA8EE95-F878-4676-B141-5E4E9CB160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4" y="910713"/>
            <a:ext cx="1571656" cy="13350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454C94E-FB32-4898-8D56-F4323FFD8E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18500"/>
          <a:stretch/>
        </p:blipFill>
        <p:spPr>
          <a:xfrm>
            <a:off x="808947" y="992660"/>
            <a:ext cx="2102970" cy="1171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800F7A-ACCF-4D16-A5C4-3A3D0AEB089C}"/>
              </a:ext>
            </a:extLst>
          </p:cNvPr>
          <p:cNvSpPr txBox="1"/>
          <p:nvPr/>
        </p:nvSpPr>
        <p:spPr>
          <a:xfrm>
            <a:off x="834318" y="2492896"/>
            <a:ext cx="205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TDD não terá impacto no seu desenvolvimento!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2060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Mitos e limitações sobre TDD – Teste também é código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1102E-BB59-41DB-82D5-6595A46B7DBB}"/>
              </a:ext>
            </a:extLst>
          </p:cNvPr>
          <p:cNvSpPr txBox="1"/>
          <p:nvPr/>
        </p:nvSpPr>
        <p:spPr>
          <a:xfrm>
            <a:off x="8418258" y="2636912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Teste também é código. Sendo assim, pode conter bugs, estar mal estruturado, pode demorar pra rodar, etc. 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036687-D198-49CA-A27A-B8A6F33E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99" y="2211486"/>
            <a:ext cx="4418063" cy="2487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15F0750-E274-4EBF-A184-4837FAC2D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4" y="910713"/>
            <a:ext cx="1571656" cy="1335063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4AEFB02-1E2E-4562-92D2-89B5340BC4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18500"/>
          <a:stretch/>
        </p:blipFill>
        <p:spPr>
          <a:xfrm>
            <a:off x="808947" y="992660"/>
            <a:ext cx="2102970" cy="1171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914DA4-AD26-495C-9791-7866112DFA13}"/>
              </a:ext>
            </a:extLst>
          </p:cNvPr>
          <p:cNvSpPr txBox="1"/>
          <p:nvPr/>
        </p:nvSpPr>
        <p:spPr>
          <a:xfrm>
            <a:off x="744308" y="2632437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 de produção e código de teste são diferentes!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Código de teste não dá pau!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81FA6D-02D5-4495-AAA8-A3A1CECAC0C6}"/>
              </a:ext>
            </a:extLst>
          </p:cNvPr>
          <p:cNvSpPr/>
          <p:nvPr/>
        </p:nvSpPr>
        <p:spPr>
          <a:xfrm>
            <a:off x="3013657" y="5517232"/>
            <a:ext cx="5530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Cuidar da qualidade do código dos testes é fundamental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BD00FDD-9CA9-4CD7-B880-F658CE78CD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58" y="5012555"/>
            <a:ext cx="934732" cy="9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80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B59CBD7-5868-4240-B552-8C26FCCA4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59" y="4879227"/>
            <a:ext cx="1470569" cy="14184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Mitos e limitações sobre TDD – Não cabe em qualquer lugar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3A9B6EC-FDF4-4F79-BFB2-DBC67C18606B}"/>
              </a:ext>
            </a:extLst>
          </p:cNvPr>
          <p:cNvSpPr/>
          <p:nvPr/>
        </p:nvSpPr>
        <p:spPr>
          <a:xfrm>
            <a:off x="9492114" y="5046048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A picture containing room, building, scene, drawing&#10;&#10;Description automatically generated">
            <a:extLst>
              <a:ext uri="{FF2B5EF4-FFF2-40B4-BE49-F238E27FC236}">
                <a16:creationId xmlns:a16="http://schemas.microsoft.com/office/drawing/2014/main" id="{02EEED27-0894-4B31-A129-DCEF8127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1" t="3160" r="20926" b="8783"/>
          <a:stretch/>
        </p:blipFill>
        <p:spPr>
          <a:xfrm>
            <a:off x="8859577" y="3425797"/>
            <a:ext cx="2107523" cy="1440084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8145ADC-11D6-4E03-98C8-A592CDB760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94" y="1730838"/>
            <a:ext cx="1813291" cy="15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457C11-DA8F-4958-A3BA-0545969F6FA1}"/>
              </a:ext>
            </a:extLst>
          </p:cNvPr>
          <p:cNvSpPr txBox="1"/>
          <p:nvPr/>
        </p:nvSpPr>
        <p:spPr>
          <a:xfrm>
            <a:off x="7289282" y="237353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Interfaces com</a:t>
            </a:r>
            <a:br>
              <a:rPr lang="pt-BR" dirty="0"/>
            </a:br>
            <a:r>
              <a:rPr lang="pt-BR" dirty="0"/>
              <a:t>o usuário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84038-9A6F-42F1-BBAC-6C7A69935156}"/>
              </a:ext>
            </a:extLst>
          </p:cNvPr>
          <p:cNvSpPr txBox="1"/>
          <p:nvPr/>
        </p:nvSpPr>
        <p:spPr>
          <a:xfrm>
            <a:off x="7721582" y="3822674"/>
            <a:ext cx="115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 de </a:t>
            </a:r>
            <a:br>
              <a:rPr lang="pt-BR" dirty="0"/>
            </a:br>
            <a:r>
              <a:rPr lang="pt-BR" dirty="0"/>
              <a:t>dados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51B804-71B8-437C-8B80-06F4D58ABF38}"/>
              </a:ext>
            </a:extLst>
          </p:cNvPr>
          <p:cNvSpPr txBox="1"/>
          <p:nvPr/>
        </p:nvSpPr>
        <p:spPr>
          <a:xfrm>
            <a:off x="7422519" y="5483924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Infraestrutura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79D204F3-23A5-4618-8D1C-25ED074AEB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26" y="814601"/>
            <a:ext cx="1571656" cy="1335063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998DD991-F856-4622-A20D-09BAB195617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18500"/>
          <a:stretch/>
        </p:blipFill>
        <p:spPr>
          <a:xfrm>
            <a:off x="3568475" y="978495"/>
            <a:ext cx="2102970" cy="1171169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30FA466B-6FD8-4DD8-B481-991DBD0A0FB8}"/>
              </a:ext>
            </a:extLst>
          </p:cNvPr>
          <p:cNvSpPr/>
          <p:nvPr/>
        </p:nvSpPr>
        <p:spPr>
          <a:xfrm>
            <a:off x="9492114" y="3589191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E4ED67FE-16DC-4D8E-B96E-E1A4FA89E52F}"/>
              </a:ext>
            </a:extLst>
          </p:cNvPr>
          <p:cNvSpPr/>
          <p:nvPr/>
        </p:nvSpPr>
        <p:spPr>
          <a:xfrm>
            <a:off x="9485174" y="1948801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B5DE06-A469-470A-87A8-4270DEBD9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59" y="2571343"/>
            <a:ext cx="3309301" cy="246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7147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Mitos e limitações sobre TDD – Por onde começar? Até onde ir?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1102E-BB59-41DB-82D5-6595A46B7DBB}"/>
              </a:ext>
            </a:extLst>
          </p:cNvPr>
          <p:cNvSpPr txBox="1"/>
          <p:nvPr/>
        </p:nvSpPr>
        <p:spPr>
          <a:xfrm>
            <a:off x="1055440" y="1353542"/>
            <a:ext cx="10153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Cenário de teste está entre os principais pontos de dificuldade no momento de aplicar alguma técnica de teste e com TDD não é diferente.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</p:txBody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BBF5E7C4-8D47-494C-8EEE-08D21FEC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71" y="2563058"/>
            <a:ext cx="5917258" cy="2958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5604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Comic Sans MS</vt:lpstr>
      <vt:lpstr>Segoe UI</vt:lpstr>
      <vt:lpstr>Wingdings</vt:lpstr>
      <vt:lpstr>Office Theme</vt:lpstr>
      <vt:lpstr>TDD – Mitos e limitações</vt:lpstr>
      <vt:lpstr>Recapitulando...</vt:lpstr>
      <vt:lpstr>PowerPoint Presentation</vt:lpstr>
      <vt:lpstr>Mitos e limitações sobre TDD – Não está sozinho!</vt:lpstr>
      <vt:lpstr>Mitos e limitações sobre TDD – BDD + TDD: grande combinação!</vt:lpstr>
      <vt:lpstr>Mitos e limitações sobre TDD – A curva J</vt:lpstr>
      <vt:lpstr>Mitos e limitações sobre TDD – Teste também é código</vt:lpstr>
      <vt:lpstr>Mitos e limitações sobre TDD – Não cabe em qualquer lugar</vt:lpstr>
      <vt:lpstr>Mitos e limitações sobre TDD – Por onde começar? Até onde ir?</vt:lpstr>
      <vt:lpstr>PowerPoint Presentation</vt:lpstr>
      <vt:lpstr>REFERÊNCIAS BIBLIOGRÁFICAS</vt:lpstr>
      <vt:lpstr>TDD – Mitos e limitações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223</cp:revision>
  <dcterms:created xsi:type="dcterms:W3CDTF">2016-08-02T14:53:12Z</dcterms:created>
  <dcterms:modified xsi:type="dcterms:W3CDTF">2020-07-09T14:02:07Z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