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4"/>
  </p:notesMasterIdLst>
  <p:handoutMasterIdLst>
    <p:handoutMasterId r:id="rId15"/>
  </p:handoutMasterIdLst>
  <p:sldIdLst>
    <p:sldId id="285" r:id="rId5"/>
    <p:sldId id="274" r:id="rId6"/>
    <p:sldId id="300" r:id="rId7"/>
    <p:sldId id="325" r:id="rId8"/>
    <p:sldId id="357" r:id="rId9"/>
    <p:sldId id="351" r:id="rId10"/>
    <p:sldId id="321" r:id="rId11"/>
    <p:sldId id="356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62"/>
    <a:srgbClr val="00B0EA"/>
    <a:srgbClr val="FFFFFF"/>
    <a:srgbClr val="123274"/>
    <a:srgbClr val="DE7F00"/>
    <a:srgbClr val="E6E6E6"/>
    <a:srgbClr val="F6A841"/>
    <a:srgbClr val="003273"/>
    <a:srgbClr val="5D6061"/>
    <a:srgbClr val="0D2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5" autoAdjust="0"/>
    <p:restoredTop sz="99872" autoAdjust="0"/>
  </p:normalViewPr>
  <p:slideViewPr>
    <p:cSldViewPr>
      <p:cViewPr varScale="1">
        <p:scale>
          <a:sx n="68" d="100"/>
          <a:sy n="68" d="100"/>
        </p:scale>
        <p:origin x="5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exto 13"/>
          <p:cNvSpPr>
            <a:spLocks noGrp="1"/>
          </p:cNvSpPr>
          <p:nvPr>
            <p:ph type="body" sz="quarter" idx="13"/>
          </p:nvPr>
        </p:nvSpPr>
        <p:spPr>
          <a:xfrm>
            <a:off x="335360" y="98072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B0F0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3" name="Espaço Reservado para Texto 13"/>
          <p:cNvSpPr>
            <a:spLocks noGrp="1"/>
          </p:cNvSpPr>
          <p:nvPr>
            <p:ph type="body" sz="quarter" idx="16"/>
          </p:nvPr>
        </p:nvSpPr>
        <p:spPr>
          <a:xfrm>
            <a:off x="335359" y="138776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12" name="Espaço Reservado para Texto 13"/>
          <p:cNvSpPr>
            <a:spLocks noGrp="1"/>
          </p:cNvSpPr>
          <p:nvPr>
            <p:ph type="body" sz="quarter" idx="17"/>
          </p:nvPr>
        </p:nvSpPr>
        <p:spPr>
          <a:xfrm>
            <a:off x="335359" y="179479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8"/>
          </p:nvPr>
        </p:nvSpPr>
        <p:spPr>
          <a:xfrm>
            <a:off x="335359" y="222302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9"/>
          </p:nvPr>
        </p:nvSpPr>
        <p:spPr>
          <a:xfrm>
            <a:off x="335359" y="265124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20"/>
          </p:nvPr>
        </p:nvSpPr>
        <p:spPr>
          <a:xfrm>
            <a:off x="335359" y="3079475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6" name="Espaço Reservado para Texto 13"/>
          <p:cNvSpPr>
            <a:spLocks noGrp="1"/>
          </p:cNvSpPr>
          <p:nvPr>
            <p:ph type="body" sz="quarter" idx="21"/>
          </p:nvPr>
        </p:nvSpPr>
        <p:spPr>
          <a:xfrm>
            <a:off x="335359" y="3507702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22"/>
          </p:nvPr>
        </p:nvSpPr>
        <p:spPr>
          <a:xfrm>
            <a:off x="335359" y="3946006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Texto 13"/>
          <p:cNvSpPr>
            <a:spLocks noGrp="1"/>
          </p:cNvSpPr>
          <p:nvPr>
            <p:ph type="body" sz="quarter" idx="23"/>
          </p:nvPr>
        </p:nvSpPr>
        <p:spPr>
          <a:xfrm>
            <a:off x="335359" y="4384310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9" name="Espaço Reservado para Texto 13"/>
          <p:cNvSpPr>
            <a:spLocks noGrp="1"/>
          </p:cNvSpPr>
          <p:nvPr>
            <p:ph type="body" sz="quarter" idx="24"/>
          </p:nvPr>
        </p:nvSpPr>
        <p:spPr>
          <a:xfrm>
            <a:off x="335359" y="482261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Texto 13"/>
          <p:cNvSpPr>
            <a:spLocks noGrp="1"/>
          </p:cNvSpPr>
          <p:nvPr>
            <p:ph type="body" sz="quarter" idx="25"/>
          </p:nvPr>
        </p:nvSpPr>
        <p:spPr>
          <a:xfrm>
            <a:off x="335359" y="526091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219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90804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1" r:id="rId13"/>
    <p:sldLayoutId id="2147483682" r:id="rId14"/>
    <p:sldLayoutId id="2147483683" r:id="rId15"/>
    <p:sldLayoutId id="2147483661" r:id="rId16"/>
    <p:sldLayoutId id="2147483650" r:id="rId17"/>
    <p:sldLayoutId id="2147483662" r:id="rId18"/>
    <p:sldLayoutId id="2147483663" r:id="rId19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9433048" cy="1408451"/>
          </a:xfrm>
        </p:spPr>
        <p:txBody>
          <a:bodyPr/>
          <a:lstStyle/>
          <a:p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– Dados no mercado de </a:t>
            </a:r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trabalho</a:t>
            </a:r>
            <a:endParaRPr lang="pt-BR" b="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Stakeholders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6"/>
          </p:nvPr>
        </p:nvSpPr>
        <p:spPr>
          <a:xfrm>
            <a:off x="335358" y="1052736"/>
            <a:ext cx="11040533" cy="632244"/>
          </a:xfrm>
        </p:spPr>
        <p:txBody>
          <a:bodyPr>
            <a:normAutofit/>
          </a:bodyPr>
          <a:lstStyle/>
          <a:p>
            <a:pPr algn="ctr"/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– Mitos e limitações</a:t>
            </a:r>
            <a:endParaRPr lang="pt-BR" sz="18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Recapitulando...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9BC5A2-478C-479C-BDB5-86AF0D816FF8}"/>
              </a:ext>
            </a:extLst>
          </p:cNvPr>
          <p:cNvSpPr/>
          <p:nvPr/>
        </p:nvSpPr>
        <p:spPr>
          <a:xfrm>
            <a:off x="4871864" y="2132856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TDD e BDD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14ACD8-CC32-4CC9-A323-0043AE0E7F0C}"/>
              </a:ext>
            </a:extLst>
          </p:cNvPr>
          <p:cNvSpPr/>
          <p:nvPr/>
        </p:nvSpPr>
        <p:spPr>
          <a:xfrm>
            <a:off x="7730212" y="2132856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Curva J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201FFE-49DD-45B5-9ABA-48CFE8EBE7CF}"/>
              </a:ext>
            </a:extLst>
          </p:cNvPr>
          <p:cNvSpPr/>
          <p:nvPr/>
        </p:nvSpPr>
        <p:spPr>
          <a:xfrm>
            <a:off x="2013516" y="2132856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TDD e outros testes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86A7E5-D1C8-4343-9D8E-20D6D7205BD3}"/>
              </a:ext>
            </a:extLst>
          </p:cNvPr>
          <p:cNvSpPr/>
          <p:nvPr/>
        </p:nvSpPr>
        <p:spPr>
          <a:xfrm>
            <a:off x="2013516" y="4116945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Teste também é código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8F68C5-8EFC-4914-93C0-73FDA893C68E}"/>
              </a:ext>
            </a:extLst>
          </p:cNvPr>
          <p:cNvSpPr/>
          <p:nvPr/>
        </p:nvSpPr>
        <p:spPr>
          <a:xfrm>
            <a:off x="4871864" y="4116945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TDD não serve para tudo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244AAB-319E-4BC8-AA53-B5EABB697F2F}"/>
              </a:ext>
            </a:extLst>
          </p:cNvPr>
          <p:cNvSpPr/>
          <p:nvPr/>
        </p:nvSpPr>
        <p:spPr>
          <a:xfrm>
            <a:off x="7730212" y="4116945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Importância dos cenários de teste</a:t>
            </a:r>
          </a:p>
        </p:txBody>
      </p:sp>
    </p:spTree>
    <p:extLst>
      <p:ext uri="{BB962C8B-B14F-4D97-AF65-F5344CB8AC3E}">
        <p14:creationId xmlns:p14="http://schemas.microsoft.com/office/powerpoint/2010/main" val="369579098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ts val="4600"/>
              </a:lnSpc>
            </a:pPr>
            <a:r>
              <a:rPr lang="da-DK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Dados sobre TDD no mercado de trabalho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0803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Dados sobre TDD no mercado de trabalho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9ECC1D03-2FF8-4426-99C7-51252B21E6ED}"/>
              </a:ext>
            </a:extLst>
          </p:cNvPr>
          <p:cNvSpPr/>
          <p:nvPr/>
        </p:nvSpPr>
        <p:spPr>
          <a:xfrm>
            <a:off x="2955900" y="1584925"/>
            <a:ext cx="1184400" cy="1184400"/>
          </a:xfrm>
          <a:prstGeom prst="cub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42C919D6-85C1-4399-B1BE-6B5167E810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060" y="1616762"/>
            <a:ext cx="1183194" cy="118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6664F4-112B-4872-A66F-F7D3E1E739F3}"/>
              </a:ext>
            </a:extLst>
          </p:cNvPr>
          <p:cNvSpPr txBox="1"/>
          <p:nvPr/>
        </p:nvSpPr>
        <p:spPr>
          <a:xfrm>
            <a:off x="7000630" y="2774503"/>
            <a:ext cx="99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Debugging</a:t>
            </a:r>
            <a:endParaRPr lang="pt-B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9601B7-86EC-48AC-9464-C427EFACD03D}"/>
              </a:ext>
            </a:extLst>
          </p:cNvPr>
          <p:cNvSpPr txBox="1"/>
          <p:nvPr/>
        </p:nvSpPr>
        <p:spPr>
          <a:xfrm>
            <a:off x="3052428" y="2774503"/>
            <a:ext cx="99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Caixa preta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202652-FB44-47EC-99C1-E0627AE903F5}"/>
              </a:ext>
            </a:extLst>
          </p:cNvPr>
          <p:cNvSpPr/>
          <p:nvPr/>
        </p:nvSpPr>
        <p:spPr>
          <a:xfrm>
            <a:off x="2449741" y="3140968"/>
            <a:ext cx="345638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rgbClr val="FF0000"/>
                </a:solidFill>
                <a:latin typeface="MinionPro-Regular"/>
              </a:rPr>
              <a:t>Com TDD, passaram em aproximadamente 50% mais testes caixa-preta (</a:t>
            </a:r>
            <a:r>
              <a:rPr lang="pt-BR" sz="1600" u="sng" dirty="0" err="1">
                <a:solidFill>
                  <a:srgbClr val="FF0000"/>
                </a:solidFill>
                <a:latin typeface="MinionPro-Regular"/>
              </a:rPr>
              <a:t>Janzen</a:t>
            </a:r>
            <a:r>
              <a:rPr lang="pt-BR" sz="1600" dirty="0">
                <a:solidFill>
                  <a:srgbClr val="FF0000"/>
                </a:solidFill>
                <a:latin typeface="MinionPro-Regular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tx2">
                  <a:lumMod val="60000"/>
                  <a:lumOff val="40000"/>
                </a:schemeClr>
              </a:solidFill>
              <a:latin typeface="MinionPro-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MinionPro-Regular"/>
              </a:rPr>
              <a:t>Passou entre 18% a 50% mais em testes caixa-preta (</a:t>
            </a:r>
            <a:r>
              <a:rPr lang="pt-BR" sz="1600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MinionPro-Regular"/>
              </a:rPr>
              <a:t>George e Williams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MinionPro-Regular"/>
              </a:rPr>
              <a:t>)</a:t>
            </a:r>
            <a:endParaRPr lang="pt-BR" sz="1600" dirty="0">
              <a:solidFill>
                <a:srgbClr val="FF0000"/>
              </a:solidFill>
              <a:latin typeface="MinionPro-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832452-2352-4023-A41B-407FE8FA52AB}"/>
              </a:ext>
            </a:extLst>
          </p:cNvPr>
          <p:cNvSpPr/>
          <p:nvPr/>
        </p:nvSpPr>
        <p:spPr>
          <a:xfrm>
            <a:off x="6096000" y="3140968"/>
            <a:ext cx="345638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rgbClr val="FF0000"/>
                </a:solidFill>
                <a:latin typeface="MinionPro-Regular"/>
              </a:rPr>
              <a:t>Menos tempo </a:t>
            </a:r>
            <a:r>
              <a:rPr lang="pt-BR" sz="1600" dirty="0" err="1">
                <a:solidFill>
                  <a:srgbClr val="FF0000"/>
                </a:solidFill>
                <a:latin typeface="MinionPro-Regular"/>
              </a:rPr>
              <a:t>debugando</a:t>
            </a:r>
            <a:r>
              <a:rPr lang="pt-BR" sz="1600" dirty="0">
                <a:solidFill>
                  <a:srgbClr val="FF0000"/>
                </a:solidFill>
                <a:latin typeface="MinionPro-Regular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tx2">
                  <a:lumMod val="60000"/>
                  <a:lumOff val="40000"/>
                </a:schemeClr>
              </a:solidFill>
              <a:latin typeface="MinionPro-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MinionPro-Regular"/>
              </a:rPr>
              <a:t>95.8% dos desenvolvedores participantes acreditam que TDD reduziu o tempo gasto com debug</a:t>
            </a:r>
            <a:endParaRPr lang="pt-BR" sz="1600" dirty="0">
              <a:solidFill>
                <a:srgbClr val="FF0000"/>
              </a:solidFill>
              <a:latin typeface="MinionPro-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018224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Dados sobre TDD no mercado de trabalho</a:t>
            </a:r>
          </a:p>
        </p:txBody>
      </p:sp>
      <p:pic>
        <p:nvPicPr>
          <p:cNvPr id="8" name="Picture 7" descr="A black sign with white text&#10;&#10;Description automatically generated">
            <a:extLst>
              <a:ext uri="{FF2B5EF4-FFF2-40B4-BE49-F238E27FC236}">
                <a16:creationId xmlns:a16="http://schemas.microsoft.com/office/drawing/2014/main" id="{0A0298A3-BA44-4560-B346-BB363437BA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029" y="1202834"/>
            <a:ext cx="1184400" cy="118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254412-5CA2-4E6A-AC1B-0144A4DCCD79}"/>
              </a:ext>
            </a:extLst>
          </p:cNvPr>
          <p:cNvSpPr txBox="1"/>
          <p:nvPr/>
        </p:nvSpPr>
        <p:spPr>
          <a:xfrm>
            <a:off x="7014863" y="2409285"/>
            <a:ext cx="2071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Complexidade/ Qualidade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25E497-CCDB-41A6-A754-1C9B2B7249A8}"/>
              </a:ext>
            </a:extLst>
          </p:cNvPr>
          <p:cNvSpPr/>
          <p:nvPr/>
        </p:nvSpPr>
        <p:spPr>
          <a:xfrm>
            <a:off x="6322269" y="2780928"/>
            <a:ext cx="345638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rgbClr val="FF0000"/>
                </a:solidFill>
                <a:latin typeface="MinionPro-Regular"/>
              </a:rPr>
              <a:t>Complexidade dos algoritmos muito menor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tx2">
                  <a:lumMod val="60000"/>
                  <a:lumOff val="40000"/>
                </a:schemeClr>
              </a:solidFill>
              <a:latin typeface="MinionPro-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MinionPro-Regular"/>
              </a:rPr>
              <a:t>92% acreditam que TDD ajuda a manter um código de maior qualidade e 79% acreditam que ele promove um design mais simples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b="1" dirty="0">
              <a:solidFill>
                <a:schemeClr val="accent4">
                  <a:lumMod val="75000"/>
                </a:schemeClr>
              </a:solidFill>
              <a:latin typeface="MinionPro-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schemeClr val="accent4">
                    <a:lumMod val="50000"/>
                  </a:schemeClr>
                </a:solidFill>
                <a:latin typeface="MinionPro-Regular"/>
              </a:rPr>
              <a:t>Aumenta a qualidade código e provê uma facilidade maior de manutenção (</a:t>
            </a:r>
            <a:r>
              <a:rPr lang="pt-BR" sz="1600" b="1" dirty="0" err="1">
                <a:solidFill>
                  <a:schemeClr val="accent4">
                    <a:lumMod val="50000"/>
                  </a:schemeClr>
                </a:solidFill>
                <a:latin typeface="MinionPro-Regular"/>
              </a:rPr>
              <a:t>Langr</a:t>
            </a:r>
            <a:r>
              <a:rPr lang="pt-BR" sz="1600" b="1" dirty="0">
                <a:solidFill>
                  <a:schemeClr val="accent4">
                    <a:lumMod val="50000"/>
                  </a:schemeClr>
                </a:solidFill>
                <a:latin typeface="MinionPro-Regular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>
              <a:solidFill>
                <a:srgbClr val="FF0000"/>
              </a:solidFill>
              <a:latin typeface="MinionPro-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78ADC2-786B-4753-80E7-6DD21FCCA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461" y="1199290"/>
            <a:ext cx="1184400" cy="118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BC27721-2967-4028-BCFE-BB92FEB554D4}"/>
              </a:ext>
            </a:extLst>
          </p:cNvPr>
          <p:cNvSpPr txBox="1"/>
          <p:nvPr/>
        </p:nvSpPr>
        <p:spPr>
          <a:xfrm>
            <a:off x="2405571" y="2473151"/>
            <a:ext cx="1764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Cobertura de código</a:t>
            </a:r>
          </a:p>
        </p:txBody>
      </p:sp>
      <p:pic>
        <p:nvPicPr>
          <p:cNvPr id="16" name="Picture 15" descr="A picture containing room, game&#10;&#10;Description automatically generated">
            <a:extLst>
              <a:ext uri="{FF2B5EF4-FFF2-40B4-BE49-F238E27FC236}">
                <a16:creationId xmlns:a16="http://schemas.microsoft.com/office/drawing/2014/main" id="{566FA0D1-6D52-4B85-9D3F-02FC193405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262" y="1379090"/>
            <a:ext cx="1183954" cy="118395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8EB91EC-755F-4407-A8E7-C943A7AC9C01}"/>
              </a:ext>
            </a:extLst>
          </p:cNvPr>
          <p:cNvSpPr/>
          <p:nvPr/>
        </p:nvSpPr>
        <p:spPr>
          <a:xfrm>
            <a:off x="2135560" y="2780928"/>
            <a:ext cx="34563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rgbClr val="FF0000"/>
                </a:solidFill>
                <a:latin typeface="MinionPro-Regular"/>
              </a:rPr>
              <a:t>Cobertura do código muito maior (</a:t>
            </a:r>
            <a:r>
              <a:rPr lang="pt-BR" sz="1600" u="sng" dirty="0" err="1">
                <a:solidFill>
                  <a:srgbClr val="FF0000"/>
                </a:solidFill>
                <a:latin typeface="MinionPro-Regular"/>
              </a:rPr>
              <a:t>Janzen</a:t>
            </a:r>
            <a:r>
              <a:rPr lang="pt-BR" sz="1600" dirty="0">
                <a:solidFill>
                  <a:srgbClr val="FF0000"/>
                </a:solidFill>
                <a:latin typeface="MinionPro-Regular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tx2">
                  <a:lumMod val="60000"/>
                  <a:lumOff val="40000"/>
                </a:schemeClr>
              </a:solidFill>
              <a:latin typeface="MinionPro-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MinionPro-Regular"/>
              </a:rPr>
              <a:t>Cobertura entre 92% a 98% (</a:t>
            </a:r>
            <a:r>
              <a:rPr lang="pt-BR" sz="1600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MinionPro-Regular"/>
              </a:rPr>
              <a:t>George e Williams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MinionPro-Regular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b="1" dirty="0">
              <a:solidFill>
                <a:schemeClr val="accent4">
                  <a:lumMod val="75000"/>
                </a:schemeClr>
              </a:solidFill>
              <a:latin typeface="MinionPro-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schemeClr val="accent4">
                    <a:lumMod val="50000"/>
                  </a:schemeClr>
                </a:solidFill>
                <a:latin typeface="MinionPro-Regular"/>
              </a:rPr>
              <a:t>Ajuda a produzir 33% mais testes comparados a abordagens tradicionais (</a:t>
            </a:r>
            <a:r>
              <a:rPr lang="pt-BR" sz="1600" b="1" u="sng" dirty="0" err="1">
                <a:solidFill>
                  <a:schemeClr val="accent4">
                    <a:lumMod val="50000"/>
                  </a:schemeClr>
                </a:solidFill>
                <a:latin typeface="MinionPro-Regular"/>
              </a:rPr>
              <a:t>Langr</a:t>
            </a:r>
            <a:r>
              <a:rPr lang="pt-BR" sz="1600" b="1" dirty="0">
                <a:solidFill>
                  <a:schemeClr val="accent4">
                    <a:lumMod val="50000"/>
                  </a:schemeClr>
                </a:solidFill>
                <a:latin typeface="MinionPro-Regular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955031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Dados sobre TDD no mercado de trabalho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664F4-112B-4872-A66F-F7D3E1E739F3}"/>
              </a:ext>
            </a:extLst>
          </p:cNvPr>
          <p:cNvSpPr txBox="1"/>
          <p:nvPr/>
        </p:nvSpPr>
        <p:spPr>
          <a:xfrm>
            <a:off x="3119217" y="1891887"/>
            <a:ext cx="1399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Defeitos/ Bugs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254412-5CA2-4E6A-AC1B-0144A4DCCD79}"/>
              </a:ext>
            </a:extLst>
          </p:cNvPr>
          <p:cNvSpPr txBox="1"/>
          <p:nvPr/>
        </p:nvSpPr>
        <p:spPr>
          <a:xfrm>
            <a:off x="7025510" y="1891887"/>
            <a:ext cx="1222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Produtividade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C833370B-5865-45AC-AA0B-EAB0FF8B9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92" y="739005"/>
            <a:ext cx="1183954" cy="1183954"/>
          </a:xfrm>
          <a:prstGeom prst="rect">
            <a:avLst/>
          </a:prstGeom>
        </p:spPr>
      </p:pic>
      <p:pic>
        <p:nvPicPr>
          <p:cNvPr id="14" name="Picture 13" descr="A picture containing white, person, black, man&#10;&#10;Description automatically generated">
            <a:extLst>
              <a:ext uri="{FF2B5EF4-FFF2-40B4-BE49-F238E27FC236}">
                <a16:creationId xmlns:a16="http://schemas.microsoft.com/office/drawing/2014/main" id="{4F2DA150-481A-4C94-BF88-2F0A2EDD88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870" y="669699"/>
            <a:ext cx="1183954" cy="118395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6CC4AFD-35C5-48C8-959B-86BA670CEF17}"/>
              </a:ext>
            </a:extLst>
          </p:cNvPr>
          <p:cNvSpPr/>
          <p:nvPr/>
        </p:nvSpPr>
        <p:spPr>
          <a:xfrm>
            <a:off x="2351584" y="2199664"/>
            <a:ext cx="3456384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MinionPro-Regular"/>
              </a:rPr>
              <a:t>Redução de 40-50%</a:t>
            </a:r>
            <a:b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MinionPro-Regular"/>
              </a:rPr>
            </a:b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MinionPro-Regular"/>
              </a:rPr>
              <a:t>(</a:t>
            </a:r>
            <a:r>
              <a:rPr lang="pt-BR" sz="1600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MinionPro-Regular"/>
              </a:rPr>
              <a:t>George e Williams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MinionPro-Regular"/>
              </a:rPr>
              <a:t>)</a:t>
            </a:r>
            <a:endParaRPr lang="pt-BR" sz="1600" dirty="0">
              <a:solidFill>
                <a:srgbClr val="FF0000"/>
              </a:solidFill>
              <a:latin typeface="MinionPro-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>
              <a:latin typeface="MinionPro-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>
                <a:latin typeface="MinionPro-Regular"/>
              </a:rPr>
              <a:t>Redução significante no número defeitos na comparação de dois times, um </a:t>
            </a:r>
            <a:r>
              <a:rPr lang="pt-BR" sz="1600" dirty="0" err="1">
                <a:latin typeface="MinionPro-Regular"/>
              </a:rPr>
              <a:t>test-first</a:t>
            </a:r>
            <a:r>
              <a:rPr lang="pt-BR" sz="1600" dirty="0">
                <a:latin typeface="MinionPro-Regular"/>
              </a:rPr>
              <a:t> e outro </a:t>
            </a:r>
            <a:r>
              <a:rPr lang="pt-BR" sz="1600" dirty="0" err="1">
                <a:latin typeface="MinionPro-Regular"/>
              </a:rPr>
              <a:t>test-last</a:t>
            </a:r>
            <a:r>
              <a:rPr lang="pt-BR" sz="1600" dirty="0">
                <a:latin typeface="MinionPro-Regular"/>
              </a:rPr>
              <a:t> (</a:t>
            </a:r>
            <a:r>
              <a:rPr lang="pt-BR" sz="1600" u="sng" dirty="0" err="1">
                <a:latin typeface="MinionPro-Regular"/>
              </a:rPr>
              <a:t>Lui</a:t>
            </a:r>
            <a:r>
              <a:rPr lang="pt-BR" sz="1600" u="sng" dirty="0">
                <a:latin typeface="MinionPro-Regular"/>
              </a:rPr>
              <a:t> e Chan</a:t>
            </a:r>
            <a:r>
              <a:rPr lang="pt-BR" sz="1600" dirty="0">
                <a:latin typeface="MinionPro-Regular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>
              <a:solidFill>
                <a:srgbClr val="7030A0"/>
              </a:solidFill>
              <a:latin typeface="MinionPro-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rgbClr val="7030A0"/>
                </a:solidFill>
                <a:latin typeface="MinionPro-Regular"/>
              </a:rPr>
              <a:t>Redução significante (</a:t>
            </a:r>
            <a:r>
              <a:rPr lang="pt-BR" sz="1600" u="sng" dirty="0" err="1">
                <a:solidFill>
                  <a:srgbClr val="7030A0"/>
                </a:solidFill>
                <a:latin typeface="MinionPro-Regular"/>
              </a:rPr>
              <a:t>Damm</a:t>
            </a:r>
            <a:r>
              <a:rPr lang="pt-BR" sz="1600" u="sng" dirty="0">
                <a:solidFill>
                  <a:srgbClr val="7030A0"/>
                </a:solidFill>
                <a:latin typeface="MinionPro-Regular"/>
              </a:rPr>
              <a:t>, </a:t>
            </a:r>
            <a:r>
              <a:rPr lang="pt-BR" sz="1600" u="sng" dirty="0" err="1">
                <a:solidFill>
                  <a:srgbClr val="7030A0"/>
                </a:solidFill>
                <a:latin typeface="MinionPro-Regular"/>
              </a:rPr>
              <a:t>Lundberg</a:t>
            </a:r>
            <a:r>
              <a:rPr lang="pt-BR" sz="1600" u="sng" dirty="0">
                <a:solidFill>
                  <a:srgbClr val="7030A0"/>
                </a:solidFill>
                <a:latin typeface="MinionPro-Regular"/>
              </a:rPr>
              <a:t> e </a:t>
            </a:r>
            <a:r>
              <a:rPr lang="pt-BR" sz="1600" u="sng" dirty="0" err="1">
                <a:solidFill>
                  <a:srgbClr val="7030A0"/>
                </a:solidFill>
                <a:latin typeface="MinionPro-Regular"/>
              </a:rPr>
              <a:t>Olson</a:t>
            </a:r>
            <a:r>
              <a:rPr lang="pt-BR" sz="1600" dirty="0">
                <a:solidFill>
                  <a:srgbClr val="7030A0"/>
                </a:solidFill>
                <a:latin typeface="MinionPro-Regular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>
              <a:solidFill>
                <a:srgbClr val="00B050"/>
              </a:solidFill>
              <a:latin typeface="MinionPro-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rgbClr val="00B050"/>
                </a:solidFill>
                <a:latin typeface="MinionPro-Regular"/>
              </a:rPr>
              <a:t>Estudo de caso na Microsoft e na IBM e os resultados indicaram que o número de defeitos de quatro produtos diminuir entre 40% a 90% em relação a projetos similares que não usaram TDD (</a:t>
            </a:r>
            <a:r>
              <a:rPr lang="pt-BR" sz="1600" u="sng" dirty="0" err="1">
                <a:solidFill>
                  <a:srgbClr val="00B050"/>
                </a:solidFill>
                <a:latin typeface="MinionPro-Regular"/>
              </a:rPr>
              <a:t>Nagappan</a:t>
            </a:r>
            <a:r>
              <a:rPr lang="pt-BR" sz="1600" dirty="0">
                <a:solidFill>
                  <a:srgbClr val="00B050"/>
                </a:solidFill>
                <a:latin typeface="MinionPro-Regular"/>
              </a:rPr>
              <a:t>)</a:t>
            </a:r>
            <a:endParaRPr lang="pt-BR" sz="1600" dirty="0">
              <a:latin typeface="MinionPro-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72ECFC-0121-4C85-B5DC-88BB5A2789A3}"/>
              </a:ext>
            </a:extLst>
          </p:cNvPr>
          <p:cNvSpPr/>
          <p:nvPr/>
        </p:nvSpPr>
        <p:spPr>
          <a:xfrm>
            <a:off x="6240016" y="2196959"/>
            <a:ext cx="3456384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MinionPro-Regular"/>
              </a:rPr>
              <a:t>Impacto mínimo na produtividade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500" dirty="0">
              <a:latin typeface="MinionPro-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500" dirty="0">
                <a:latin typeface="MinionPro-Regular"/>
              </a:rPr>
              <a:t>Os defeitos que foram encontrados eram corrigidos mais rapidamente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500" dirty="0">
              <a:solidFill>
                <a:schemeClr val="tx2">
                  <a:lumMod val="60000"/>
                  <a:lumOff val="40000"/>
                </a:schemeClr>
              </a:solidFill>
              <a:latin typeface="MinionPro-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MinionPro-Regular"/>
              </a:rPr>
              <a:t>Redução no </a:t>
            </a:r>
            <a:r>
              <a:rPr lang="pt-BR" sz="1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MinionPro-Regular"/>
              </a:rPr>
              <a:t>ínicio</a:t>
            </a:r>
            <a:r>
              <a:rPr lang="pt-B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MinionPro-Regular"/>
              </a:rPr>
              <a:t> da produtividade dos desenvolvedores mais inexperientes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500" dirty="0">
              <a:solidFill>
                <a:schemeClr val="tx2">
                  <a:lumMod val="60000"/>
                  <a:lumOff val="40000"/>
                </a:schemeClr>
              </a:solidFill>
              <a:latin typeface="MinionPro-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MinionPro-Regular"/>
              </a:rPr>
              <a:t>87.5% dos desenvolvedores acreditam que facilitou o entendimento dos requisitos e 78% que aumentou a produtividade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500" dirty="0">
              <a:solidFill>
                <a:srgbClr val="00B050"/>
              </a:solidFill>
              <a:latin typeface="MinionPro-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500" dirty="0">
                <a:solidFill>
                  <a:srgbClr val="00B050"/>
                </a:solidFill>
                <a:latin typeface="MinionPro-Regular"/>
              </a:rPr>
              <a:t>Estudo de caso na Microsoft e na IBM mostrou que TDD aumentou o tempo inicial de desenvolvimento entre 15% a 35%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417863155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B7CF9731-B742-4361-B426-B113AA0D8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165678"/>
            <a:ext cx="3312368" cy="2526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912050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REFERÊNCIAS BIBLIOGRÁFICAS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538883BE-D574-4D91-97C7-B5CCF3D2E7B3}"/>
              </a:ext>
            </a:extLst>
          </p:cNvPr>
          <p:cNvSpPr txBox="1"/>
          <p:nvPr/>
        </p:nvSpPr>
        <p:spPr>
          <a:xfrm>
            <a:off x="744279" y="1743740"/>
            <a:ext cx="354064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pt-BR" sz="1400" dirty="0"/>
          </a:p>
          <a:p>
            <a:endParaRPr lang="pt-BR" sz="1400" dirty="0"/>
          </a:p>
          <a:p>
            <a:endParaRPr lang="pt-BR" sz="1400" dirty="0" err="1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3899944C-D8E7-48C2-B828-F359BD9BFFA4}"/>
              </a:ext>
            </a:extLst>
          </p:cNvPr>
          <p:cNvGraphicFramePr>
            <a:graphicFrameLocks noGrp="1"/>
          </p:cNvGraphicFramePr>
          <p:nvPr/>
        </p:nvGraphicFramePr>
        <p:xfrm>
          <a:off x="528969" y="1268760"/>
          <a:ext cx="11134061" cy="4680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567031">
                  <a:extLst>
                    <a:ext uri="{9D8B030D-6E8A-4147-A177-3AD203B41FA5}">
                      <a16:colId xmlns:a16="http://schemas.microsoft.com/office/drawing/2014/main" val="3980891844"/>
                    </a:ext>
                  </a:extLst>
                </a:gridCol>
                <a:gridCol w="5567030">
                  <a:extLst>
                    <a:ext uri="{9D8B030D-6E8A-4147-A177-3AD203B41FA5}">
                      <a16:colId xmlns:a16="http://schemas.microsoft.com/office/drawing/2014/main" val="344395783"/>
                    </a:ext>
                  </a:extLst>
                </a:gridCol>
              </a:tblGrid>
              <a:tr h="344087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kern="1200" dirty="0"/>
                        <a:t>Pesquisas</a:t>
                      </a:r>
                      <a:endParaRPr lang="pt-B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68365"/>
                  </a:ext>
                </a:extLst>
              </a:tr>
              <a:tr h="4336433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Janzen. On the influence of test-driven development on software </a:t>
                      </a:r>
                      <a:r>
                        <a:rPr lang="pt-B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design. 2006.</a:t>
                      </a:r>
                    </a:p>
                    <a:p>
                      <a:endParaRPr lang="pt-BR" sz="1400" b="0" i="0" u="none" strike="no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Janzen. Software architecture improvement through test-driven development. </a:t>
                      </a:r>
                      <a:r>
                        <a:rPr lang="pt-B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2005.</a:t>
                      </a:r>
                    </a:p>
                    <a:p>
                      <a:endParaRPr lang="pt-BR" sz="1400" b="0" i="0" u="none" strike="no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K. M. Lui e K. C. C. Chan. Test-driven development and software process improvement </a:t>
                      </a:r>
                      <a:r>
                        <a:rPr lang="pt-B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china. 2004.</a:t>
                      </a:r>
                    </a:p>
                    <a:p>
                      <a:endParaRPr lang="pt-B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L.-O. Damn e L. Lundberg. Introducing test automation and test-driven development: </a:t>
                      </a:r>
                      <a:r>
                        <a:rPr lang="pt-BR" sz="1400" b="0" i="0" u="none" strike="noStrike" kern="1200" baseline="0" dirty="0" err="1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An</a:t>
                      </a:r>
                      <a:r>
                        <a:rPr lang="pt-BR" sz="1400" b="0" i="0" u="none" strike="noStrike" kern="1200" baseline="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b="0" i="0" u="none" strike="noStrike" kern="1200" baseline="0" dirty="0" err="1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experience</a:t>
                      </a:r>
                      <a:r>
                        <a:rPr lang="pt-BR" sz="1400" b="0" i="0" u="none" strike="noStrike" kern="1200" baseline="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report. 2005.</a:t>
                      </a:r>
                    </a:p>
                    <a:p>
                      <a:endParaRPr lang="pt-B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B. George e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L.Williams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An initial investigation of test- driven development in </a:t>
                      </a:r>
                      <a:r>
                        <a:rPr lang="pt-BR" sz="1400" b="0" i="0" u="none" strike="noStrike" kern="1200" baseline="0" dirty="0" err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industry</a:t>
                      </a:r>
                      <a:r>
                        <a:rPr lang="pt-BR" sz="1400" b="0" i="0" u="none" strike="noStrike" kern="1200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2003.</a:t>
                      </a:r>
                    </a:p>
                    <a:p>
                      <a:endParaRPr lang="pt-BR" sz="1400" b="0" i="0" u="none" strike="noStrike" kern="1200" baseline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E. M. Maximilien e L. Williams. Assessing test-driven development at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ibm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pt-BR" sz="1400" b="0" i="0" u="none" strike="noStrike" kern="1200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2003.</a:t>
                      </a:r>
                    </a:p>
                    <a:p>
                      <a:endParaRPr lang="pt-B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M. M. Muller e O. </a:t>
                      </a:r>
                      <a:r>
                        <a:rPr lang="en-US" sz="1400" b="0" i="0" u="none" strike="noStrike" kern="1200" baseline="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Hagner</a:t>
                      </a:r>
                      <a:r>
                        <a:rPr lang="en-US" sz="14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 Experiment about test-first programming. 2002.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S. H. Edwards. Using test-driven development in a classroom: Providing students with automatic, concrete feedback on performance. 2003.</a:t>
                      </a:r>
                    </a:p>
                    <a:p>
                      <a:endParaRPr lang="en-US" sz="1400" b="0" i="0" u="none" strike="noStrike" kern="120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H. </a:t>
                      </a:r>
                      <a:r>
                        <a:rPr lang="en-US" sz="1400" b="0" i="0" u="none" strike="noStrike" kern="1200" baseline="0" dirty="0" err="1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Erdogmus</a:t>
                      </a:r>
                      <a:r>
                        <a:rPr lang="en-US" sz="1400" b="0" i="0" u="none" strike="noStrike" kern="1200" baseline="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, M. </a:t>
                      </a:r>
                      <a:r>
                        <a:rPr lang="en-US" sz="1400" b="0" i="0" u="none" strike="noStrike" kern="1200" baseline="0" dirty="0" err="1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Morisio</a:t>
                      </a:r>
                      <a:r>
                        <a:rPr lang="en-US" sz="1400" b="0" i="0" u="none" strike="noStrike" kern="1200" baseline="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. On the effectiveness of the test-first approach </a:t>
                      </a:r>
                      <a:r>
                        <a:rPr lang="pt-BR" sz="1400" b="0" i="0" u="none" strike="noStrike" kern="1200" baseline="0" dirty="0" err="1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pt-BR" sz="1400" b="0" i="0" u="none" strike="noStrike" kern="1200" baseline="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b="0" i="0" u="none" strike="noStrike" kern="1200" baseline="0" dirty="0" err="1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programming</a:t>
                      </a:r>
                      <a:r>
                        <a:rPr lang="pt-BR" sz="1400" b="0" i="0" u="none" strike="noStrike" kern="1200" baseline="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. 2005.</a:t>
                      </a:r>
                      <a:endParaRPr lang="en-US" sz="1400" b="0" i="0" u="none" strike="noStrike" kern="1200" baseline="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J.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Langr</a:t>
                      </a:r>
                      <a:r>
                        <a:rPr lang="en-US" sz="1400" b="0" i="0" u="none" strike="noStrike" kern="120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Evolution of test and code via test-first design. </a:t>
                      </a: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http://www.</a:t>
                      </a:r>
                      <a:r>
                        <a:rPr lang="pt-BR" sz="1400" b="0" i="0" u="none" strike="noStrike" kern="120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objectmentor.com/</a:t>
                      </a:r>
                      <a:r>
                        <a:rPr lang="pt-BR" sz="1400" b="0" i="0" u="none" strike="noStrike" kern="1200" baseline="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resources</a:t>
                      </a:r>
                      <a:r>
                        <a:rPr lang="pt-BR" sz="1400" b="0" i="0" u="none" strike="noStrike" kern="120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1400" b="0" i="0" u="none" strike="noStrike" kern="1200" baseline="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articles</a:t>
                      </a:r>
                      <a:r>
                        <a:rPr lang="pt-BR" sz="1400" b="0" i="0" u="none" strike="noStrike" kern="120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/tfd.pdf, 2010.</a:t>
                      </a:r>
                    </a:p>
                    <a:p>
                      <a:endParaRPr lang="pt-B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Nagappan. Evaluating the efficacy of test-driven development: </a:t>
                      </a:r>
                      <a:r>
                        <a:rPr lang="pt-BR" sz="14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industrial case </a:t>
                      </a:r>
                      <a:r>
                        <a:rPr lang="pt-BR" sz="1400" b="0" i="0" u="none" strike="noStrike" kern="1200" baseline="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studies</a:t>
                      </a:r>
                      <a:r>
                        <a:rPr lang="pt-BR" sz="14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 2006.</a:t>
                      </a:r>
                    </a:p>
                    <a:p>
                      <a:endParaRPr lang="pt-B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D. H. Steinberg. The effect of unit tests on entry points, coupling and cohesion in an introductory java programming course. 2001.</a:t>
                      </a:r>
                      <a:endParaRPr lang="pt-BR" sz="14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3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31585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204864"/>
            <a:ext cx="10440540" cy="1944216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– Dados no mercado de trabalho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prestador-paulo.kolbe@b3.com.br/</a:t>
            </a:r>
            <a:b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paulo.kolbe@gft.com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839416" y="4470308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629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MinionPro-Regular</vt:lpstr>
      <vt:lpstr>Segoe UI</vt:lpstr>
      <vt:lpstr>Wingdings</vt:lpstr>
      <vt:lpstr>Office Theme</vt:lpstr>
      <vt:lpstr>TDD – Dados no mercado de trabalho</vt:lpstr>
      <vt:lpstr>Recapitulando...</vt:lpstr>
      <vt:lpstr>PowerPoint Presentation</vt:lpstr>
      <vt:lpstr>Dados sobre TDD no mercado de trabalho</vt:lpstr>
      <vt:lpstr>Dados sobre TDD no mercado de trabalho</vt:lpstr>
      <vt:lpstr>Dados sobre TDD no mercado de trabalho</vt:lpstr>
      <vt:lpstr>PowerPoint Presentation</vt:lpstr>
      <vt:lpstr>REFERÊNCIAS BIBLIOGRÁFICAS</vt:lpstr>
      <vt:lpstr>TDD – Dados no mercado de trabalho  prestador-paulo.kolbe@b3.com.br/ paulo.kolbe@gft.com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225</cp:revision>
  <dcterms:created xsi:type="dcterms:W3CDTF">2016-08-02T14:53:12Z</dcterms:created>
  <dcterms:modified xsi:type="dcterms:W3CDTF">2020-07-08T16:49:17Z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