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357" r:id="rId8"/>
    <p:sldId id="352" r:id="rId9"/>
    <p:sldId id="321" r:id="rId10"/>
    <p:sldId id="356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90496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Dados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academia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Dados no mercado de trabalho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4871864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Debugging</a:t>
            </a:r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7730212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Cobertura de código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01FFE-49DD-45B5-9ABA-48CFE8EBE7CF}"/>
              </a:ext>
            </a:extLst>
          </p:cNvPr>
          <p:cNvSpPr/>
          <p:nvPr/>
        </p:nvSpPr>
        <p:spPr>
          <a:xfrm>
            <a:off x="2013516" y="21328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Testes caixa preta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2013516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Complexidade/ Qualidade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4871864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Defeitos/ Bugs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7730212" y="41169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Produtividade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sobre TDD na academia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Dados sobre TDD na academia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9691-2431-446E-B7A8-13C24E8319A8}"/>
              </a:ext>
            </a:extLst>
          </p:cNvPr>
          <p:cNvSpPr txBox="1"/>
          <p:nvPr/>
        </p:nvSpPr>
        <p:spPr>
          <a:xfrm>
            <a:off x="6953461" y="2475498"/>
            <a:ext cx="122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Produtividade</a:t>
            </a:r>
          </a:p>
        </p:txBody>
      </p:sp>
      <p:pic>
        <p:nvPicPr>
          <p:cNvPr id="9" name="Picture 8" descr="A picture containing white, person, black, man&#10;&#10;Description automatically generated">
            <a:extLst>
              <a:ext uri="{FF2B5EF4-FFF2-40B4-BE49-F238E27FC236}">
                <a16:creationId xmlns:a16="http://schemas.microsoft.com/office/drawing/2014/main" id="{C7CCD425-0B43-449F-82C4-E8DAD72EE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21" y="1253310"/>
            <a:ext cx="1183954" cy="1183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A457A7-A303-42C8-BD04-E48390A0058E}"/>
              </a:ext>
            </a:extLst>
          </p:cNvPr>
          <p:cNvSpPr txBox="1"/>
          <p:nvPr/>
        </p:nvSpPr>
        <p:spPr>
          <a:xfrm>
            <a:off x="2854981" y="2347371"/>
            <a:ext cx="176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Cobertura de código</a:t>
            </a:r>
          </a:p>
        </p:txBody>
      </p:sp>
      <p:pic>
        <p:nvPicPr>
          <p:cNvPr id="11" name="Picture 10" descr="A picture containing room, game&#10;&#10;Description automatically generated">
            <a:extLst>
              <a:ext uri="{FF2B5EF4-FFF2-40B4-BE49-F238E27FC236}">
                <a16:creationId xmlns:a16="http://schemas.microsoft.com/office/drawing/2014/main" id="{25069D4B-7A0C-462F-B485-17ED2506F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253310"/>
            <a:ext cx="1183954" cy="11839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37DBB6-7F1E-491E-8032-404F6FCB7DA6}"/>
              </a:ext>
            </a:extLst>
          </p:cNvPr>
          <p:cNvSpPr/>
          <p:nvPr/>
        </p:nvSpPr>
        <p:spPr>
          <a:xfrm>
            <a:off x="6096000" y="2882965"/>
            <a:ext cx="34563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7030A0"/>
                </a:solidFill>
                <a:latin typeface="MinionPro-Regular"/>
              </a:rPr>
              <a:t>Estudo com +20 alunos de graduação mostrou que TDD aumenta a produtividade (</a:t>
            </a:r>
            <a:r>
              <a:rPr lang="pt-BR" sz="1600" dirty="0" err="1">
                <a:solidFill>
                  <a:srgbClr val="7030A0"/>
                </a:solidFill>
                <a:latin typeface="MinionPro-Regular"/>
              </a:rPr>
              <a:t>Erdogmus</a:t>
            </a:r>
            <a:r>
              <a:rPr lang="pt-BR" sz="1600" dirty="0">
                <a:solidFill>
                  <a:srgbClr val="7030A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Time de TDD também produziu mais código e entregou mais funcionalidades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339C3A"/>
                </a:solidFill>
                <a:latin typeface="MinionPro-Regular"/>
              </a:rPr>
              <a:t>TDD não resultou em mais produtividade </a:t>
            </a:r>
            <a:r>
              <a:rPr lang="pt-BR" dirty="0">
                <a:solidFill>
                  <a:srgbClr val="339C3A"/>
                </a:solidFill>
                <a:latin typeface="MinionPro-Regular"/>
              </a:rPr>
              <a:t>(Muller e </a:t>
            </a:r>
            <a:r>
              <a:rPr lang="pt-BR" dirty="0" err="1">
                <a:solidFill>
                  <a:srgbClr val="339C3A"/>
                </a:solidFill>
                <a:latin typeface="MinionPro-Regular"/>
              </a:rPr>
              <a:t>Hagner</a:t>
            </a:r>
            <a:r>
              <a:rPr lang="pt-BR" dirty="0">
                <a:solidFill>
                  <a:srgbClr val="339C3A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339C3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452273-6A7C-4B40-AA3C-80A12DBD38CF}"/>
              </a:ext>
            </a:extLst>
          </p:cNvPr>
          <p:cNvSpPr/>
          <p:nvPr/>
        </p:nvSpPr>
        <p:spPr>
          <a:xfrm>
            <a:off x="2007457" y="2826115"/>
            <a:ext cx="34563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  <a:latin typeface="MinionPro-Regular"/>
              </a:rPr>
              <a:t>Time TDD cobriu 86% mais caminhos do que o time </a:t>
            </a:r>
            <a:r>
              <a:rPr lang="pt-BR" sz="1600" dirty="0" err="1">
                <a:solidFill>
                  <a:srgbClr val="FF0000"/>
                </a:solidFill>
                <a:latin typeface="MinionPro-Regular"/>
              </a:rPr>
              <a:t>test-last</a:t>
            </a:r>
            <a:br>
              <a:rPr lang="pt-BR" sz="1600" dirty="0">
                <a:solidFill>
                  <a:srgbClr val="FF0000"/>
                </a:solidFill>
                <a:latin typeface="MinionPro-Regular"/>
              </a:rPr>
            </a:br>
            <a:r>
              <a:rPr lang="pt-BR" sz="1600" dirty="0">
                <a:solidFill>
                  <a:srgbClr val="FF0000"/>
                </a:solidFill>
                <a:latin typeface="MinionPro-Regular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MinionPro-Regular"/>
              </a:rPr>
              <a:t>Janzen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523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Dados sobre TDD na academia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81B3B-E47F-480C-A885-97DE25082BEB}"/>
              </a:ext>
            </a:extLst>
          </p:cNvPr>
          <p:cNvSpPr txBox="1"/>
          <p:nvPr/>
        </p:nvSpPr>
        <p:spPr>
          <a:xfrm>
            <a:off x="2531077" y="2639869"/>
            <a:ext cx="139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Defeitos/ Bugs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513D579-B2C5-4A72-8F24-6F0291B7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52" y="1486987"/>
            <a:ext cx="1183954" cy="1183954"/>
          </a:xfrm>
          <a:prstGeom prst="rect">
            <a:avLst/>
          </a:prstGeom>
        </p:spPr>
      </p:pic>
      <p:pic>
        <p:nvPicPr>
          <p:cNvPr id="14" name="Picture 13" descr="A black sign with white text&#10;&#10;Description automatically generated">
            <a:extLst>
              <a:ext uri="{FF2B5EF4-FFF2-40B4-BE49-F238E27FC236}">
                <a16:creationId xmlns:a16="http://schemas.microsoft.com/office/drawing/2014/main" id="{F513CF3C-EC90-4733-94B9-4F5DA967D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7" y="747944"/>
            <a:ext cx="1184400" cy="118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18938D-A5AC-406B-A45F-3745584D2621}"/>
              </a:ext>
            </a:extLst>
          </p:cNvPr>
          <p:cNvSpPr txBox="1"/>
          <p:nvPr/>
        </p:nvSpPr>
        <p:spPr>
          <a:xfrm>
            <a:off x="6909311" y="1954395"/>
            <a:ext cx="2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Complexidade/ Qualidade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1839DF-7B49-4F0E-B8D8-49C0093C9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09" y="744400"/>
            <a:ext cx="1184400" cy="118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D107E1D-61F4-42B3-8C94-97E0F82F29F1}"/>
              </a:ext>
            </a:extLst>
          </p:cNvPr>
          <p:cNvSpPr/>
          <p:nvPr/>
        </p:nvSpPr>
        <p:spPr>
          <a:xfrm>
            <a:off x="1826306" y="2924944"/>
            <a:ext cx="34563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rgbClr val="FF0000"/>
                </a:solidFill>
                <a:latin typeface="MinionPro-Regular"/>
              </a:rPr>
              <a:t>Menos tempo </a:t>
            </a:r>
            <a:r>
              <a:rPr lang="pt-BR" sz="1500" dirty="0" err="1">
                <a:solidFill>
                  <a:srgbClr val="FF0000"/>
                </a:solidFill>
                <a:latin typeface="MinionPro-Regular"/>
              </a:rPr>
              <a:t>debugando</a:t>
            </a:r>
            <a:r>
              <a:rPr lang="pt-BR" sz="1500" dirty="0">
                <a:solidFill>
                  <a:srgbClr val="FF0000"/>
                </a:solidFill>
                <a:latin typeface="MinionPro-Regular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MinionPro-Regular"/>
              </a:rPr>
              <a:t>Janzen</a:t>
            </a:r>
            <a:r>
              <a:rPr lang="pt-BR" sz="1600" dirty="0">
                <a:solidFill>
                  <a:srgbClr val="FF0000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Defeitos mais fáceis de serem corrigidos (</a:t>
            </a:r>
            <a:r>
              <a:rPr lang="pt-B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Steinberg</a:t>
            </a:r>
            <a:r>
              <a:rPr lang="pt-B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accent4">
                    <a:lumMod val="50000"/>
                  </a:schemeClr>
                </a:solidFill>
                <a:latin typeface="MinionPro-Regular"/>
              </a:rPr>
              <a:t>Estudo com 59 alunos mostrou que código produzido com TDD tem 45% menos defeitos (Edwards)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888B7-123C-435A-9E67-9D9A9514C557}"/>
              </a:ext>
            </a:extLst>
          </p:cNvPr>
          <p:cNvSpPr/>
          <p:nvPr/>
        </p:nvSpPr>
        <p:spPr>
          <a:xfrm>
            <a:off x="6127243" y="2313045"/>
            <a:ext cx="34563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7030A0"/>
                </a:solidFill>
                <a:latin typeface="MinionPro-Regular"/>
              </a:rPr>
              <a:t>Entretanto nenhuma diferença de qualidade no código</a:t>
            </a:r>
            <a:endParaRPr lang="pt-BR" sz="14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tx2">
                  <a:lumMod val="60000"/>
                  <a:lumOff val="40000"/>
                </a:schemeClr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  <a:latin typeface="MinionPro-Regular"/>
              </a:rPr>
              <a:t>3 diferentes grupos de alunos (TDD, </a:t>
            </a:r>
            <a:r>
              <a:rPr lang="pt-BR" sz="1400" dirty="0" err="1">
                <a:solidFill>
                  <a:srgbClr val="FF0000"/>
                </a:solidFill>
                <a:latin typeface="MinionPro-Regular"/>
              </a:rPr>
              <a:t>test-last</a:t>
            </a:r>
            <a:r>
              <a:rPr lang="pt-BR" sz="1400" dirty="0">
                <a:solidFill>
                  <a:srgbClr val="FF0000"/>
                </a:solidFill>
                <a:latin typeface="MinionPro-Regular"/>
              </a:rPr>
              <a:t>, sem testes), onde o código produzido pelo time que fez TDD usou melhor conceitos de orientação a objetos e as responsabilidades, enquanto que os outros, código mais procedural. Time TDD apresentou valores de acoplamento 104% menor e código 43% menos complexos do que os não-testados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FF0000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339C3A"/>
                </a:solidFill>
                <a:latin typeface="MinionPro-Regular"/>
              </a:rPr>
              <a:t>Melhor reuso dos códigos produzidos (Muller e </a:t>
            </a:r>
            <a:r>
              <a:rPr lang="pt-BR" sz="1400" dirty="0" err="1">
                <a:solidFill>
                  <a:srgbClr val="339C3A"/>
                </a:solidFill>
                <a:latin typeface="MinionPro-Regular"/>
              </a:rPr>
              <a:t>Hagner</a:t>
            </a:r>
            <a:r>
              <a:rPr lang="pt-BR" sz="1400" dirty="0">
                <a:solidFill>
                  <a:srgbClr val="339C3A"/>
                </a:solidFill>
                <a:latin typeface="MinionPro-Regular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339C3A"/>
              </a:solidFill>
              <a:latin typeface="MinionPr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MinionPro-Regular"/>
              </a:rPr>
              <a:t>Código mais coeso e menos acoplado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160866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/>
        </p:nvGraphicFramePr>
        <p:xfrm>
          <a:off x="528969" y="1268760"/>
          <a:ext cx="11134061" cy="4680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6703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567030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Pesquisas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3643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Janzen. On the influence of test-driven development on software </a:t>
                      </a:r>
                      <a:r>
                        <a:rPr lang="pt-B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design. 2006.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Janzen. Software architecture improvement through test-driven development. </a:t>
                      </a:r>
                      <a:r>
                        <a:rPr lang="pt-B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2005.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K. M. Lui e K. C. C. Chan. Test-driven development and software process improvement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china. 2004.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L.-O. Damn e L. Lundberg. Introducing test automation and test-driven development: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An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report. 2005.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B. George 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L.Williams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An initial investigation of test- driven development in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2003.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E. M. Maximilien e L. Williams. Assessing test-driven development at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2003.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M. M. Muller e O.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Hagner</a:t>
                      </a:r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 Experiment about test-first programming. 2002.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S. H. Edwards. Using test-driven development in a classroom: Providing students with automatic, concrete feedback on performance. 2003.</a:t>
                      </a:r>
                    </a:p>
                    <a:p>
                      <a:endParaRPr lang="en-US" sz="1400" b="0" i="0" u="none" strike="noStrike" kern="120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Erdogmus</a:t>
                      </a:r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 M. </a:t>
                      </a:r>
                      <a:r>
                        <a:rPr lang="en-US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Morisio</a:t>
                      </a:r>
                      <a:r>
                        <a:rPr lang="en-US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 On the effectiveness of the test-first approach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r>
                        <a:rPr lang="pt-BR" sz="1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 2005.</a:t>
                      </a:r>
                      <a:endParaRPr lang="en-US" sz="1400" b="0" i="0" u="none" strike="noStrike" kern="1200" baseline="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J.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Langr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Evolution of test and code via test-first design. 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http://www.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objectmentor.com/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/tfd.pdf, 2010.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Nagappan. Evaluating the efficacy of test-driven development: </a:t>
                      </a:r>
                      <a:r>
                        <a:rPr lang="pt-BR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industrial case </a:t>
                      </a:r>
                      <a:r>
                        <a:rPr lang="pt-BR" sz="1400" b="0" i="0" u="none" strike="noStrike" kern="1200" baseline="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r>
                        <a:rPr lang="pt-BR" sz="1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 2006.</a:t>
                      </a:r>
                    </a:p>
                    <a:p>
                      <a:endParaRPr lang="pt-B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D. H. Steinberg. The effect of unit tests on entry points, coupling and cohesion in an introductory java programming course. 2001.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15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Dados na academia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MinionPro-Regular</vt:lpstr>
      <vt:lpstr>Segoe UI</vt:lpstr>
      <vt:lpstr>Wingdings</vt:lpstr>
      <vt:lpstr>Office Theme</vt:lpstr>
      <vt:lpstr>TDD – Dados na academia</vt:lpstr>
      <vt:lpstr>Recapitulando...</vt:lpstr>
      <vt:lpstr>PowerPoint Presentation</vt:lpstr>
      <vt:lpstr>Dados sobre TDD na academia</vt:lpstr>
      <vt:lpstr>Dados sobre TDD na academia</vt:lpstr>
      <vt:lpstr>PowerPoint Presentation</vt:lpstr>
      <vt:lpstr>REFERÊNCIAS BIBLIOGRÁFICAS</vt:lpstr>
      <vt:lpstr>TDD – Dados na academia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226</cp:revision>
  <dcterms:created xsi:type="dcterms:W3CDTF">2016-08-02T14:53:12Z</dcterms:created>
  <dcterms:modified xsi:type="dcterms:W3CDTF">2020-07-08T16:56:53Z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