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1"/>
  </p:notesMasterIdLst>
  <p:handoutMasterIdLst>
    <p:handoutMasterId r:id="rId12"/>
  </p:handoutMasterIdLst>
  <p:sldIdLst>
    <p:sldId id="285" r:id="rId5"/>
    <p:sldId id="274" r:id="rId6"/>
    <p:sldId id="300" r:id="rId7"/>
    <p:sldId id="348" r:id="rId8"/>
    <p:sldId id="357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83" r:id="rId14"/>
    <p:sldLayoutId id="2147483661" r:id="rId15"/>
    <p:sldLayoutId id="2147483650" r:id="rId16"/>
    <p:sldLayoutId id="2147483662" r:id="rId17"/>
    <p:sldLayoutId id="2147483663" r:id="rId18"/>
    <p:sldLayoutId id="2147483688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evolucionário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Dados na academia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633432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Cobertura de código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8956740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Complexidade/ Qualidade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6182304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Defeitos/ Bugs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3407868" y="230846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Produtividade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 evolucionário – Desafios B3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63D9BA-2BBB-49C4-9F0B-10D83185138F}"/>
              </a:ext>
            </a:extLst>
          </p:cNvPr>
          <p:cNvSpPr/>
          <p:nvPr/>
        </p:nvSpPr>
        <p:spPr>
          <a:xfrm>
            <a:off x="5591944" y="1087108"/>
            <a:ext cx="5745541" cy="18378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DevSecOps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10859140" cy="458145"/>
          </a:xfrm>
        </p:spPr>
        <p:txBody>
          <a:bodyPr/>
          <a:lstStyle/>
          <a:p>
            <a:r>
              <a:rPr lang="da-DK" dirty="0">
                <a:latin typeface="Segoe UI" panose="020B0502040204020203" pitchFamily="34" charset="0"/>
                <a:cs typeface="Segoe UI" panose="020B0502040204020203" pitchFamily="34" charset="0"/>
              </a:rPr>
              <a:t>Processo evolucionário (Desafios B3)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E05A64-C497-4390-B966-0E045A26A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6209" r="2750" b="57305"/>
          <a:stretch/>
        </p:blipFill>
        <p:spPr>
          <a:xfrm>
            <a:off x="5783566" y="1664650"/>
            <a:ext cx="5362295" cy="1004274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D162A5-4E57-4A84-981D-25E92CAF84A1}"/>
              </a:ext>
            </a:extLst>
          </p:cNvPr>
          <p:cNvSpPr/>
          <p:nvPr/>
        </p:nvSpPr>
        <p:spPr>
          <a:xfrm>
            <a:off x="1199456" y="1087107"/>
            <a:ext cx="3687507" cy="23413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Lace – B3 + GFT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Lean </a:t>
            </a:r>
            <a:r>
              <a:rPr lang="pt-BR" dirty="0" err="1"/>
              <a:t>agile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Processos;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Cerimônias e eventos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Papéis e responsabilidades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328722-A697-480C-B498-8FE186170DC0}"/>
              </a:ext>
            </a:extLst>
          </p:cNvPr>
          <p:cNvSpPr/>
          <p:nvPr/>
        </p:nvSpPr>
        <p:spPr>
          <a:xfrm>
            <a:off x="407368" y="2077771"/>
            <a:ext cx="360040" cy="36004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BCB2A-53BB-46DE-97D7-D24FACC0F987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767408" y="2257791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055E98-B5E3-4039-B0B8-1F457296805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86963" y="2257791"/>
            <a:ext cx="704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D528FDB-F5ED-4849-A584-EC4303A93354}"/>
              </a:ext>
            </a:extLst>
          </p:cNvPr>
          <p:cNvCxnSpPr>
            <a:cxnSpLocks/>
            <a:stCxn id="11" idx="3"/>
            <a:endCxn id="37" idx="3"/>
          </p:cNvCxnSpPr>
          <p:nvPr/>
        </p:nvCxnSpPr>
        <p:spPr>
          <a:xfrm flipH="1">
            <a:off x="9963527" y="2006025"/>
            <a:ext cx="1373958" cy="2872712"/>
          </a:xfrm>
          <a:prstGeom prst="bentConnector3">
            <a:avLst>
              <a:gd name="adj1" fmla="val -16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519F6EE-5C2A-407A-8AE8-A26C5C0D4688}"/>
              </a:ext>
            </a:extLst>
          </p:cNvPr>
          <p:cNvCxnSpPr>
            <a:cxnSpLocks/>
            <a:stCxn id="37" idx="1"/>
            <a:endCxn id="33" idx="0"/>
          </p:cNvCxnSpPr>
          <p:nvPr/>
        </p:nvCxnSpPr>
        <p:spPr>
          <a:xfrm rot="10800000" flipV="1">
            <a:off x="2711625" y="4878736"/>
            <a:ext cx="2355359" cy="10461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C3BDBE0-1381-4BB1-88A0-3642234D8D2D}"/>
              </a:ext>
            </a:extLst>
          </p:cNvPr>
          <p:cNvSpPr/>
          <p:nvPr/>
        </p:nvSpPr>
        <p:spPr>
          <a:xfrm>
            <a:off x="2531604" y="5924872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13ADCFC-DC03-4833-8DA7-1A8C067500EE}"/>
              </a:ext>
            </a:extLst>
          </p:cNvPr>
          <p:cNvSpPr/>
          <p:nvPr/>
        </p:nvSpPr>
        <p:spPr>
          <a:xfrm>
            <a:off x="5066983" y="3298165"/>
            <a:ext cx="4896544" cy="3161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Métricas definidas</a:t>
            </a:r>
          </a:p>
        </p:txBody>
      </p:sp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58118-2E4B-4419-977B-4F59DD3E3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204" y="3866923"/>
            <a:ext cx="4622102" cy="2417989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827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C15B82-226A-4BB2-8F7E-097D05853305}"/>
              </a:ext>
            </a:extLst>
          </p:cNvPr>
          <p:cNvSpPr/>
          <p:nvPr/>
        </p:nvSpPr>
        <p:spPr>
          <a:xfrm>
            <a:off x="1089716" y="4033445"/>
            <a:ext cx="3816424" cy="213507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dirty="0" err="1"/>
              <a:t>Peer</a:t>
            </a:r>
            <a:r>
              <a:rPr lang="pt-BR" dirty="0"/>
              <a:t> Review, </a:t>
            </a:r>
            <a:r>
              <a:rPr lang="pt-BR" dirty="0" err="1"/>
              <a:t>Code</a:t>
            </a:r>
            <a:r>
              <a:rPr lang="pt-BR" dirty="0"/>
              <a:t> Review, </a:t>
            </a:r>
            <a:r>
              <a:rPr lang="pt-BR" dirty="0" err="1"/>
              <a:t>Hands</a:t>
            </a:r>
            <a:r>
              <a:rPr lang="pt-BR" dirty="0"/>
              <a:t> 0n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089A3-CEB7-4B7E-A6C7-0A30BFB7434A}"/>
              </a:ext>
            </a:extLst>
          </p:cNvPr>
          <p:cNvSpPr/>
          <p:nvPr/>
        </p:nvSpPr>
        <p:spPr>
          <a:xfrm>
            <a:off x="1055440" y="911053"/>
            <a:ext cx="4104456" cy="24834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unificado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10859140" cy="458145"/>
          </a:xfrm>
        </p:spPr>
        <p:txBody>
          <a:bodyPr/>
          <a:lstStyle/>
          <a:p>
            <a:r>
              <a:rPr lang="da-DK" dirty="0">
                <a:latin typeface="Segoe UI" panose="020B0502040204020203" pitchFamily="34" charset="0"/>
                <a:cs typeface="Segoe UI" panose="020B0502040204020203" pitchFamily="34" charset="0"/>
              </a:rPr>
              <a:t>Processo evolucionário (Desafios B3)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id="{8AC5B784-A53C-4A86-A70B-F50621CA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49" y="1623925"/>
            <a:ext cx="2517437" cy="1510462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63C48AE-2606-48BC-84EA-43117F284D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5" t="14416" r="28334" b="5829"/>
          <a:stretch/>
        </p:blipFill>
        <p:spPr>
          <a:xfrm>
            <a:off x="2288841" y="4533896"/>
            <a:ext cx="1446308" cy="147960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7A45883-ECD8-466E-9894-C616BC4BEAAD}"/>
              </a:ext>
            </a:extLst>
          </p:cNvPr>
          <p:cNvSpPr/>
          <p:nvPr/>
        </p:nvSpPr>
        <p:spPr>
          <a:xfrm>
            <a:off x="81910" y="1972743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04787-7A2C-4B8A-9FDA-3489A9318061}"/>
              </a:ext>
            </a:extLst>
          </p:cNvPr>
          <p:cNvCxnSpPr>
            <a:cxnSpLocks/>
            <a:stCxn id="19" idx="6"/>
            <a:endCxn id="15" idx="1"/>
          </p:cNvCxnSpPr>
          <p:nvPr/>
        </p:nvCxnSpPr>
        <p:spPr>
          <a:xfrm>
            <a:off x="441950" y="2152763"/>
            <a:ext cx="613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73F4EE-7D1D-499F-8058-9689EFBE08F1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5159896" y="2152763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75A35F-3A1F-4BE9-867C-9F54FE53C73E}"/>
              </a:ext>
            </a:extLst>
          </p:cNvPr>
          <p:cNvSpPr/>
          <p:nvPr/>
        </p:nvSpPr>
        <p:spPr>
          <a:xfrm>
            <a:off x="6096000" y="911053"/>
            <a:ext cx="3816425" cy="24834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Treinamentos 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(XP, TDD, Clean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Refatoração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31" name="Picture 30" descr="A picture containing sitting, table&#10;&#10;Description automatically generated">
            <a:extLst>
              <a:ext uri="{FF2B5EF4-FFF2-40B4-BE49-F238E27FC236}">
                <a16:creationId xmlns:a16="http://schemas.microsoft.com/office/drawing/2014/main" id="{D4EBADFA-6087-46EA-B48A-0DEDD4071A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42" y="1747394"/>
            <a:ext cx="2033167" cy="148014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6CC3CF3-9AE3-44A9-B1AF-436C44A2312A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H="1">
            <a:off x="1089716" y="2152763"/>
            <a:ext cx="8822709" cy="2948220"/>
          </a:xfrm>
          <a:prstGeom prst="bentConnector5">
            <a:avLst>
              <a:gd name="adj1" fmla="val -9766"/>
              <a:gd name="adj2" fmla="val 52954"/>
              <a:gd name="adj3" fmla="val 102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E6784D32-9374-4FD5-B72D-331B5516E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42" y="4469855"/>
            <a:ext cx="2254029" cy="1262256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8BCE16-2160-46DF-AA09-7234969C0E50}"/>
              </a:ext>
            </a:extLst>
          </p:cNvPr>
          <p:cNvCxnSpPr>
            <a:stCxn id="14" idx="3"/>
            <a:endCxn id="46" idx="1"/>
          </p:cNvCxnSpPr>
          <p:nvPr/>
        </p:nvCxnSpPr>
        <p:spPr>
          <a:xfrm>
            <a:off x="4906140" y="5100983"/>
            <a:ext cx="2130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289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Processo evolucionário na B3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Processo evolucionário B3</vt:lpstr>
      <vt:lpstr>Recapitulando...</vt:lpstr>
      <vt:lpstr>PowerPoint Presentation</vt:lpstr>
      <vt:lpstr>Processo evolucionário (Desafios B3)</vt:lpstr>
      <vt:lpstr>Processo evolucionário (Desafios B3)</vt:lpstr>
      <vt:lpstr>Processo evolucionário na B3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226</cp:revision>
  <dcterms:created xsi:type="dcterms:W3CDTF">2016-08-02T14:53:12Z</dcterms:created>
  <dcterms:modified xsi:type="dcterms:W3CDTF">2020-07-08T16:58:40Z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