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2"/>
  </p:notesMasterIdLst>
  <p:handoutMasterIdLst>
    <p:handoutMasterId r:id="rId13"/>
  </p:handoutMasterIdLst>
  <p:sldIdLst>
    <p:sldId id="285" r:id="rId5"/>
    <p:sldId id="274" r:id="rId6"/>
    <p:sldId id="300" r:id="rId7"/>
    <p:sldId id="331" r:id="rId8"/>
    <p:sldId id="321" r:id="rId9"/>
    <p:sldId id="319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62"/>
    <a:srgbClr val="00B0EA"/>
    <a:srgbClr val="FFFFFF"/>
    <a:srgbClr val="123274"/>
    <a:srgbClr val="DE7F00"/>
    <a:srgbClr val="E6E6E6"/>
    <a:srgbClr val="F6A841"/>
    <a:srgbClr val="003273"/>
    <a:srgbClr val="5D6061"/>
    <a:srgbClr val="0D2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6172994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076131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2" r:id="rId13"/>
    <p:sldLayoutId id="2147483661" r:id="rId14"/>
    <p:sldLayoutId id="2147483650" r:id="rId15"/>
    <p:sldLayoutId id="2147483662" r:id="rId16"/>
    <p:sldLayoutId id="2147483663" r:id="rId17"/>
    <p:sldLayoutId id="2147483688" r:id="rId18"/>
    <p:sldLayoutId id="2147483689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blog.cleancoder.com/uncle-bob/2016/11/10/TDD-Doesnt-work.html" TargetMode="External"/><Relationship Id="rId7" Type="http://schemas.openxmlformats.org/officeDocument/2006/relationships/hyperlink" Target="https://www.youtube.com/watch?v=4LUNr4AeLZM" TargetMode="External"/><Relationship Id="rId2" Type="http://schemas.openxmlformats.org/officeDocument/2006/relationships/hyperlink" Target="https://blog.cleancoder.com/uncle-bob/2013/03/06/ThePragmaticsOfTDD.html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agiledata.org/essays/tdd.html" TargetMode="External"/><Relationship Id="rId5" Type="http://schemas.openxmlformats.org/officeDocument/2006/relationships/hyperlink" Target="https://www.thedroidsonroids.com/blog/pros-of-tdd-test-driven-development-for-business" TargetMode="External"/><Relationship Id="rId10" Type="http://schemas.openxmlformats.org/officeDocument/2006/relationships/image" Target="../media/image14.jpg"/><Relationship Id="rId4" Type="http://schemas.openxmlformats.org/officeDocument/2006/relationships/hyperlink" Target="https://www.simform.com/what-is-tdd" TargetMode="External"/><Relationship Id="rId9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9433048" cy="1408451"/>
          </a:xfrm>
        </p:spPr>
        <p:txBody>
          <a:bodyPr/>
          <a:lstStyle/>
          <a:p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TDD, Clean Code e </a:t>
            </a:r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Refatoração</a:t>
            </a: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Stakeholders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335358" y="1052736"/>
            <a:ext cx="11040533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Processo evolucionário – Desafios B3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14ACD8-CC32-4CC9-A323-0043AE0E7F0C}"/>
              </a:ext>
            </a:extLst>
          </p:cNvPr>
          <p:cNvSpPr/>
          <p:nvPr/>
        </p:nvSpPr>
        <p:spPr>
          <a:xfrm>
            <a:off x="633432" y="2316745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LACE</a:t>
            </a:r>
            <a:br>
              <a:rPr lang="pt-BR" dirty="0"/>
            </a:br>
            <a:r>
              <a:rPr lang="pt-BR" dirty="0"/>
              <a:t>(B3 + GFT)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86A7E5-D1C8-4343-9D8E-20D6D7205BD3}"/>
              </a:ext>
            </a:extLst>
          </p:cNvPr>
          <p:cNvSpPr/>
          <p:nvPr/>
        </p:nvSpPr>
        <p:spPr>
          <a:xfrm>
            <a:off x="8956740" y="2316745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Treinamentos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8F68C5-8EFC-4914-93C0-73FDA893C68E}"/>
              </a:ext>
            </a:extLst>
          </p:cNvPr>
          <p:cNvSpPr/>
          <p:nvPr/>
        </p:nvSpPr>
        <p:spPr>
          <a:xfrm>
            <a:off x="6182304" y="2316745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Métricas/</a:t>
            </a:r>
          </a:p>
          <a:p>
            <a:pPr algn="ctr"/>
            <a:r>
              <a:rPr lang="pt-BR" dirty="0"/>
              <a:t>Dashboard unificado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244AAB-319E-4BC8-AA53-B5EABB697F2F}"/>
              </a:ext>
            </a:extLst>
          </p:cNvPr>
          <p:cNvSpPr/>
          <p:nvPr/>
        </p:nvSpPr>
        <p:spPr>
          <a:xfrm>
            <a:off x="3407868" y="2308466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Pipeline </a:t>
            </a:r>
            <a:r>
              <a:rPr lang="pt-BR" dirty="0" err="1"/>
              <a:t>DevOps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579098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2782237"/>
            <a:ext cx="9361040" cy="122918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ts val="4600"/>
              </a:lnSpc>
            </a:pPr>
            <a:r>
              <a:rPr lang="da-DK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TDD, Clean Code e Refatoração – Treinamento Dev Team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TDD, Clean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Refatoração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Dev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Team) – Treinamento e acompanhamento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021355-2A4C-4634-99D2-C482312F7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1" y="951618"/>
            <a:ext cx="6599456" cy="4954764"/>
          </a:xfrm>
          <a:prstGeom prst="rect">
            <a:avLst/>
          </a:prstGeom>
        </p:spPr>
      </p:pic>
      <p:pic>
        <p:nvPicPr>
          <p:cNvPr id="6" name="Picture 5" descr="A close up of a card&#10;&#10;Description automatically generated">
            <a:extLst>
              <a:ext uri="{FF2B5EF4-FFF2-40B4-BE49-F238E27FC236}">
                <a16:creationId xmlns:a16="http://schemas.microsoft.com/office/drawing/2014/main" id="{63E15296-AD87-48B2-B1D7-936274A288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366" y="1346129"/>
            <a:ext cx="3824294" cy="2541850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42D1ABDF-FC34-4040-B4AC-DB404E9A5F28}"/>
              </a:ext>
            </a:extLst>
          </p:cNvPr>
          <p:cNvSpPr/>
          <p:nvPr/>
        </p:nvSpPr>
        <p:spPr>
          <a:xfrm rot="3740877">
            <a:off x="4162054" y="2747742"/>
            <a:ext cx="360041" cy="504056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45CDB7E-FC40-428A-B823-BF87ECBFA4FD}"/>
              </a:ext>
            </a:extLst>
          </p:cNvPr>
          <p:cNvSpPr/>
          <p:nvPr/>
        </p:nvSpPr>
        <p:spPr>
          <a:xfrm rot="8245969">
            <a:off x="4747114" y="4447897"/>
            <a:ext cx="360041" cy="504056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C43501F-61B8-4329-AA13-C6D7A2249D0E}"/>
              </a:ext>
            </a:extLst>
          </p:cNvPr>
          <p:cNvSpPr/>
          <p:nvPr/>
        </p:nvSpPr>
        <p:spPr>
          <a:xfrm rot="3740877">
            <a:off x="4652900" y="3830048"/>
            <a:ext cx="360041" cy="504056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F7A47D2-7C11-4ACD-BE1E-F7018CC68B17}"/>
              </a:ext>
            </a:extLst>
          </p:cNvPr>
          <p:cNvSpPr/>
          <p:nvPr/>
        </p:nvSpPr>
        <p:spPr>
          <a:xfrm rot="18308090">
            <a:off x="6008496" y="3638815"/>
            <a:ext cx="360041" cy="88652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8" name="Picture 17" descr="A picture containing computer&#10;&#10;Description automatically generated">
            <a:extLst>
              <a:ext uri="{FF2B5EF4-FFF2-40B4-BE49-F238E27FC236}">
                <a16:creationId xmlns:a16="http://schemas.microsoft.com/office/drawing/2014/main" id="{64BF76C9-C8AA-467F-BC9C-D4B7853094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5" t="14416" r="28334" b="5829"/>
          <a:stretch/>
        </p:blipFill>
        <p:spPr>
          <a:xfrm>
            <a:off x="9394967" y="4266461"/>
            <a:ext cx="1446308" cy="147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 descr="A picture containing sitting, table&#10;&#10;Description automatically generated">
            <a:extLst>
              <a:ext uri="{FF2B5EF4-FFF2-40B4-BE49-F238E27FC236}">
                <a16:creationId xmlns:a16="http://schemas.microsoft.com/office/drawing/2014/main" id="{5D3178C7-B7F7-4343-A91E-B4AD64F673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596" y="4267243"/>
            <a:ext cx="2033167" cy="1480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234EAA45-4A87-4B6C-B291-3D18EACD898D}"/>
              </a:ext>
            </a:extLst>
          </p:cNvPr>
          <p:cNvSpPr/>
          <p:nvPr/>
        </p:nvSpPr>
        <p:spPr>
          <a:xfrm rot="14628199">
            <a:off x="5997394" y="2749387"/>
            <a:ext cx="360041" cy="88652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00CE946-07CE-49E3-8A96-84B730B1768E}"/>
              </a:ext>
            </a:extLst>
          </p:cNvPr>
          <p:cNvSpPr/>
          <p:nvPr/>
        </p:nvSpPr>
        <p:spPr>
          <a:xfrm rot="3740877">
            <a:off x="3702489" y="1721961"/>
            <a:ext cx="360041" cy="504056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3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AB401FF8-4D82-494B-BA7A-1E92F5AB88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11" y="2835439"/>
            <a:ext cx="860340" cy="86034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70674051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899944C-D8E7-48C2-B828-F359BD9BF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562534"/>
              </p:ext>
            </p:extLst>
          </p:nvPr>
        </p:nvGraphicFramePr>
        <p:xfrm>
          <a:off x="528969" y="1124744"/>
          <a:ext cx="11134061" cy="33123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071087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  <a:gridCol w="5062974">
                  <a:extLst>
                    <a:ext uri="{9D8B030D-6E8A-4147-A177-3AD203B41FA5}">
                      <a16:colId xmlns:a16="http://schemas.microsoft.com/office/drawing/2014/main" val="344395783"/>
                    </a:ext>
                  </a:extLst>
                </a:gridCol>
              </a:tblGrid>
              <a:tr h="30191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kern="1200" dirty="0"/>
                        <a:t>Sites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Livros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3010452">
                <a:tc>
                  <a:txBody>
                    <a:bodyPr/>
                    <a:lstStyle/>
                    <a:p>
                      <a:r>
                        <a:rPr lang="pt-BR" sz="1400" kern="1200" dirty="0"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https://blog.cleancoder.com/uncle-bob/2013/03/06/ThePragmaticsOfTDD.html</a:t>
                      </a:r>
                      <a:endParaRPr lang="pt-BR" sz="1400" kern="1200" dirty="0"/>
                    </a:p>
                    <a:p>
                      <a:endParaRPr lang="pt-BR" sz="1400" kern="1200" dirty="0"/>
                    </a:p>
                    <a:p>
                      <a:r>
                        <a:rPr lang="pt-BR" sz="1400" kern="1200" dirty="0"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https://blog.cleancoder.com/uncle-bob/2016/11/10/TDD-Doesnt-work.html</a:t>
                      </a:r>
                      <a:endParaRPr lang="pt-BR" sz="1400" kern="1200" dirty="0"/>
                    </a:p>
                    <a:p>
                      <a:endParaRPr lang="pt-BR" sz="1400" kern="1200" dirty="0"/>
                    </a:p>
                    <a:p>
                      <a:r>
                        <a:rPr lang="pt-BR" sz="1400" kern="1200" dirty="0"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https://www.simform.com/what-is-tdd</a:t>
                      </a:r>
                      <a:endParaRPr lang="pt-BR" sz="1400" kern="1200" dirty="0"/>
                    </a:p>
                    <a:p>
                      <a:endParaRPr lang="pt-BR" sz="1400" kern="1200" dirty="0"/>
                    </a:p>
                    <a:p>
                      <a:r>
                        <a:rPr lang="pt-BR" sz="1400" kern="1200" dirty="0"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https://www.thedroidsonroids.com/blog/pros-of-tdd-test-driven-development-for-business</a:t>
                      </a:r>
                      <a:endParaRPr lang="pt-BR" sz="1400" kern="1200" dirty="0"/>
                    </a:p>
                    <a:p>
                      <a:endParaRPr lang="pt-BR" sz="1400" kern="1200" dirty="0"/>
                    </a:p>
                    <a:p>
                      <a:r>
                        <a:rPr lang="pt-B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http://agiledata.org/essays/tdd.html</a:t>
                      </a:r>
                      <a:endParaRPr lang="pt-B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kern="1200" dirty="0">
                        <a:hlinkClick r:id="rId7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endParaRPr lang="pt-BR" sz="1400" kern="1200" dirty="0">
                        <a:hlinkClick r:id="rId7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  <p:pic>
        <p:nvPicPr>
          <p:cNvPr id="5" name="Picture 4" descr="A picture containing orange&#10;&#10;Description automatically generated">
            <a:extLst>
              <a:ext uri="{FF2B5EF4-FFF2-40B4-BE49-F238E27FC236}">
                <a16:creationId xmlns:a16="http://schemas.microsoft.com/office/drawing/2014/main" id="{AB03FC7B-071A-4784-A109-5FF455E79F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2136126"/>
            <a:ext cx="1296878" cy="1778576"/>
          </a:xfrm>
          <a:prstGeom prst="rect">
            <a:avLst/>
          </a:prstGeom>
        </p:spPr>
      </p:pic>
      <p:pic>
        <p:nvPicPr>
          <p:cNvPr id="6" name="Picture 5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CF677738-B140-4E08-9E7D-D3483E4D65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125" y="2136126"/>
            <a:ext cx="1247538" cy="1787185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30354C6-A5B3-448F-8DF2-15291E503D5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775" y="2136126"/>
            <a:ext cx="1372153" cy="181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988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76" y="1700808"/>
            <a:ext cx="10440540" cy="2989288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TDD, Clean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Refatoração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– Treinamento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Dev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Team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prestador-paulo.kolbe@b3.com.br/</a:t>
            </a:r>
            <a:b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paulo.kolbe@gft.com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155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Segoe UI</vt:lpstr>
      <vt:lpstr>Office Theme</vt:lpstr>
      <vt:lpstr>TDD, Clean Code e Refatoração</vt:lpstr>
      <vt:lpstr>Recapitulando...</vt:lpstr>
      <vt:lpstr>PowerPoint Presentation</vt:lpstr>
      <vt:lpstr>TDD, Clean Code e Refatoração (Dev Team) – Treinamento e acompanhamento</vt:lpstr>
      <vt:lpstr>PowerPoint Presentation</vt:lpstr>
      <vt:lpstr>REFERÊNCIAS BIBLIOGRÁFICAS</vt:lpstr>
      <vt:lpstr>TDD, Clean Code e Refatoração – Treinamento Dev Team  prestador-paulo.kolbe@b3.com.br/ paulo.kolbe@gft.com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228</cp:revision>
  <dcterms:created xsi:type="dcterms:W3CDTF">2016-08-02T14:53:12Z</dcterms:created>
  <dcterms:modified xsi:type="dcterms:W3CDTF">2020-07-08T17:59:14Z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